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73" r:id="rId2"/>
    <p:sldId id="274" r:id="rId3"/>
    <p:sldId id="282" r:id="rId4"/>
    <p:sldId id="294" r:id="rId5"/>
    <p:sldId id="295" r:id="rId6"/>
    <p:sldId id="278" r:id="rId7"/>
    <p:sldId id="289" r:id="rId8"/>
    <p:sldId id="299" r:id="rId9"/>
    <p:sldId id="280" r:id="rId10"/>
    <p:sldId id="298" r:id="rId11"/>
    <p:sldId id="300" r:id="rId12"/>
    <p:sldId id="277" r:id="rId13"/>
    <p:sldId id="302" r:id="rId14"/>
    <p:sldId id="283" r:id="rId15"/>
    <p:sldId id="304" r:id="rId16"/>
    <p:sldId id="305" r:id="rId17"/>
    <p:sldId id="293" r:id="rId18"/>
  </p:sldIdLst>
  <p:sldSz cx="9144000" cy="6858000" type="screen4x3"/>
  <p:notesSz cx="6858000" cy="9144000"/>
  <p:custDataLst>
    <p:tags r:id="rId2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4374A"/>
    <a:srgbClr val="666699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84583" autoAdjust="0"/>
  </p:normalViewPr>
  <p:slideViewPr>
    <p:cSldViewPr>
      <p:cViewPr varScale="1">
        <p:scale>
          <a:sx n="85" d="100"/>
          <a:sy n="85" d="100"/>
        </p:scale>
        <p:origin x="92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05.01.2021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05.01.2021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5616624"/>
            <a:ext cx="8640960" cy="1124744"/>
          </a:xfrm>
        </p:spPr>
        <p:txBody>
          <a:bodyPr/>
          <a:lstStyle>
            <a:lvl1pPr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9512" y="34356"/>
            <a:ext cx="6912768" cy="1336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idx="1"/>
          </p:nvPr>
        </p:nvSpPr>
        <p:spPr>
          <a:xfrm>
            <a:off x="179512" y="1988840"/>
            <a:ext cx="8712968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4356"/>
            <a:ext cx="6912768" cy="1336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988840"/>
            <a:ext cx="8712968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58"/>
          <p:cNvSpPr txBox="1">
            <a:spLocks noChangeArrowheads="1"/>
          </p:cNvSpPr>
          <p:nvPr/>
        </p:nvSpPr>
        <p:spPr bwMode="gray">
          <a:xfrm>
            <a:off x="611560" y="1772816"/>
            <a:ext cx="7352532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Бөлім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/>
          </a:p>
          <a:p>
            <a:pPr algn="ctr"/>
            <a:r>
              <a:rPr lang="kk-KZ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</a:t>
            </a:r>
            <a:r>
              <a:rPr lang="kk-KZ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Белгілі  </a:t>
            </a:r>
            <a:r>
              <a:rPr lang="kk-KZ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 жұлдыздары</a:t>
            </a:r>
            <a:r>
              <a:rPr lang="kk-KZ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Морфология</a:t>
            </a: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70"/>
          <p:cNvSpPr txBox="1">
            <a:spLocks noChangeArrowheads="1"/>
          </p:cNvSpPr>
          <p:nvPr/>
        </p:nvSpPr>
        <p:spPr bwMode="gray">
          <a:xfrm>
            <a:off x="611560" y="4005064"/>
            <a:ext cx="7118718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kk-KZ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 тақырыбы:</a:t>
            </a:r>
          </a:p>
          <a:p>
            <a:pPr algn="ctr" eaLnBrk="0" hangingPunct="0"/>
            <a:r>
              <a:rPr lang="kk-KZ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 ойындары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52320" y="5771758"/>
            <a:ext cx="2181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kk-KZ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-сынып</a:t>
            </a:r>
          </a:p>
          <a:p>
            <a:r>
              <a:rPr lang="kk-KZ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 тілі</a:t>
            </a:r>
          </a:p>
        </p:txBody>
      </p:sp>
    </p:spTree>
    <p:extLst>
      <p:ext uri="{BB962C8B-B14F-4D97-AF65-F5344CB8AC3E}">
        <p14:creationId xmlns:p14="http://schemas.microsoft.com/office/powerpoint/2010/main" val="104951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2-тапсырма. </a:t>
            </a:r>
            <a:r>
              <a:rPr lang="kk-KZ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Мақал-мәтелдерді қимылды білдіретін сөздермен толықтырып жазыңдар. Мағынасын түсіндіріңдер.   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2348880"/>
            <a:ext cx="77048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Қимыл ...</a:t>
            </a:r>
          </a:p>
          <a:p>
            <a:r>
              <a:rPr lang="kk-KZ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Ұйқы тынықтырады.</a:t>
            </a:r>
          </a:p>
          <a:p>
            <a:endParaRPr lang="kk-KZ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... , шымыр боласың</a:t>
            </a:r>
          </a:p>
          <a:p>
            <a:endParaRPr lang="kk-KZ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Шын ер жеңсе, тасымас,</a:t>
            </a:r>
          </a:p>
          <a:p>
            <a:r>
              <a:rPr lang="kk-KZ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Жеңілсе, ... 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552" y="5219531"/>
            <a:ext cx="734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</a:p>
          <a:p>
            <a:pPr marL="342900" indent="-342900">
              <a:buFontTx/>
              <a:buChar char="-"/>
            </a:pPr>
            <a:r>
              <a:rPr lang="kk-KZ" sz="2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kk-KZ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ақал-мәтелдерді қимылды білдіретін сөздермен толықтырып жазады; </a:t>
            </a:r>
          </a:p>
          <a:p>
            <a:pPr marL="342900" indent="-342900">
              <a:buFontTx/>
              <a:buChar char="-"/>
            </a:pPr>
            <a:r>
              <a:rPr lang="kk-KZ" sz="2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kk-KZ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ағынасын түсіндіреді. </a:t>
            </a:r>
            <a:endParaRPr lang="ru-RU" sz="20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81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Өзіңді тексер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3688" y="2564904"/>
            <a:ext cx="77048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Қимыл </a:t>
            </a:r>
            <a:r>
              <a:rPr lang="kk-KZ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шынықтырады</a:t>
            </a:r>
          </a:p>
          <a:p>
            <a:r>
              <a:rPr lang="kk-KZ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Ұйқы тынықтырады.</a:t>
            </a:r>
          </a:p>
          <a:p>
            <a:endParaRPr lang="kk-KZ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kk-KZ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Шынықсаң, </a:t>
            </a: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шымыр боласың</a:t>
            </a:r>
          </a:p>
          <a:p>
            <a:endParaRPr lang="kk-KZ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Шын ер жеңсе, тасымас,</a:t>
            </a:r>
          </a:p>
          <a:p>
            <a:r>
              <a:rPr lang="kk-KZ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Жеңілсе, </a:t>
            </a:r>
            <a:r>
              <a:rPr lang="kk-KZ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жасымас.</a:t>
            </a:r>
          </a:p>
          <a:p>
            <a:endParaRPr lang="kk-KZ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78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3-тапсырма. Кестемен жұмыс. Үлгіге қарап, кестені толтырыңдар. 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5792290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 </a:t>
            </a:r>
            <a:r>
              <a:rPr lang="kk-KZ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үлгі бойынша кестені толтырады. 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2063989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Үлгі: </a:t>
            </a:r>
            <a:r>
              <a:rPr lang="kk-KZ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дәмін</a:t>
            </a: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kk-KZ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нені?) </a:t>
            </a: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көрді – сабақты етістік, </a:t>
            </a:r>
            <a:r>
              <a:rPr lang="kk-KZ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кітапханадан   </a:t>
            </a: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kk-KZ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қайдан?</a:t>
            </a: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  шығу – салт етістік. 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8621"/>
              </p:ext>
            </p:extLst>
          </p:nvPr>
        </p:nvGraphicFramePr>
        <p:xfrm>
          <a:off x="3167844" y="3231704"/>
          <a:ext cx="126014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140">
                  <a:extLst>
                    <a:ext uri="{9D8B030D-6E8A-4147-A177-3AD203B41FA5}">
                      <a16:colId xmlns:a16="http://schemas.microsoft.com/office/drawing/2014/main" val="2341456532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637030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261400"/>
              </p:ext>
            </p:extLst>
          </p:nvPr>
        </p:nvGraphicFramePr>
        <p:xfrm>
          <a:off x="6876256" y="3231704"/>
          <a:ext cx="1404156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156">
                  <a:extLst>
                    <a:ext uri="{9D8B030D-6E8A-4147-A177-3AD203B41FA5}">
                      <a16:colId xmlns:a16="http://schemas.microsoft.com/office/drawing/2014/main" val="2341456532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63703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397798" y="3295853"/>
            <a:ext cx="879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көру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78030" y="3327385"/>
            <a:ext cx="879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шығу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621344"/>
              </p:ext>
            </p:extLst>
          </p:nvPr>
        </p:nvGraphicFramePr>
        <p:xfrm>
          <a:off x="3167844" y="4086925"/>
          <a:ext cx="126014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140">
                  <a:extLst>
                    <a:ext uri="{9D8B030D-6E8A-4147-A177-3AD203B41FA5}">
                      <a16:colId xmlns:a16="http://schemas.microsoft.com/office/drawing/2014/main" val="2341456532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637030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404669" y="4200939"/>
            <a:ext cx="879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келу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626900"/>
              </p:ext>
            </p:extLst>
          </p:nvPr>
        </p:nvGraphicFramePr>
        <p:xfrm>
          <a:off x="6876256" y="4086925"/>
          <a:ext cx="1404156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156">
                  <a:extLst>
                    <a:ext uri="{9D8B030D-6E8A-4147-A177-3AD203B41FA5}">
                      <a16:colId xmlns:a16="http://schemas.microsoft.com/office/drawing/2014/main" val="2341456532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637030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020272" y="4182606"/>
            <a:ext cx="1260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шақыру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9648438"/>
              </p:ext>
            </p:extLst>
          </p:nvPr>
        </p:nvGraphicFramePr>
        <p:xfrm>
          <a:off x="4425121" y="3231703"/>
          <a:ext cx="2451135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1135">
                  <a:extLst>
                    <a:ext uri="{9D8B030D-6E8A-4147-A177-3AD203B41FA5}">
                      <a16:colId xmlns:a16="http://schemas.microsoft.com/office/drawing/2014/main" val="680214814"/>
                    </a:ext>
                  </a:extLst>
                </a:gridCol>
              </a:tblGrid>
              <a:tr h="355075">
                <a:tc>
                  <a:txBody>
                    <a:bodyPr/>
                    <a:lstStyle/>
                    <a:p>
                      <a:r>
                        <a:rPr lang="kk-KZ" dirty="0" smtClean="0"/>
                        <a:t>...</a:t>
                      </a:r>
                      <a:endParaRPr lang="ru-RU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939674"/>
                  </a:ext>
                </a:extLst>
              </a:tr>
              <a:tr h="355075">
                <a:tc>
                  <a:txBody>
                    <a:bodyPr/>
                    <a:lstStyle/>
                    <a:p>
                      <a:r>
                        <a:rPr lang="kk-KZ" dirty="0" smtClean="0"/>
                        <a:t>...</a:t>
                      </a:r>
                      <a:endParaRPr lang="ru-RU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5901028"/>
                  </a:ext>
                </a:extLst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400660"/>
              </p:ext>
            </p:extLst>
          </p:nvPr>
        </p:nvGraphicFramePr>
        <p:xfrm>
          <a:off x="723580" y="3230088"/>
          <a:ext cx="2451135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1135">
                  <a:extLst>
                    <a:ext uri="{9D8B030D-6E8A-4147-A177-3AD203B41FA5}">
                      <a16:colId xmlns:a16="http://schemas.microsoft.com/office/drawing/2014/main" val="680214814"/>
                    </a:ext>
                  </a:extLst>
                </a:gridCol>
              </a:tblGrid>
              <a:tr h="355075">
                <a:tc>
                  <a:txBody>
                    <a:bodyPr/>
                    <a:lstStyle/>
                    <a:p>
                      <a:r>
                        <a:rPr lang="kk-KZ" dirty="0" smtClean="0"/>
                        <a:t>...</a:t>
                      </a:r>
                      <a:endParaRPr lang="ru-RU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939674"/>
                  </a:ext>
                </a:extLst>
              </a:tr>
              <a:tr h="355075">
                <a:tc>
                  <a:txBody>
                    <a:bodyPr/>
                    <a:lstStyle/>
                    <a:p>
                      <a:r>
                        <a:rPr lang="kk-KZ" dirty="0" smtClean="0"/>
                        <a:t>...</a:t>
                      </a:r>
                      <a:endParaRPr lang="ru-RU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5901028"/>
                  </a:ext>
                </a:extLst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51107"/>
              </p:ext>
            </p:extLst>
          </p:nvPr>
        </p:nvGraphicFramePr>
        <p:xfrm>
          <a:off x="716709" y="4097085"/>
          <a:ext cx="2451135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1135">
                  <a:extLst>
                    <a:ext uri="{9D8B030D-6E8A-4147-A177-3AD203B41FA5}">
                      <a16:colId xmlns:a16="http://schemas.microsoft.com/office/drawing/2014/main" val="680214814"/>
                    </a:ext>
                  </a:extLst>
                </a:gridCol>
              </a:tblGrid>
              <a:tr h="355075">
                <a:tc>
                  <a:txBody>
                    <a:bodyPr/>
                    <a:lstStyle/>
                    <a:p>
                      <a:r>
                        <a:rPr lang="kk-KZ" dirty="0" smtClean="0"/>
                        <a:t>...</a:t>
                      </a:r>
                      <a:endParaRPr lang="ru-RU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939674"/>
                  </a:ext>
                </a:extLst>
              </a:tr>
              <a:tr h="355075">
                <a:tc>
                  <a:txBody>
                    <a:bodyPr/>
                    <a:lstStyle/>
                    <a:p>
                      <a:r>
                        <a:rPr lang="kk-KZ" dirty="0" smtClean="0"/>
                        <a:t>...</a:t>
                      </a:r>
                      <a:endParaRPr lang="ru-RU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5901028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12208"/>
              </p:ext>
            </p:extLst>
          </p:nvPr>
        </p:nvGraphicFramePr>
        <p:xfrm>
          <a:off x="4425200" y="4097085"/>
          <a:ext cx="2451135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1135">
                  <a:extLst>
                    <a:ext uri="{9D8B030D-6E8A-4147-A177-3AD203B41FA5}">
                      <a16:colId xmlns:a16="http://schemas.microsoft.com/office/drawing/2014/main" val="680214814"/>
                    </a:ext>
                  </a:extLst>
                </a:gridCol>
              </a:tblGrid>
              <a:tr h="355075">
                <a:tc>
                  <a:txBody>
                    <a:bodyPr/>
                    <a:lstStyle/>
                    <a:p>
                      <a:r>
                        <a:rPr lang="kk-KZ" dirty="0" smtClean="0"/>
                        <a:t>...</a:t>
                      </a:r>
                      <a:endParaRPr lang="ru-RU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939674"/>
                  </a:ext>
                </a:extLst>
              </a:tr>
              <a:tr h="355075">
                <a:tc>
                  <a:txBody>
                    <a:bodyPr/>
                    <a:lstStyle/>
                    <a:p>
                      <a:r>
                        <a:rPr lang="kk-KZ" dirty="0" smtClean="0"/>
                        <a:t>...</a:t>
                      </a:r>
                      <a:endParaRPr lang="ru-RU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5901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351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Ықтимал жауап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8621"/>
              </p:ext>
            </p:extLst>
          </p:nvPr>
        </p:nvGraphicFramePr>
        <p:xfrm>
          <a:off x="3167844" y="3231704"/>
          <a:ext cx="126014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140">
                  <a:extLst>
                    <a:ext uri="{9D8B030D-6E8A-4147-A177-3AD203B41FA5}">
                      <a16:colId xmlns:a16="http://schemas.microsoft.com/office/drawing/2014/main" val="2341456532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637030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463164"/>
              </p:ext>
            </p:extLst>
          </p:nvPr>
        </p:nvGraphicFramePr>
        <p:xfrm>
          <a:off x="7578334" y="3231704"/>
          <a:ext cx="1404156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156">
                  <a:extLst>
                    <a:ext uri="{9D8B030D-6E8A-4147-A177-3AD203B41FA5}">
                      <a16:colId xmlns:a16="http://schemas.microsoft.com/office/drawing/2014/main" val="2341456532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63703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397798" y="3295853"/>
            <a:ext cx="879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көру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27431" y="3308608"/>
            <a:ext cx="1037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шығу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621344"/>
              </p:ext>
            </p:extLst>
          </p:nvPr>
        </p:nvGraphicFramePr>
        <p:xfrm>
          <a:off x="3167844" y="4086925"/>
          <a:ext cx="126014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140">
                  <a:extLst>
                    <a:ext uri="{9D8B030D-6E8A-4147-A177-3AD203B41FA5}">
                      <a16:colId xmlns:a16="http://schemas.microsoft.com/office/drawing/2014/main" val="2341456532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637030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491880" y="4200939"/>
            <a:ext cx="879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келу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814536"/>
              </p:ext>
            </p:extLst>
          </p:nvPr>
        </p:nvGraphicFramePr>
        <p:xfrm>
          <a:off x="7560332" y="4086925"/>
          <a:ext cx="1404156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156">
                  <a:extLst>
                    <a:ext uri="{9D8B030D-6E8A-4147-A177-3AD203B41FA5}">
                      <a16:colId xmlns:a16="http://schemas.microsoft.com/office/drawing/2014/main" val="2341456532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637030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927431" y="4200939"/>
            <a:ext cx="1260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шақыру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227291"/>
              </p:ext>
            </p:extLst>
          </p:nvPr>
        </p:nvGraphicFramePr>
        <p:xfrm>
          <a:off x="4277096" y="3230088"/>
          <a:ext cx="3751287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1287">
                  <a:extLst>
                    <a:ext uri="{9D8B030D-6E8A-4147-A177-3AD203B41FA5}">
                      <a16:colId xmlns:a16="http://schemas.microsoft.com/office/drawing/2014/main" val="680214814"/>
                    </a:ext>
                  </a:extLst>
                </a:gridCol>
              </a:tblGrid>
              <a:tr h="355075">
                <a:tc>
                  <a:txBody>
                    <a:bodyPr/>
                    <a:lstStyle/>
                    <a:p>
                      <a:r>
                        <a:rPr lang="kk-KZ" b="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Үйден (қайдан?)</a:t>
                      </a:r>
                      <a:r>
                        <a:rPr lang="kk-KZ" b="0" i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b="0" i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шығу</a:t>
                      </a:r>
                      <a:r>
                        <a:rPr lang="kk-KZ" b="0" i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салт е.</a:t>
                      </a:r>
                      <a:endParaRPr lang="ru-RU" b="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939674"/>
                  </a:ext>
                </a:extLst>
              </a:tr>
              <a:tr h="355075">
                <a:tc>
                  <a:txBody>
                    <a:bodyPr/>
                    <a:lstStyle/>
                    <a:p>
                      <a:r>
                        <a:rPr lang="kk-KZ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Досымен (кіммен?)</a:t>
                      </a:r>
                      <a:r>
                        <a:rPr lang="kk-KZ" i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шықты – салт е.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5901028"/>
                  </a:ext>
                </a:extLst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550095"/>
              </p:ext>
            </p:extLst>
          </p:nvPr>
        </p:nvGraphicFramePr>
        <p:xfrm>
          <a:off x="53498" y="3230088"/>
          <a:ext cx="3438382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8382">
                  <a:extLst>
                    <a:ext uri="{9D8B030D-6E8A-4147-A177-3AD203B41FA5}">
                      <a16:colId xmlns:a16="http://schemas.microsoft.com/office/drawing/2014/main" val="680214814"/>
                    </a:ext>
                  </a:extLst>
                </a:gridCol>
              </a:tblGrid>
              <a:tr h="355075">
                <a:tc>
                  <a:txBody>
                    <a:bodyPr/>
                    <a:lstStyle/>
                    <a:p>
                      <a:r>
                        <a:rPr lang="kk-KZ" b="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Үйді</a:t>
                      </a:r>
                      <a:r>
                        <a:rPr lang="kk-KZ" b="0" i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(нені?) </a:t>
                      </a:r>
                      <a:r>
                        <a:rPr lang="kk-KZ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көрді – сабақты ет.</a:t>
                      </a:r>
                      <a:endParaRPr lang="ru-RU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939674"/>
                  </a:ext>
                </a:extLst>
              </a:tr>
              <a:tr h="355075">
                <a:tc>
                  <a:txBody>
                    <a:bodyPr/>
                    <a:lstStyle/>
                    <a:p>
                      <a:r>
                        <a:rPr lang="kk-KZ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Оны</a:t>
                      </a:r>
                      <a:r>
                        <a:rPr lang="kk-KZ" i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(кімді?) </a:t>
                      </a:r>
                      <a:r>
                        <a:rPr lang="kk-KZ" baseline="0" dirty="0" smtClean="0">
                          <a:solidFill>
                            <a:schemeClr val="bg1"/>
                          </a:solidFill>
                        </a:rPr>
                        <a:t>көрді – саб.ет.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5901028"/>
                  </a:ext>
                </a:extLst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000088"/>
              </p:ext>
            </p:extLst>
          </p:nvPr>
        </p:nvGraphicFramePr>
        <p:xfrm>
          <a:off x="53499" y="4097085"/>
          <a:ext cx="3438381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8381">
                  <a:extLst>
                    <a:ext uri="{9D8B030D-6E8A-4147-A177-3AD203B41FA5}">
                      <a16:colId xmlns:a16="http://schemas.microsoft.com/office/drawing/2014/main" val="680214814"/>
                    </a:ext>
                  </a:extLst>
                </a:gridCol>
              </a:tblGrid>
              <a:tr h="355075">
                <a:tc>
                  <a:txBody>
                    <a:bodyPr/>
                    <a:lstStyle/>
                    <a:p>
                      <a:r>
                        <a:rPr lang="kk-KZ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Даладан</a:t>
                      </a:r>
                      <a:r>
                        <a:rPr lang="kk-KZ" b="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(қайдан?) </a:t>
                      </a:r>
                      <a:r>
                        <a:rPr lang="kk-KZ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келді – салт е. 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939674"/>
                  </a:ext>
                </a:extLst>
              </a:tr>
              <a:tr h="355075">
                <a:tc>
                  <a:txBody>
                    <a:bodyPr/>
                    <a:lstStyle/>
                    <a:p>
                      <a:r>
                        <a:rPr lang="kk-KZ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Ұлымен</a:t>
                      </a:r>
                      <a:r>
                        <a:rPr lang="kk-KZ" i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(кіммен?) келді – салт е.</a:t>
                      </a:r>
                      <a:endParaRPr lang="ru-RU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5901028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420252"/>
              </p:ext>
            </p:extLst>
          </p:nvPr>
        </p:nvGraphicFramePr>
        <p:xfrm>
          <a:off x="4283968" y="4097085"/>
          <a:ext cx="3672408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2408">
                  <a:extLst>
                    <a:ext uri="{9D8B030D-6E8A-4147-A177-3AD203B41FA5}">
                      <a16:colId xmlns:a16="http://schemas.microsoft.com/office/drawing/2014/main" val="680214814"/>
                    </a:ext>
                  </a:extLst>
                </a:gridCol>
              </a:tblGrid>
              <a:tr h="355075">
                <a:tc>
                  <a:txBody>
                    <a:bodyPr/>
                    <a:lstStyle/>
                    <a:p>
                      <a:r>
                        <a:rPr lang="kk-KZ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Ақынды</a:t>
                      </a:r>
                      <a:r>
                        <a:rPr lang="kk-KZ" b="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(кімді?) </a:t>
                      </a:r>
                      <a:r>
                        <a:rPr lang="kk-KZ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шақырды – саб.ет.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939674"/>
                  </a:ext>
                </a:extLst>
              </a:tr>
              <a:tr h="355075">
                <a:tc>
                  <a:txBody>
                    <a:bodyPr/>
                    <a:lstStyle/>
                    <a:p>
                      <a:r>
                        <a:rPr lang="kk-KZ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Киноға</a:t>
                      </a:r>
                      <a:r>
                        <a:rPr lang="kk-KZ" i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(қайда?) </a:t>
                      </a:r>
                      <a:r>
                        <a:rPr lang="kk-KZ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шақыру – салт е.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5901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87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2909"/>
            <a:ext cx="7416824" cy="1336698"/>
          </a:xfrm>
        </p:spPr>
        <p:txBody>
          <a:bodyPr>
            <a:normAutofit/>
          </a:bodyPr>
          <a:lstStyle/>
          <a:p>
            <a:pPr algn="l"/>
            <a:r>
              <a:rPr lang="kk-KZ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4-тапсырма. Сәйкестендір. </a:t>
            </a:r>
            <a:r>
              <a:rPr lang="kk-KZ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Мына арналар қай көлге барып құяды: «салт етістік» көліне ме, «сабақты етістік» көліне ме? Ауызша орындаңдар.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4328" y="5914831"/>
            <a:ext cx="8395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 </a:t>
            </a:r>
            <a:r>
              <a:rPr lang="kk-KZ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арналарды ережеге сай «салт етістік» немесе «сабақты етістік» көліне сәйкестендіреді. 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86260" y="3518861"/>
            <a:ext cx="2954855" cy="1224136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Салт етістік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118306" y="2234919"/>
            <a:ext cx="2954855" cy="122413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 етістік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Волна 4"/>
          <p:cNvSpPr/>
          <p:nvPr/>
        </p:nvSpPr>
        <p:spPr>
          <a:xfrm>
            <a:off x="635537" y="2285322"/>
            <a:ext cx="2115840" cy="410008"/>
          </a:xfrm>
          <a:prstGeom prst="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k-KZ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йге кел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Волна 8"/>
          <p:cNvSpPr/>
          <p:nvPr/>
        </p:nvSpPr>
        <p:spPr>
          <a:xfrm>
            <a:off x="3419872" y="2490326"/>
            <a:ext cx="2304256" cy="506570"/>
          </a:xfrm>
          <a:prstGeom prst="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kk-KZ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ітапты оқы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Волна 9"/>
          <p:cNvSpPr/>
          <p:nvPr/>
        </p:nvSpPr>
        <p:spPr>
          <a:xfrm>
            <a:off x="3402112" y="4336477"/>
            <a:ext cx="2088232" cy="399304"/>
          </a:xfrm>
          <a:prstGeom prst="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k-KZ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йде отыр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Волна 10"/>
          <p:cNvSpPr/>
          <p:nvPr/>
        </p:nvSpPr>
        <p:spPr>
          <a:xfrm>
            <a:off x="5074190" y="1702062"/>
            <a:ext cx="2088232" cy="445809"/>
          </a:xfrm>
          <a:prstGeom prst="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kk-KZ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алаға шық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Волна 11"/>
          <p:cNvSpPr/>
          <p:nvPr/>
        </p:nvSpPr>
        <p:spPr>
          <a:xfrm>
            <a:off x="6588224" y="3667092"/>
            <a:ext cx="2344145" cy="410752"/>
          </a:xfrm>
          <a:prstGeom prst="wave">
            <a:avLst>
              <a:gd name="adj1" fmla="val 12500"/>
              <a:gd name="adj2" fmla="val 1000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kk-KZ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опты сана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Волна 12"/>
          <p:cNvSpPr/>
          <p:nvPr/>
        </p:nvSpPr>
        <p:spPr>
          <a:xfrm>
            <a:off x="3794873" y="3409975"/>
            <a:ext cx="2304256" cy="506570"/>
          </a:xfrm>
          <a:prstGeom prst="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досыңа хабарлас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Волна 13"/>
          <p:cNvSpPr/>
          <p:nvPr/>
        </p:nvSpPr>
        <p:spPr>
          <a:xfrm>
            <a:off x="2088987" y="1693022"/>
            <a:ext cx="2304256" cy="506570"/>
          </a:xfrm>
          <a:prstGeom prst="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</a:t>
            </a:r>
            <a:r>
              <a:rPr lang="kk-KZ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оқысты шығар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Волна 14"/>
          <p:cNvSpPr/>
          <p:nvPr/>
        </p:nvSpPr>
        <p:spPr>
          <a:xfrm>
            <a:off x="239605" y="4899957"/>
            <a:ext cx="2304256" cy="506570"/>
          </a:xfrm>
          <a:prstGeom prst="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>
                <a:solidFill>
                  <a:schemeClr val="tx1"/>
                </a:solidFill>
              </a:rPr>
              <a:t>қ</a:t>
            </a:r>
            <a:r>
              <a:rPr lang="kk-KZ" b="1" dirty="0" smtClean="0">
                <a:solidFill>
                  <a:schemeClr val="tx1"/>
                </a:solidFill>
              </a:rPr>
              <a:t>орға сал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6" name="Волна 15"/>
          <p:cNvSpPr/>
          <p:nvPr/>
        </p:nvSpPr>
        <p:spPr>
          <a:xfrm>
            <a:off x="5580112" y="5153242"/>
            <a:ext cx="2304256" cy="506570"/>
          </a:xfrm>
          <a:prstGeom prst="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kk-KZ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арықты сөндір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Волна 16"/>
          <p:cNvSpPr/>
          <p:nvPr/>
        </p:nvSpPr>
        <p:spPr>
          <a:xfrm>
            <a:off x="2769934" y="5179760"/>
            <a:ext cx="2304256" cy="506570"/>
          </a:xfrm>
          <a:prstGeom prst="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сабаққа бар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Волна 17"/>
          <p:cNvSpPr/>
          <p:nvPr/>
        </p:nvSpPr>
        <p:spPr>
          <a:xfrm>
            <a:off x="838737" y="2903405"/>
            <a:ext cx="2304256" cy="506570"/>
          </a:xfrm>
          <a:prstGeom prst="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kk-KZ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апсырманы жаз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Волна 18"/>
          <p:cNvSpPr/>
          <p:nvPr/>
        </p:nvSpPr>
        <p:spPr>
          <a:xfrm>
            <a:off x="6391312" y="4402879"/>
            <a:ext cx="1944216" cy="428239"/>
          </a:xfrm>
          <a:prstGeom prst="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kk-KZ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үлді өсір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09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2909"/>
            <a:ext cx="7416824" cy="1336698"/>
          </a:xfrm>
        </p:spPr>
        <p:txBody>
          <a:bodyPr>
            <a:normAutofit/>
          </a:bodyPr>
          <a:lstStyle/>
          <a:p>
            <a:r>
              <a:rPr lang="kk-KZ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Өзіңді тексер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89956" y="3518861"/>
            <a:ext cx="2954855" cy="122413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Салт етістік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555400" y="3161339"/>
            <a:ext cx="2954855" cy="122413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 етістік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Волна 4"/>
          <p:cNvSpPr/>
          <p:nvPr/>
        </p:nvSpPr>
        <p:spPr>
          <a:xfrm>
            <a:off x="89956" y="2839761"/>
            <a:ext cx="2115840" cy="410008"/>
          </a:xfrm>
          <a:prstGeom prst="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k-KZ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йге кел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Волна 8"/>
          <p:cNvSpPr/>
          <p:nvPr/>
        </p:nvSpPr>
        <p:spPr>
          <a:xfrm>
            <a:off x="3892359" y="2760953"/>
            <a:ext cx="2304256" cy="506570"/>
          </a:xfrm>
          <a:prstGeom prst="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kk-KZ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ітапты оқы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Волна 9"/>
          <p:cNvSpPr/>
          <p:nvPr/>
        </p:nvSpPr>
        <p:spPr>
          <a:xfrm>
            <a:off x="2064755" y="4855600"/>
            <a:ext cx="2088232" cy="399304"/>
          </a:xfrm>
          <a:prstGeom prst="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k-KZ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йде отыр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Волна 10"/>
          <p:cNvSpPr/>
          <p:nvPr/>
        </p:nvSpPr>
        <p:spPr>
          <a:xfrm>
            <a:off x="1325531" y="2164318"/>
            <a:ext cx="2088232" cy="445809"/>
          </a:xfrm>
          <a:prstGeom prst="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kk-KZ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алаға шық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Волна 11"/>
          <p:cNvSpPr/>
          <p:nvPr/>
        </p:nvSpPr>
        <p:spPr>
          <a:xfrm>
            <a:off x="5724128" y="5556041"/>
            <a:ext cx="2344145" cy="410752"/>
          </a:xfrm>
          <a:prstGeom prst="wave">
            <a:avLst>
              <a:gd name="adj1" fmla="val 12500"/>
              <a:gd name="adj2" fmla="val 1000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kk-KZ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опты сана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Волна 12"/>
          <p:cNvSpPr/>
          <p:nvPr/>
        </p:nvSpPr>
        <p:spPr>
          <a:xfrm>
            <a:off x="3044811" y="3454364"/>
            <a:ext cx="1976028" cy="506570"/>
          </a:xfrm>
          <a:prstGeom prst="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досыңа хабарлас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Волна 13"/>
          <p:cNvSpPr/>
          <p:nvPr/>
        </p:nvSpPr>
        <p:spPr>
          <a:xfrm>
            <a:off x="5044487" y="1776677"/>
            <a:ext cx="2304256" cy="506570"/>
          </a:xfrm>
          <a:prstGeom prst="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</a:t>
            </a:r>
            <a:r>
              <a:rPr lang="kk-KZ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оқысты шығар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Волна 14"/>
          <p:cNvSpPr/>
          <p:nvPr/>
        </p:nvSpPr>
        <p:spPr>
          <a:xfrm>
            <a:off x="13249" y="5281759"/>
            <a:ext cx="1954276" cy="506570"/>
          </a:xfrm>
          <a:prstGeom prst="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/>
                </a:solidFill>
              </a:rPr>
              <a:t>ортаға сал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6" name="Волна 15"/>
          <p:cNvSpPr/>
          <p:nvPr/>
        </p:nvSpPr>
        <p:spPr>
          <a:xfrm>
            <a:off x="4355976" y="4593500"/>
            <a:ext cx="2304256" cy="506570"/>
          </a:xfrm>
          <a:prstGeom prst="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kk-KZ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арықты сөндір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Волна 16"/>
          <p:cNvSpPr/>
          <p:nvPr/>
        </p:nvSpPr>
        <p:spPr>
          <a:xfrm>
            <a:off x="1978424" y="5822628"/>
            <a:ext cx="2304256" cy="506570"/>
          </a:xfrm>
          <a:prstGeom prst="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сабаққа бар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Волна 17"/>
          <p:cNvSpPr/>
          <p:nvPr/>
        </p:nvSpPr>
        <p:spPr>
          <a:xfrm>
            <a:off x="6765673" y="2446744"/>
            <a:ext cx="2304256" cy="506570"/>
          </a:xfrm>
          <a:prstGeom prst="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kk-KZ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апсырманы жаз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Волна 18"/>
          <p:cNvSpPr/>
          <p:nvPr/>
        </p:nvSpPr>
        <p:spPr>
          <a:xfrm>
            <a:off x="7013438" y="4834317"/>
            <a:ext cx="1944216" cy="441871"/>
          </a:xfrm>
          <a:prstGeom prst="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kk-KZ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үлді өсір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6588224" y="2300812"/>
            <a:ext cx="0" cy="792139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292080" y="3249769"/>
            <a:ext cx="432048" cy="26909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18" idx="2"/>
          </p:cNvCxnSpPr>
          <p:nvPr/>
        </p:nvCxnSpPr>
        <p:spPr>
          <a:xfrm>
            <a:off x="7917801" y="2889993"/>
            <a:ext cx="0" cy="29559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5044487" y="3773407"/>
            <a:ext cx="463617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5652120" y="4331757"/>
            <a:ext cx="544495" cy="30826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6863221" y="4473905"/>
            <a:ext cx="0" cy="1082136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 flipV="1">
            <a:off x="7740352" y="4385475"/>
            <a:ext cx="432048" cy="470125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2276874" y="2577656"/>
            <a:ext cx="49311" cy="941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763496" y="3185591"/>
            <a:ext cx="321615" cy="286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 flipV="1">
            <a:off x="2773570" y="4485889"/>
            <a:ext cx="526336" cy="3697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V="1">
            <a:off x="763496" y="4742997"/>
            <a:ext cx="382509" cy="497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H="1" flipV="1">
            <a:off x="1697134" y="4922979"/>
            <a:ext cx="1009882" cy="8861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Бүгінгі сабақта: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31032" y="2204864"/>
            <a:ext cx="8712968" cy="334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kk-KZ" sz="2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r>
              <a:rPr lang="kk-KZ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тыңдалған мәтіннен детальді ақпаратты анықтадыңдар;</a:t>
            </a:r>
            <a:endParaRPr lang="kk-KZ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етістіктің етіс түрлерін тапсырма орындау барысында қолдандыңдар; </a:t>
            </a:r>
          </a:p>
          <a:p>
            <a:r>
              <a:rPr lang="kk-KZ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салт, сабақты етістіктердің тіркесімдік мүмкіндігін ауызша және жазбаша тілдесім барысында қолдана білдіңдер.</a:t>
            </a:r>
            <a:endParaRPr lang="kk-KZ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33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Қосымша тапсырма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949369"/>
            <a:ext cx="8712968" cy="8315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k-K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«Спорт – денсаулық кепілі» </a:t>
            </a:r>
            <a:r>
              <a:rPr lang="kk-KZ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тақырыбына жоспар құрып, эссе жазыңдар.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63080" y="5445224"/>
            <a:ext cx="8280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</a:p>
          <a:p>
            <a:pPr marL="285750" indent="-285750">
              <a:buFontTx/>
              <a:buChar char="-"/>
            </a:pPr>
            <a:r>
              <a:rPr lang="kk-KZ" sz="20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kk-KZ" sz="20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ақырыпқа сай жоспар құрады;</a:t>
            </a:r>
          </a:p>
          <a:p>
            <a:pPr marL="285750" indent="-285750">
              <a:buFontTx/>
              <a:buChar char="-"/>
            </a:pPr>
            <a:r>
              <a:rPr lang="kk-KZ" sz="20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kk-KZ" sz="20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оспар бойынша эссе жазады.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624606"/>
            <a:ext cx="6696744" cy="287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2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69"/>
          <p:cNvSpPr txBox="1">
            <a:spLocks noChangeArrowheads="1"/>
          </p:cNvSpPr>
          <p:nvPr/>
        </p:nvSpPr>
        <p:spPr bwMode="gray">
          <a:xfrm>
            <a:off x="827584" y="1644903"/>
            <a:ext cx="277467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: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5" name="Text Box 270"/>
          <p:cNvSpPr txBox="1">
            <a:spLocks noChangeArrowheads="1"/>
          </p:cNvSpPr>
          <p:nvPr/>
        </p:nvSpPr>
        <p:spPr bwMode="gray">
          <a:xfrm>
            <a:off x="846973" y="2403012"/>
            <a:ext cx="7687760" cy="16312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kk-KZ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Т/А3. Тыңдалған мәтіннің мазмұнын түсіну, детальді ақпаратты  анықтау;</a:t>
            </a:r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ӘТН4. Етістіктің етіс түрлері мен салт, сабақты етістіктердің тіркесімдік мүмкіндігін ауызша және жазбаша тілдесім барысында қолдану.</a:t>
            </a:r>
            <a:endParaRPr lang="ru-RU" sz="2800" spc="-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71"/>
          <p:cNvSpPr txBox="1">
            <a:spLocks noChangeArrowheads="1"/>
          </p:cNvSpPr>
          <p:nvPr/>
        </p:nvSpPr>
        <p:spPr bwMode="gray">
          <a:xfrm>
            <a:off x="784719" y="4064901"/>
            <a:ext cx="7632848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</a:t>
            </a:r>
            <a:r>
              <a:rPr lang="kk-KZ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4715289"/>
            <a:ext cx="86114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kk-KZ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тыңдалған </a:t>
            </a:r>
            <a:r>
              <a:rPr lang="kk-KZ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мәтіннің мазмұнын </a:t>
            </a:r>
            <a:r>
              <a:rPr lang="kk-KZ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түсінеді</a:t>
            </a:r>
            <a:r>
              <a:rPr lang="kk-KZ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342900" indent="-342900"/>
            <a:r>
              <a:rPr lang="kk-KZ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тыңдалған </a:t>
            </a:r>
            <a:r>
              <a:rPr lang="kk-KZ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мәтіннен детальді ақпаратты анықтайды;</a:t>
            </a:r>
          </a:p>
          <a:p>
            <a:r>
              <a:rPr lang="kk-KZ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kk-KZ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етістіктің етіс түрлерін ауызша, жазбаша тілдесім барысында қолданады;</a:t>
            </a:r>
          </a:p>
          <a:p>
            <a:r>
              <a:rPr lang="kk-KZ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kk-KZ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салт, сабақты етістіктердің тіркесімдік мүмкіндігін ауызша және жазбаша тілдесім барысында қолданады. </a:t>
            </a:r>
          </a:p>
          <a:p>
            <a:pPr marL="342900" indent="-342900">
              <a:buFontTx/>
              <a:buChar char="-"/>
            </a:pPr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63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56592" y="332656"/>
            <a:ext cx="6912768" cy="1336698"/>
          </a:xfrm>
        </p:spPr>
        <p:txBody>
          <a:bodyPr>
            <a:normAutofit/>
          </a:bodyPr>
          <a:lstStyle/>
          <a:p>
            <a:r>
              <a:rPr lang="kk-KZ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 критерийлері: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31032" y="2204864"/>
            <a:ext cx="8712968" cy="334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kk-KZ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тыңдалған мәтіннің мазмұнын түсінеді; </a:t>
            </a:r>
          </a:p>
          <a:p>
            <a:pPr marL="342900" indent="-342900"/>
            <a:r>
              <a:rPr lang="kk-KZ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тыңдалған мәтіннен детальді ақпаратты анықтайды;</a:t>
            </a:r>
            <a:endParaRPr lang="kk-KZ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етістіктің етіс түрлерін ауызша, жазбаша тілдесім барысында қолданады;</a:t>
            </a:r>
          </a:p>
          <a:p>
            <a:r>
              <a:rPr lang="kk-KZ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салт, сабақты етістіктердің тіркесімдік мүмкіндігін ауызша және жазбаша тілдесім барысында қолданады. </a:t>
            </a:r>
            <a:endParaRPr lang="kk-KZ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76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38182" y="400196"/>
            <a:ext cx="8229240" cy="997196"/>
          </a:xfrm>
        </p:spPr>
        <p:txBody>
          <a:bodyPr>
            <a:normAutofit/>
          </a:bodyPr>
          <a:lstStyle/>
          <a:p>
            <a:pPr algn="ctr"/>
            <a:r>
              <a:rPr lang="kk-KZ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Миға шабуыл. 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Жақсылы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25" y="2880927"/>
            <a:ext cx="2016224" cy="266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Жас спортшылар жайлы не білеміз? Alashainasy.kz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5"/>
          <a:stretch/>
        </p:blipFill>
        <p:spPr bwMode="auto">
          <a:xfrm>
            <a:off x="4407436" y="2882426"/>
            <a:ext cx="2396812" cy="266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r="11107"/>
          <a:stretch/>
        </p:blipFill>
        <p:spPr>
          <a:xfrm>
            <a:off x="2216182" y="2880926"/>
            <a:ext cx="2136620" cy="2663577"/>
          </a:xfrm>
          <a:prstGeom prst="rect">
            <a:avLst/>
          </a:prstGeom>
        </p:spPr>
      </p:pic>
      <p:pic>
        <p:nvPicPr>
          <p:cNvPr id="1032" name="Picture 8" descr="У олимпийского чемпиона Дмитрия Баландина украли автозеркала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r="36002"/>
          <a:stretch/>
        </p:blipFill>
        <p:spPr bwMode="auto">
          <a:xfrm>
            <a:off x="6953011" y="2880926"/>
            <a:ext cx="2159106" cy="266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03648" y="1916832"/>
            <a:ext cx="6461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Суреттегі спортшылар қандай ойынның жеңімпаздары? Білетін ақпараттарыңмен бөлісіңдер. 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95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6480720" cy="1336698"/>
          </a:xfrm>
        </p:spPr>
        <p:txBody>
          <a:bodyPr>
            <a:normAutofit/>
          </a:bodyPr>
          <a:lstStyle/>
          <a:p>
            <a:r>
              <a:rPr lang="kk-KZ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Өзіңді тексер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Суреттегі спортшылар олимпиада ойындарының жеңімпазы.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Жақсылық Үшкемпіров 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грек-рим күресінің палуаны, спорт шебері, алтын медальге иегенген қазақтан шыққан тұңғыш Олимпиада чемпионы. </a:t>
            </a:r>
          </a:p>
          <a:p>
            <a:pPr marL="457200" indent="-457200">
              <a:buAutoNum type="arabicPeriod"/>
            </a:pPr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Данияр Елеусінов 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қазақстандық әуесқой-боксшы, халықаралық спорт шебері, 2016 жылғы Бразилиядағы Олимпиада ойындарының чемпионы.</a:t>
            </a:r>
          </a:p>
          <a:p>
            <a:pPr marL="457200" indent="-457200">
              <a:buAutoNum type="arabicPeriod"/>
            </a:pPr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Жансая Әбдімәлік – 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жасында әйел гроссмейстер атанған қазақтың шахматшы қызы. Жансая өзінің жасындағы қыз балалар арасында екі дүркін чемпион атанған.    </a:t>
            </a:r>
          </a:p>
          <a:p>
            <a:pPr marL="457200" indent="-457200">
              <a:buAutoNum type="arabicPeriod"/>
            </a:pPr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Дмитрий Баландин 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қазақстандық жүзуші. Жүзу бойынша Қазақстан тарихындағы тұңғыш олимпиада чемпионы. </a:t>
            </a:r>
          </a:p>
        </p:txBody>
      </p:sp>
    </p:spTree>
    <p:extLst>
      <p:ext uri="{BB962C8B-B14F-4D97-AF65-F5344CB8AC3E}">
        <p14:creationId xmlns:p14="http://schemas.microsoft.com/office/powerpoint/2010/main" val="340473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6912768" cy="1336698"/>
          </a:xfrm>
        </p:spPr>
        <p:txBody>
          <a:bodyPr>
            <a:normAutofit/>
          </a:bodyPr>
          <a:lstStyle/>
          <a:p>
            <a:r>
              <a:rPr lang="kk-KZ" sz="24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Мағынаны тану кезеңі.</a:t>
            </a:r>
            <a:br>
              <a:rPr lang="kk-KZ" sz="24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Бейнежазбаны мұқият тыңдап, 1-тапсырманы орындаңдар.</a:t>
            </a:r>
            <a:endParaRPr lang="ru-RU" sz="240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лимпиада ойындар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001" r="3999"/>
          <a:stretch/>
        </p:blipFill>
        <p:spPr>
          <a:xfrm>
            <a:off x="1043608" y="1752600"/>
            <a:ext cx="6840760" cy="412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4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179512" y="133319"/>
            <a:ext cx="69127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1-тапсырма. «</a:t>
            </a:r>
            <a:r>
              <a:rPr lang="kk-KZ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Торлы диаграмма» </a:t>
            </a:r>
            <a:r>
              <a:rPr lang="kk-KZ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әдісі </a:t>
            </a:r>
            <a:r>
              <a:rPr lang="kk-KZ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 тыңдаған мәтіннен детальді ақпараттарды анықтаңдар.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63889" y="1700808"/>
            <a:ext cx="151216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58107" y="4138624"/>
            <a:ext cx="1578094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57702" y="4106871"/>
            <a:ext cx="1686107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57702" y="2272744"/>
            <a:ext cx="1584177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28183" y="2248706"/>
            <a:ext cx="160801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63889" y="4915246"/>
            <a:ext cx="164660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03651" y="3308908"/>
            <a:ext cx="2231764" cy="652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cxnSp>
        <p:nvCxnSpPr>
          <p:cNvPr id="14" name="Прямая соединительная линия 13"/>
          <p:cNvCxnSpPr>
            <a:stCxn id="6" idx="2"/>
            <a:endCxn id="11" idx="0"/>
          </p:cNvCxnSpPr>
          <p:nvPr/>
        </p:nvCxnSpPr>
        <p:spPr>
          <a:xfrm>
            <a:off x="4319973" y="2636912"/>
            <a:ext cx="67219" cy="22783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stCxn id="9" idx="3"/>
            <a:endCxn id="7" idx="1"/>
          </p:cNvCxnSpPr>
          <p:nvPr/>
        </p:nvCxnSpPr>
        <p:spPr>
          <a:xfrm>
            <a:off x="2741879" y="2740796"/>
            <a:ext cx="3516228" cy="18658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2843809" y="2660959"/>
            <a:ext cx="3312368" cy="19732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3300284" y="3422554"/>
            <a:ext cx="23105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Детальді ақпарат: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79512" y="5816858"/>
            <a:ext cx="6912768" cy="1336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k-KZ" sz="2000" b="1" i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 </a:t>
            </a:r>
          </a:p>
          <a:p>
            <a:pPr marL="342900" indent="-342900" algn="l">
              <a:buFontTx/>
              <a:buChar char="-"/>
            </a:pPr>
            <a:r>
              <a:rPr lang="kk-KZ" sz="20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бейнежазбадан тыңдаған мәтіннің мазмұнын түсінеді;</a:t>
            </a:r>
          </a:p>
          <a:p>
            <a:pPr marL="342900" indent="-342900" algn="l">
              <a:buFontTx/>
              <a:buChar char="-"/>
            </a:pPr>
            <a:r>
              <a:rPr lang="kk-KZ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kk-KZ" sz="20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әтіннен детальді ақпаратты анықтайды.</a:t>
            </a:r>
          </a:p>
          <a:p>
            <a:pPr marL="342900" indent="-342900" algn="l">
              <a:buFontTx/>
              <a:buChar char="-"/>
            </a:pPr>
            <a:endParaRPr lang="kk-KZ" sz="2000" dirty="0" smtClean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00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52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179512" y="441095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Ықтимал жауап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63888" y="1700808"/>
            <a:ext cx="1800199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 </a:t>
            </a:r>
          </a:p>
          <a:p>
            <a:pPr algn="ctr"/>
            <a:r>
              <a:rPr lang="kk-KZ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жүлдегерлері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58106" y="4138624"/>
            <a:ext cx="2058309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 мақтаныштары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7585" y="4138624"/>
            <a:ext cx="205117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Халықаралық кешенді спорттық жарыс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2272744"/>
            <a:ext cx="1914295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Тарих сахнасы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28183" y="2248706"/>
            <a:ext cx="194421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Дамудың жаңа кезеңіне қадам басқан ел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22133" y="4915246"/>
            <a:ext cx="1841954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Жүлделі медальдар 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03651" y="3308908"/>
            <a:ext cx="2231764" cy="652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cxnSp>
        <p:nvCxnSpPr>
          <p:cNvPr id="14" name="Прямая соединительная линия 13"/>
          <p:cNvCxnSpPr>
            <a:stCxn id="6" idx="2"/>
            <a:endCxn id="11" idx="0"/>
          </p:cNvCxnSpPr>
          <p:nvPr/>
        </p:nvCxnSpPr>
        <p:spPr>
          <a:xfrm flipH="1">
            <a:off x="4443110" y="2636912"/>
            <a:ext cx="20878" cy="22783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stCxn id="9" idx="3"/>
            <a:endCxn id="7" idx="1"/>
          </p:cNvCxnSpPr>
          <p:nvPr/>
        </p:nvCxnSpPr>
        <p:spPr>
          <a:xfrm>
            <a:off x="2741879" y="2740796"/>
            <a:ext cx="3516227" cy="18658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2843809" y="2660959"/>
            <a:ext cx="3312368" cy="19732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3300284" y="3422554"/>
            <a:ext cx="23105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Детальді ақпарат: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11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2292"/>
            <a:ext cx="6912768" cy="1336698"/>
          </a:xfrm>
        </p:spPr>
        <p:txBody>
          <a:bodyPr>
            <a:normAutofit/>
          </a:bodyPr>
          <a:lstStyle/>
          <a:p>
            <a:r>
              <a:rPr lang="kk-KZ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Мағынаны тану кезеңі.</a:t>
            </a:r>
            <a:br>
              <a:rPr lang="kk-KZ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Грамматика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95536" y="1668607"/>
            <a:ext cx="8568952" cy="193829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Етістік</a:t>
            </a:r>
            <a:r>
              <a:rPr lang="kk-KZ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заттың қимылын, іс-әрекеті мен қалып-күйін білдіретін сөз табы. Не істеді? не қылды? қайтті? не істеп жатыр?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 істейді?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 істемек? деген сұрақтарға жауап береді. Мысалы, «Өз білмегеніңді кісіден </a:t>
            </a:r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сұра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Үлкен жоқ болса, кішіден </a:t>
            </a:r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сұра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деген мәтелде </a:t>
            </a:r>
            <a:r>
              <a:rPr lang="kk-KZ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сұра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етістік. Етістік құрамына қарай </a:t>
            </a:r>
            <a:r>
              <a:rPr lang="kk-KZ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дара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етістік және </a:t>
            </a:r>
            <a:r>
              <a:rPr lang="kk-KZ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күрделі етістік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деп бөлінеді. Дара етістік бір ғана сөзден тұрады: ал, айт, көр. Күрделі етістік екі не одан да көп сөзден құралып, бір мағынаны білдіреді: жазып отыр, келе жатыр.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3568" y="4902879"/>
            <a:ext cx="3528392" cy="187220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Тура абъектіні, яғни табыс септігіндегі сөзді қажет етіп тұратын етістіктер </a:t>
            </a:r>
            <a:r>
              <a:rPr lang="kk-KZ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 етістіктер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деп аталады. Мысалы: (нені?) кітапты оқыды, (кімді?) жеңімпазды құттықтады.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60032" y="4913111"/>
            <a:ext cx="3528392" cy="1851744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Табыс септігіндегі сөзді қажет етпейтін етістіктер </a:t>
            </a:r>
            <a:r>
              <a:rPr lang="kk-KZ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салт етістіктер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деп аталады.  Мысалы: (кіммен?) спортшылармен кездесті; (қайда?) жаттығуға барады.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 rot="10800000" flipH="1" flipV="1">
            <a:off x="834480" y="3858924"/>
            <a:ext cx="7709012" cy="68620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Етістік тура объектіні қажет ету-етпеуіне байланысты </a:t>
            </a:r>
            <a:r>
              <a:rPr lang="kk-KZ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салт етістік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және </a:t>
            </a:r>
            <a:r>
              <a:rPr lang="kk-KZ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 етістік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болып бөлінеді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3131840" y="4581130"/>
            <a:ext cx="792088" cy="216022"/>
          </a:xfrm>
          <a:prstGeom prst="straightConnector1">
            <a:avLst/>
          </a:prstGeom>
          <a:ln>
            <a:solidFill>
              <a:srgbClr val="33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652120" y="4545127"/>
            <a:ext cx="792088" cy="25202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0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c853dc6d37c902d14c85381b1ec4214dc4356"/>
</p:tagLst>
</file>

<file path=ppt/theme/theme1.xml><?xml version="1.0" encoding="utf-8"?>
<a:theme xmlns:a="http://schemas.openxmlformats.org/drawingml/2006/main" name="Тема Office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3551</TotalTime>
  <Words>834</Words>
  <Application>Microsoft Office PowerPoint</Application>
  <PresentationFormat>Экран (4:3)</PresentationFormat>
  <Paragraphs>135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Бағалау критерийлері:</vt:lpstr>
      <vt:lpstr>Миға шабуыл. </vt:lpstr>
      <vt:lpstr>Өзіңді тексер</vt:lpstr>
      <vt:lpstr>Мағынаны тану кезеңі. Бейнежазбаны мұқият тыңдап, 1-тапсырманы орындаңдар.</vt:lpstr>
      <vt:lpstr>1-тапсырма. «Торлы диаграмма» әдісі бойынша тыңдаған мәтіннен детальді ақпараттарды анықтаңдар. </vt:lpstr>
      <vt:lpstr>Ықтимал жауап</vt:lpstr>
      <vt:lpstr>Мағынаны тану кезеңі. Грамматика</vt:lpstr>
      <vt:lpstr>2-тапсырма. Мақал-мәтелдерді қимылды білдіретін сөздермен толықтырып жазыңдар. Мағынасын түсіндіріңдер.   </vt:lpstr>
      <vt:lpstr>Өзіңді тексер</vt:lpstr>
      <vt:lpstr>3-тапсырма. Кестемен жұмыс. Үлгіге қарап, кестені толтырыңдар. </vt:lpstr>
      <vt:lpstr>Ықтимал жауап</vt:lpstr>
      <vt:lpstr> 4-тапсырма. Сәйкестендір. Мына арналар қай көлге барып құяды: «салт етістік» көліне ме, «сабақты етістік» көліне ме? Ауызша орындаңдар. </vt:lpstr>
      <vt:lpstr> Өзіңді тексер</vt:lpstr>
      <vt:lpstr>Бүгінгі сабақта:</vt:lpstr>
      <vt:lpstr>Қосымша тапсырма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Школа будущего</dc:title>
  <dc:creator>obstinate</dc:creator>
  <dc:description>Шаблон презентации с сайта https://presentation-creation.ru/</dc:description>
  <cp:lastModifiedBy>azhixan azhixan</cp:lastModifiedBy>
  <cp:revision>1198</cp:revision>
  <dcterms:created xsi:type="dcterms:W3CDTF">2018-02-25T09:09:03Z</dcterms:created>
  <dcterms:modified xsi:type="dcterms:W3CDTF">2021-01-04T23:19:17Z</dcterms:modified>
</cp:coreProperties>
</file>