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slideMasters/_rels/slideMaster1.xml.rels" ContentType="application/vnd.openxmlformats-package.relationships+xml"/>
  <Override PartName="/ppt/slideMasters/slideMaster1.xml" ContentType="application/vnd.openxmlformats-officedocument.presentationml.slideMaster+xml"/>
  <Override PartName="/ppt/_rels/presentation.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10.png" ContentType="image/png"/>
  <Override PartName="/ppt/media/image9.png" ContentType="image/png"/>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1.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8.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2.xml.rels" ContentType="application/vnd.openxmlformats-package.relationships+xml"/>
  <Override PartName="/ppt/slides/_rels/slide16.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3588"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D3FAE85F-45ED-448C-B4D9-1E0515C25A70}" type="slidenum">
              <a:t>&lt;#&gt;</a:t>
            </a:fld>
          </a:p>
        </p:txBody>
      </p:sp>
      <p:sp>
        <p:nvSpPr>
          <p:cNvPr id="4" name="PlaceHolder 3"/>
          <p:cNvSpPr>
            <a:spLocks noGrp="1"/>
          </p:cNvSpPr>
          <p:nvPr>
            <p:ph type="dt" idx="1"/>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000000"/>
                </a:solidFill>
                <a:uFillTx/>
                <a:latin typeface="Calibri Light"/>
              </a:rPr>
              <a:t>Click to edit the title text format</a:t>
            </a:r>
            <a:endParaRPr b="0" lang="ru-RU" sz="4400" strike="noStrike" u="none">
              <a:solidFill>
                <a:srgbClr val="000000"/>
              </a:solidFill>
              <a:uFillTx/>
              <a:latin typeface="Calibri Light"/>
            </a:endParaRPr>
          </a:p>
        </p:txBody>
      </p:sp>
      <p:sp>
        <p:nvSpPr>
          <p:cNvPr id="1"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Click to edit the outline text format</a:t>
            </a:r>
            <a:endParaRPr b="0" lang="ru-RU" sz="2800" strike="noStrike" u="none">
              <a:solidFill>
                <a:srgbClr val="000000"/>
              </a:solidFill>
              <a:uFillTx/>
              <a:latin typeface="Calibri"/>
            </a:endParaRPr>
          </a:p>
          <a:p>
            <a:pPr lvl="1" marL="6858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Second Outline Level</a:t>
            </a:r>
            <a:endParaRPr b="0" lang="ru-RU" sz="2800" strike="noStrike" u="none">
              <a:solidFill>
                <a:srgbClr val="000000"/>
              </a:solidFill>
              <a:uFillTx/>
              <a:latin typeface="Calibri"/>
            </a:endParaRPr>
          </a:p>
          <a:p>
            <a:pPr lvl="2" marL="11430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Third Outline Level</a:t>
            </a:r>
            <a:endParaRPr b="0" lang="ru-RU" sz="2800" strike="noStrike" u="none">
              <a:solidFill>
                <a:srgbClr val="000000"/>
              </a:solidFill>
              <a:uFillTx/>
              <a:latin typeface="Calibri"/>
            </a:endParaRPr>
          </a:p>
          <a:p>
            <a:pPr lvl="3" marL="16002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Fourth Outline Level</a:t>
            </a:r>
            <a:endParaRPr b="0" lang="ru-RU" sz="2800" strike="noStrike" u="none">
              <a:solidFill>
                <a:srgbClr val="000000"/>
              </a:solidFill>
              <a:uFillTx/>
              <a:latin typeface="Calibri"/>
            </a:endParaRPr>
          </a:p>
          <a:p>
            <a:pPr lvl="4"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Fifth Outline Level</a:t>
            </a:r>
            <a:endParaRPr b="0" lang="ru-RU" sz="2800" strike="noStrike" u="none">
              <a:solidFill>
                <a:srgbClr val="000000"/>
              </a:solidFill>
              <a:uFillTx/>
              <a:latin typeface="Calibri"/>
            </a:endParaRPr>
          </a:p>
          <a:p>
            <a:pPr lvl="5"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Sixth Outline Level</a:t>
            </a:r>
            <a:endParaRPr b="0" lang="ru-RU" sz="2800" strike="noStrike" u="none">
              <a:solidFill>
                <a:srgbClr val="000000"/>
              </a:solidFill>
              <a:uFillTx/>
              <a:latin typeface="Calibri"/>
            </a:endParaRPr>
          </a:p>
          <a:p>
            <a:pPr lvl="6"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Seventh Outline Level</a:t>
            </a:r>
            <a:endParaRPr b="0" lang="ru-RU" sz="2800" strike="noStrike" u="none">
              <a:solidFill>
                <a:srgbClr val="000000"/>
              </a:solidFill>
              <a:uFillTx/>
              <a:latin typeface="Calibri"/>
            </a:endParaRPr>
          </a:p>
        </p:txBody>
      </p:sp>
      <p:sp>
        <p:nvSpPr>
          <p:cNvPr id="2" name="PlaceHolder 3"/>
          <p:cNvSpPr>
            <a:spLocks noGrp="1"/>
          </p:cNvSpPr>
          <p:nvPr>
            <p:ph type="dt" idx="1"/>
          </p:nvPr>
        </p:nvSpPr>
        <p:spPr>
          <a:xfrm>
            <a:off x="838080" y="6356520"/>
            <a:ext cx="274320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Calibri"/>
              </a:rPr>
              <a:t>&lt;date/time&gt;</a:t>
            </a:r>
            <a:endParaRPr b="0" lang="ru-RU" sz="1200" strike="noStrike" u="none">
              <a:solidFill>
                <a:srgbClr val="000000"/>
              </a:solidFill>
              <a:uFillTx/>
              <a:latin typeface="Calibri"/>
            </a:endParaRPr>
          </a:p>
        </p:txBody>
      </p:sp>
      <p:sp>
        <p:nvSpPr>
          <p:cNvPr id="3" name="PlaceHolder 4"/>
          <p:cNvSpPr>
            <a:spLocks noGrp="1"/>
          </p:cNvSpPr>
          <p:nvPr>
            <p:ph type="ftr" idx="2"/>
          </p:nvPr>
        </p:nvSpPr>
        <p:spPr>
          <a:xfrm>
            <a:off x="4038480" y="6356520"/>
            <a:ext cx="411480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4" name="PlaceHolder 5"/>
          <p:cNvSpPr>
            <a:spLocks noGrp="1"/>
          </p:cNvSpPr>
          <p:nvPr>
            <p:ph type="sldNum" idx="3"/>
          </p:nvPr>
        </p:nvSpPr>
        <p:spPr>
          <a:xfrm>
            <a:off x="8610480" y="6356520"/>
            <a:ext cx="274320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EFDBD2D-DA36-46E6-9DC2-4D1802D2E0B5}" type="slidenum">
              <a:rPr b="0" lang="ru-RU" sz="1200" strike="noStrike" u="none">
                <a:solidFill>
                  <a:srgbClr val="898989"/>
                </a:solidFill>
                <a:uFillTx/>
                <a:latin typeface="Calibri"/>
              </a:rPr>
              <a:t>&lt;number&gt;</a:t>
            </a:fld>
            <a:endParaRPr b="0" lang="ru-RU" sz="1200" strike="noStrike" u="none">
              <a:solidFill>
                <a:srgbClr val="000000"/>
              </a:solidFill>
              <a:uFillTx/>
              <a:latin typeface="Calibri"/>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6.png"/><Relationship Id="rId3"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7.png"/><Relationship Id="rId3"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8.png"/><Relationship Id="rId3"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0.png"/><Relationship Id="rId3"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 name="Рисунок 48" descr=""/>
          <p:cNvPicPr/>
          <p:nvPr/>
        </p:nvPicPr>
        <p:blipFill>
          <a:blip r:embed="rId1"/>
          <a:stretch/>
        </p:blipFill>
        <p:spPr>
          <a:xfrm>
            <a:off x="652320" y="7978680"/>
            <a:ext cx="200160" cy="203400"/>
          </a:xfrm>
          <a:prstGeom prst="rect">
            <a:avLst/>
          </a:prstGeom>
          <a:ln w="0">
            <a:noFill/>
          </a:ln>
        </p:spPr>
      </p:pic>
      <p:sp>
        <p:nvSpPr>
          <p:cNvPr id="6"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7"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cxnSp>
        <p:nvCxnSpPr>
          <p:cNvPr id="8" name="Google Shape;77;p1"/>
          <p:cNvCxnSpPr/>
          <p:nvPr/>
        </p:nvCxnSpPr>
        <p:spPr>
          <a:xfrm>
            <a:off x="212400" y="6621120"/>
            <a:ext cx="11729160" cy="26280"/>
          </a:xfrm>
          <a:prstGeom prst="straightConnector1">
            <a:avLst/>
          </a:prstGeom>
          <a:ln w="57240">
            <a:solidFill>
              <a:srgbClr val="33cccc"/>
            </a:solidFill>
            <a:miter/>
          </a:ln>
        </p:spPr>
      </p:cxnSp>
      <p:cxnSp>
        <p:nvCxnSpPr>
          <p:cNvPr id="9" name="Google Shape;78;p1"/>
          <p:cNvCxnSpPr/>
          <p:nvPr/>
        </p:nvCxnSpPr>
        <p:spPr>
          <a:xfrm>
            <a:off x="770040" y="3242880"/>
            <a:ext cx="10694160" cy="37080"/>
          </a:xfrm>
          <a:prstGeom prst="straightConnector1">
            <a:avLst/>
          </a:prstGeom>
          <a:ln w="57240">
            <a:solidFill>
              <a:srgbClr val="4472c4"/>
            </a:solidFill>
            <a:miter/>
          </a:ln>
        </p:spPr>
      </p:cxnSp>
      <p:sp>
        <p:nvSpPr>
          <p:cNvPr id="10" name="TextBox 25"/>
          <p:cNvSpPr/>
          <p:nvPr/>
        </p:nvSpPr>
        <p:spPr>
          <a:xfrm>
            <a:off x="1346040" y="3581280"/>
            <a:ext cx="9793440" cy="5209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800" strike="noStrike" u="none">
                <a:solidFill>
                  <a:srgbClr val="000000"/>
                </a:solidFill>
                <a:uFillTx/>
                <a:latin typeface="Times New Roman"/>
                <a:ea typeface="Times New Roman"/>
              </a:rPr>
              <a:t>Сабақтың тақырыбы:  </a:t>
            </a:r>
            <a:r>
              <a:rPr b="1" lang="kk-KZ" sz="2800" strike="noStrike" u="none">
                <a:solidFill>
                  <a:srgbClr val="1f4e79"/>
                </a:solidFill>
                <a:uFillTx/>
                <a:latin typeface="Times New Roman"/>
                <a:ea typeface="Times New Roman"/>
              </a:rPr>
              <a:t>Қазақ күресі. Ырықсыз етіс</a:t>
            </a:r>
            <a:endParaRPr b="0" lang="ru-RU" sz="2800" strike="noStrike" u="none">
              <a:solidFill>
                <a:srgbClr val="000000"/>
              </a:solidFill>
              <a:uFillTx/>
              <a:latin typeface="Calibri"/>
            </a:endParaRPr>
          </a:p>
        </p:txBody>
      </p:sp>
      <p:sp>
        <p:nvSpPr>
          <p:cNvPr id="11" name="TextBox 9"/>
          <p:cNvSpPr/>
          <p:nvPr/>
        </p:nvSpPr>
        <p:spPr>
          <a:xfrm>
            <a:off x="9259560" y="196920"/>
            <a:ext cx="1413000" cy="5814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600" strike="noStrike" u="none">
                <a:solidFill>
                  <a:srgbClr val="ffffff"/>
                </a:solidFill>
                <a:uFillTx/>
                <a:latin typeface="Tahoma"/>
                <a:ea typeface="Tahoma"/>
              </a:rPr>
              <a:t>ҚАЗАҚ ТІЛІ</a:t>
            </a:r>
            <a:endParaRPr b="0" lang="ru-RU" sz="16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ffffff"/>
                </a:solidFill>
                <a:uFillTx/>
                <a:latin typeface="Tahoma"/>
                <a:ea typeface="Tahoma"/>
              </a:rPr>
              <a:t>6-СЫНЫП</a:t>
            </a:r>
            <a:endParaRPr b="0" lang="ru-RU" sz="1600" strike="noStrike" u="none">
              <a:solidFill>
                <a:srgbClr val="000000"/>
              </a:solidFill>
              <a:uFillTx/>
              <a:latin typeface="Calibri"/>
            </a:endParaRPr>
          </a:p>
        </p:txBody>
      </p:sp>
      <p:sp>
        <p:nvSpPr>
          <p:cNvPr id="12" name="TextBox 1"/>
          <p:cNvSpPr/>
          <p:nvPr/>
        </p:nvSpPr>
        <p:spPr>
          <a:xfrm>
            <a:off x="1245240" y="320760"/>
            <a:ext cx="2689200" cy="459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Times New Roman"/>
                <a:ea typeface="Times New Roman"/>
              </a:rPr>
              <a:t>Бөлім тақырыбы:</a:t>
            </a:r>
            <a:endParaRPr b="0" lang="ru-RU" sz="2400" strike="noStrike" u="none">
              <a:solidFill>
                <a:srgbClr val="000000"/>
              </a:solidFill>
              <a:uFillTx/>
              <a:latin typeface="Calibri"/>
            </a:endParaRPr>
          </a:p>
        </p:txBody>
      </p:sp>
      <p:sp>
        <p:nvSpPr>
          <p:cNvPr id="13" name="Прямоугольник 1"/>
          <p:cNvSpPr/>
          <p:nvPr/>
        </p:nvSpPr>
        <p:spPr>
          <a:xfrm>
            <a:off x="1240200" y="1496880"/>
            <a:ext cx="5672880" cy="5209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1f4e79"/>
                </a:solidFill>
                <a:uFillTx/>
                <a:latin typeface="Times New Roman"/>
                <a:ea typeface="Times New Roman"/>
              </a:rPr>
              <a:t>Спорт. Белгілі спорт жұлдыздары</a:t>
            </a:r>
            <a:endParaRPr b="0" lang="ru-RU" sz="2800" strike="noStrike" u="none">
              <a:solidFill>
                <a:srgbClr val="000000"/>
              </a:solidFill>
              <a:uFillTx/>
              <a:latin typeface="Calibri"/>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1" name="Рисунок 48" descr=""/>
          <p:cNvPicPr/>
          <p:nvPr/>
        </p:nvPicPr>
        <p:blipFill>
          <a:blip r:embed="rId1"/>
          <a:stretch/>
        </p:blipFill>
        <p:spPr>
          <a:xfrm>
            <a:off x="652320" y="7978680"/>
            <a:ext cx="200160" cy="203400"/>
          </a:xfrm>
          <a:prstGeom prst="rect">
            <a:avLst/>
          </a:prstGeom>
          <a:ln w="0">
            <a:noFill/>
          </a:ln>
        </p:spPr>
      </p:pic>
      <p:sp>
        <p:nvSpPr>
          <p:cNvPr id="82"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83"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84"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cxnSp>
        <p:nvCxnSpPr>
          <p:cNvPr id="85" name="Google Shape;77;p1"/>
          <p:cNvCxnSpPr/>
          <p:nvPr/>
        </p:nvCxnSpPr>
        <p:spPr>
          <a:xfrm>
            <a:off x="212400" y="6621120"/>
            <a:ext cx="11729160" cy="26280"/>
          </a:xfrm>
          <a:prstGeom prst="straightConnector1">
            <a:avLst/>
          </a:prstGeom>
          <a:ln w="57240">
            <a:solidFill>
              <a:srgbClr val="33cccc"/>
            </a:solidFill>
            <a:miter/>
          </a:ln>
        </p:spPr>
      </p:cxnSp>
      <p:cxnSp>
        <p:nvCxnSpPr>
          <p:cNvPr id="86" name="Google Shape;78;p1"/>
          <p:cNvCxnSpPr/>
          <p:nvPr/>
        </p:nvCxnSpPr>
        <p:spPr>
          <a:xfrm>
            <a:off x="757080" y="6364080"/>
            <a:ext cx="10694160" cy="37080"/>
          </a:xfrm>
          <a:prstGeom prst="straightConnector1">
            <a:avLst/>
          </a:prstGeom>
          <a:ln w="38160">
            <a:solidFill>
              <a:srgbClr val="4472c4"/>
            </a:solidFill>
            <a:miter/>
          </a:ln>
        </p:spPr>
      </p:cxnSp>
      <p:graphicFrame>
        <p:nvGraphicFramePr>
          <p:cNvPr id="87" name=""/>
          <p:cNvGraphicFramePr/>
          <p:nvPr/>
        </p:nvGraphicFramePr>
        <p:xfrm>
          <a:off x="1460520" y="1825560"/>
          <a:ext cx="8924760" cy="3235320"/>
        </p:xfrm>
        <a:graphic>
          <a:graphicData uri="http://schemas.openxmlformats.org/drawingml/2006/table">
            <a:tbl>
              <a:tblPr/>
              <a:tblGrid>
                <a:gridCol w="3240000"/>
                <a:gridCol w="2075040"/>
                <a:gridCol w="3609720"/>
              </a:tblGrid>
              <a:tr h="654120">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Жауырынын жерге тигізбеу</a:t>
                      </a:r>
                      <a:endParaRPr b="0" lang="ru-RU" sz="20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rowSpan="6">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Бой бермеу</a:t>
                      </a:r>
                      <a:endParaRPr b="0" lang="ru-RU" sz="20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517680">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Тәубесіне түсіру</a:t>
                      </a:r>
                      <a:endParaRPr b="0" lang="ru-RU" sz="20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5b9bd5">
                        <a:alpha val="20000"/>
                      </a:srgbClr>
                    </a:solidFill>
                  </a:tcPr>
                </a:tc>
                <a:tc vMerge="1">
                  <a:txBody>
                    <a:bodyPr lIns="90000" rIns="90000" tIns="45000" bIns="45000" anchor="t">
                      <a:noAutofit/>
                    </a:bodyPr>
                    <a:p>
                      <a:endParaRPr b="0" lang="ru-RU" sz="1800" strike="noStrike" u="none">
                        <a:solidFill>
                          <a:srgbClr val="000000"/>
                        </a:solidFill>
                        <a:uFillTx/>
                        <a:latin typeface="Calibri"/>
                      </a:endParaRPr>
                    </a:p>
                  </a:txBody>
                  <a:tcPr anchor="t" marL="90000" marR="90000">
                    <a:lnL>
                      <a:noFill/>
                    </a:lnL>
                    <a:lnR>
                      <a:noFill/>
                    </a:lnR>
                    <a:lnT>
                      <a:noFill/>
                    </a:lnT>
                    <a:lnB>
                      <a:noFill/>
                    </a:lnB>
                    <a:solidFill>
                      <a:srgbClr val="729fcf"/>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Танымал болу</a:t>
                      </a:r>
                      <a:endParaRPr b="0" lang="ru-RU" sz="20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5b9bd5">
                        <a:alpha val="20000"/>
                      </a:srgbClr>
                    </a:solidFill>
                  </a:tcPr>
                </a:tc>
              </a:tr>
              <a:tr h="515880">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Құлаққа ұрған танадай</a:t>
                      </a:r>
                      <a:endParaRPr b="0" lang="ru-RU" sz="20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vMerge="1">
                  <a:txBody>
                    <a:bodyPr lIns="90000" rIns="90000" tIns="45000" bIns="45000" anchor="t">
                      <a:noAutofit/>
                    </a:bodyPr>
                    <a:p>
                      <a:endParaRPr b="0" lang="ru-RU" sz="1800" strike="noStrike" u="none">
                        <a:solidFill>
                          <a:srgbClr val="000000"/>
                        </a:solidFill>
                        <a:uFillTx/>
                        <a:latin typeface="Calibri"/>
                      </a:endParaRPr>
                    </a:p>
                  </a:txBody>
                  <a:tcPr anchor="t" marL="90000" marR="90000">
                    <a:lnL>
                      <a:noFill/>
                    </a:lnL>
                    <a:lnR>
                      <a:noFill/>
                    </a:lnR>
                    <a:lnT>
                      <a:noFill/>
                    </a:lnT>
                    <a:lnB>
                      <a:noFill/>
                    </a:lnB>
                    <a:solidFill>
                      <a:srgbClr val="729fcf"/>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Орнына қою, жеңу</a:t>
                      </a:r>
                      <a:endParaRPr b="0" lang="ru-RU" sz="20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515880">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Атағы жер жару</a:t>
                      </a:r>
                      <a:endParaRPr b="0" lang="ru-RU" sz="20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5b9bd5">
                        <a:alpha val="20000"/>
                      </a:srgbClr>
                    </a:solidFill>
                  </a:tcPr>
                </a:tc>
                <a:tc vMerge="1">
                  <a:txBody>
                    <a:bodyPr lIns="90000" rIns="90000" tIns="45000" bIns="45000" anchor="t">
                      <a:noAutofit/>
                    </a:bodyPr>
                    <a:p>
                      <a:endParaRPr b="0" lang="ru-RU" sz="1800" strike="noStrike" u="none">
                        <a:solidFill>
                          <a:srgbClr val="000000"/>
                        </a:solidFill>
                        <a:uFillTx/>
                        <a:latin typeface="Calibri"/>
                      </a:endParaRPr>
                    </a:p>
                  </a:txBody>
                  <a:tcPr anchor="t" marL="90000" marR="90000">
                    <a:lnL>
                      <a:noFill/>
                    </a:lnL>
                    <a:lnR>
                      <a:noFill/>
                    </a:lnR>
                    <a:lnT>
                      <a:noFill/>
                    </a:lnT>
                    <a:lnB>
                      <a:noFill/>
                    </a:lnB>
                    <a:solidFill>
                      <a:srgbClr val="729fcf"/>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Көп еңбектену</a:t>
                      </a:r>
                      <a:endParaRPr b="0" lang="ru-RU" sz="20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5b9bd5">
                        <a:alpha val="20000"/>
                      </a:srgbClr>
                    </a:solidFill>
                  </a:tcPr>
                </a:tc>
              </a:tr>
              <a:tr h="515880">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Дес бермеу</a:t>
                      </a:r>
                      <a:endParaRPr b="0" lang="ru-RU" sz="20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vMerge="1">
                  <a:txBody>
                    <a:bodyPr lIns="90000" rIns="90000" tIns="45000" bIns="45000" anchor="t">
                      <a:noAutofit/>
                    </a:bodyPr>
                    <a:p>
                      <a:endParaRPr b="0" lang="ru-RU" sz="1800" strike="noStrike" u="none">
                        <a:solidFill>
                          <a:srgbClr val="000000"/>
                        </a:solidFill>
                        <a:uFillTx/>
                        <a:latin typeface="Calibri"/>
                      </a:endParaRPr>
                    </a:p>
                  </a:txBody>
                  <a:tcPr anchor="t" marL="90000" marR="90000">
                    <a:lnL>
                      <a:noFill/>
                    </a:lnL>
                    <a:lnR>
                      <a:noFill/>
                    </a:lnR>
                    <a:lnT>
                      <a:noFill/>
                    </a:lnT>
                    <a:lnB>
                      <a:noFill/>
                    </a:lnB>
                    <a:solidFill>
                      <a:srgbClr val="729fcf"/>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Жеңу, жығу</a:t>
                      </a:r>
                      <a:endParaRPr b="0" lang="ru-RU" sz="20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515880">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Тер төгу</a:t>
                      </a:r>
                      <a:endParaRPr b="0" lang="ru-RU" sz="20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5b9bd5">
                        <a:alpha val="20000"/>
                      </a:srgbClr>
                    </a:solidFill>
                  </a:tcPr>
                </a:tc>
                <a:tc vMerge="1">
                  <a:txBody>
                    <a:bodyPr lIns="90000" rIns="90000" tIns="45000" bIns="45000" anchor="t">
                      <a:noAutofit/>
                    </a:bodyPr>
                    <a:p>
                      <a:endParaRPr b="0" lang="ru-RU" sz="1800" strike="noStrike" u="none">
                        <a:solidFill>
                          <a:srgbClr val="000000"/>
                        </a:solidFill>
                        <a:uFillTx/>
                        <a:latin typeface="Calibri"/>
                      </a:endParaRPr>
                    </a:p>
                  </a:txBody>
                  <a:tcPr anchor="t" marL="90000" marR="90000">
                    <a:lnL>
                      <a:noFill/>
                    </a:lnL>
                    <a:lnR>
                      <a:noFill/>
                    </a:lnR>
                    <a:lnT>
                      <a:noFill/>
                    </a:lnT>
                    <a:lnB>
                      <a:noFill/>
                    </a:lnB>
                    <a:solidFill>
                      <a:srgbClr val="729fcf"/>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Тып-тыныш, жым-жырт</a:t>
                      </a:r>
                      <a:endParaRPr b="0" lang="ru-RU" sz="20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5b9bd5">
                        <a:alpha val="20000"/>
                      </a:srgbClr>
                    </a:solidFill>
                  </a:tcPr>
                </a:tc>
              </a:tr>
            </a:tbl>
          </a:graphicData>
        </a:graphic>
      </p:graphicFrame>
      <p:sp>
        <p:nvSpPr>
          <p:cNvPr id="88" name="Прямоугольник 1"/>
          <p:cNvSpPr/>
          <p:nvPr/>
        </p:nvSpPr>
        <p:spPr>
          <a:xfrm>
            <a:off x="1654920" y="246240"/>
            <a:ext cx="2408400" cy="459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Tahoma"/>
                <a:ea typeface="Tahoma"/>
              </a:rPr>
              <a:t>Өзіңді тексер!</a:t>
            </a:r>
            <a:endParaRPr b="0" lang="ru-RU" sz="2400" strike="noStrike" u="none">
              <a:solidFill>
                <a:srgbClr val="000000"/>
              </a:solidFill>
              <a:uFillTx/>
              <a:latin typeface="Calibri"/>
            </a:endParaRPr>
          </a:p>
        </p:txBody>
      </p:sp>
      <p:cxnSp>
        <p:nvCxnSpPr>
          <p:cNvPr id="89" name="Прямая со стрелкой 11"/>
          <p:cNvCxnSpPr/>
          <p:nvPr/>
        </p:nvCxnSpPr>
        <p:spPr>
          <a:xfrm>
            <a:off x="4746240" y="2684160"/>
            <a:ext cx="1981800" cy="538920"/>
          </a:xfrm>
          <a:prstGeom prst="straightConnector1">
            <a:avLst/>
          </a:prstGeom>
          <a:ln w="6480">
            <a:solidFill>
              <a:srgbClr val="5b9bd5"/>
            </a:solidFill>
            <a:miter/>
            <a:headEnd len="med" type="arrow" w="med"/>
            <a:tailEnd len="med" type="arrow" w="med"/>
          </a:ln>
        </p:spPr>
      </p:cxnSp>
      <p:cxnSp>
        <p:nvCxnSpPr>
          <p:cNvPr id="90" name="Прямая со стрелкой 12"/>
          <p:cNvCxnSpPr/>
          <p:nvPr/>
        </p:nvCxnSpPr>
        <p:spPr>
          <a:xfrm>
            <a:off x="4746240" y="2147400"/>
            <a:ext cx="1981800" cy="2120040"/>
          </a:xfrm>
          <a:prstGeom prst="straightConnector1">
            <a:avLst/>
          </a:prstGeom>
          <a:ln w="6480">
            <a:solidFill>
              <a:srgbClr val="5b9bd5"/>
            </a:solidFill>
            <a:miter/>
            <a:headEnd len="med" type="arrow" w="med"/>
            <a:tailEnd len="med" type="arrow" w="med"/>
          </a:ln>
        </p:spPr>
      </p:cxnSp>
      <p:cxnSp>
        <p:nvCxnSpPr>
          <p:cNvPr id="91" name="Прямая со стрелкой 14"/>
          <p:cNvCxnSpPr/>
          <p:nvPr/>
        </p:nvCxnSpPr>
        <p:spPr>
          <a:xfrm>
            <a:off x="4746240" y="3222720"/>
            <a:ext cx="1981800" cy="1596240"/>
          </a:xfrm>
          <a:prstGeom prst="straightConnector1">
            <a:avLst/>
          </a:prstGeom>
          <a:ln w="6480">
            <a:solidFill>
              <a:srgbClr val="5b9bd5"/>
            </a:solidFill>
            <a:miter/>
            <a:headEnd len="med" type="arrow" w="med"/>
            <a:tailEnd len="med" type="arrow" w="med"/>
          </a:ln>
        </p:spPr>
      </p:cxnSp>
      <p:cxnSp>
        <p:nvCxnSpPr>
          <p:cNvPr id="92" name="Прямая со стрелкой 16"/>
          <p:cNvCxnSpPr/>
          <p:nvPr/>
        </p:nvCxnSpPr>
        <p:spPr>
          <a:xfrm flipV="1">
            <a:off x="4746240" y="2683800"/>
            <a:ext cx="1981800" cy="1067400"/>
          </a:xfrm>
          <a:prstGeom prst="straightConnector1">
            <a:avLst/>
          </a:prstGeom>
          <a:ln w="6480">
            <a:solidFill>
              <a:srgbClr val="5b9bd5"/>
            </a:solidFill>
            <a:miter/>
            <a:headEnd len="med" type="arrow" w="med"/>
            <a:tailEnd len="med" type="arrow" w="med"/>
          </a:ln>
        </p:spPr>
      </p:cxnSp>
      <p:cxnSp>
        <p:nvCxnSpPr>
          <p:cNvPr id="93" name="Прямая со стрелкой 19"/>
          <p:cNvCxnSpPr/>
          <p:nvPr/>
        </p:nvCxnSpPr>
        <p:spPr>
          <a:xfrm flipV="1">
            <a:off x="4746240" y="2174760"/>
            <a:ext cx="1981800" cy="2092680"/>
          </a:xfrm>
          <a:prstGeom prst="straightConnector1">
            <a:avLst/>
          </a:prstGeom>
          <a:ln w="6480">
            <a:solidFill>
              <a:srgbClr val="5b9bd5"/>
            </a:solidFill>
            <a:miter/>
            <a:headEnd len="med" type="arrow" w="med"/>
            <a:tailEnd len="med" type="arrow" w="med"/>
          </a:ln>
        </p:spPr>
      </p:cxnSp>
      <p:cxnSp>
        <p:nvCxnSpPr>
          <p:cNvPr id="94" name="Прямая со стрелкой 21"/>
          <p:cNvCxnSpPr/>
          <p:nvPr/>
        </p:nvCxnSpPr>
        <p:spPr>
          <a:xfrm flipV="1">
            <a:off x="4746240" y="3750840"/>
            <a:ext cx="1981800" cy="1046880"/>
          </a:xfrm>
          <a:prstGeom prst="straightConnector1">
            <a:avLst/>
          </a:prstGeom>
          <a:ln w="6480">
            <a:solidFill>
              <a:srgbClr val="5b9bd5"/>
            </a:solidFill>
            <a:miter/>
            <a:headEnd len="med" type="arrow" w="med"/>
            <a:tailEnd len="med" type="arrow" w="med"/>
          </a:ln>
        </p:spPr>
      </p:cxnSp>
    </p:spTree>
  </p:cSld>
  <p:transition spd="slow">
    <p:wipe dir="u"/>
  </p:transition>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5" name="Рисунок 48" descr=""/>
          <p:cNvPicPr/>
          <p:nvPr/>
        </p:nvPicPr>
        <p:blipFill>
          <a:blip r:embed="rId1"/>
          <a:stretch/>
        </p:blipFill>
        <p:spPr>
          <a:xfrm>
            <a:off x="652320" y="7978680"/>
            <a:ext cx="200160" cy="203400"/>
          </a:xfrm>
          <a:prstGeom prst="rect">
            <a:avLst/>
          </a:prstGeom>
          <a:ln w="0">
            <a:noFill/>
          </a:ln>
        </p:spPr>
      </p:pic>
      <p:sp>
        <p:nvSpPr>
          <p:cNvPr id="96"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97"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98"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cxnSp>
        <p:nvCxnSpPr>
          <p:cNvPr id="99" name="Google Shape;77;p1"/>
          <p:cNvCxnSpPr/>
          <p:nvPr/>
        </p:nvCxnSpPr>
        <p:spPr>
          <a:xfrm>
            <a:off x="212400" y="6621120"/>
            <a:ext cx="11729160" cy="26280"/>
          </a:xfrm>
          <a:prstGeom prst="straightConnector1">
            <a:avLst/>
          </a:prstGeom>
          <a:ln w="57240">
            <a:solidFill>
              <a:srgbClr val="33cccc"/>
            </a:solidFill>
            <a:miter/>
          </a:ln>
        </p:spPr>
      </p:cxnSp>
      <p:cxnSp>
        <p:nvCxnSpPr>
          <p:cNvPr id="100" name="Google Shape;78;p1"/>
          <p:cNvCxnSpPr/>
          <p:nvPr/>
        </p:nvCxnSpPr>
        <p:spPr>
          <a:xfrm>
            <a:off x="757080" y="6364080"/>
            <a:ext cx="10694160" cy="37080"/>
          </a:xfrm>
          <a:prstGeom prst="straightConnector1">
            <a:avLst/>
          </a:prstGeom>
          <a:ln w="38160">
            <a:solidFill>
              <a:srgbClr val="4472c4"/>
            </a:solidFill>
            <a:miter/>
          </a:ln>
        </p:spPr>
      </p:cxnSp>
      <p:sp>
        <p:nvSpPr>
          <p:cNvPr id="101" name="TextBox 8"/>
          <p:cNvSpPr/>
          <p:nvPr/>
        </p:nvSpPr>
        <p:spPr>
          <a:xfrm>
            <a:off x="1508040" y="24444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Tahoma"/>
                <a:ea typeface="Tahoma"/>
              </a:rPr>
              <a:t>2-тапсырма</a:t>
            </a:r>
            <a:endParaRPr b="0" lang="ru-RU" sz="2400" strike="noStrike" u="none">
              <a:solidFill>
                <a:srgbClr val="000000"/>
              </a:solidFill>
              <a:uFillTx/>
              <a:latin typeface="Calibri"/>
            </a:endParaRPr>
          </a:p>
        </p:txBody>
      </p:sp>
      <p:sp>
        <p:nvSpPr>
          <p:cNvPr id="102" name="Прямоугольник 1"/>
          <p:cNvSpPr/>
          <p:nvPr/>
        </p:nvSpPr>
        <p:spPr>
          <a:xfrm>
            <a:off x="1508040" y="995400"/>
            <a:ext cx="8651880" cy="8254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1f4e79"/>
                </a:solidFill>
                <a:uFillTx/>
                <a:latin typeface="Times New Roman"/>
                <a:ea typeface="Times New Roman"/>
              </a:rPr>
              <a:t>Мәтіннен негізгі және қосымша, детальді ақпараттарды тауып, кестені толтыр</a:t>
            </a:r>
            <a:endParaRPr b="0" lang="ru-RU" sz="2400" strike="noStrike" u="none">
              <a:solidFill>
                <a:srgbClr val="000000"/>
              </a:solidFill>
              <a:uFillTx/>
              <a:latin typeface="Calibri"/>
            </a:endParaRPr>
          </a:p>
        </p:txBody>
      </p:sp>
      <p:sp>
        <p:nvSpPr>
          <p:cNvPr id="103" name="Прямоугольник 10"/>
          <p:cNvSpPr/>
          <p:nvPr/>
        </p:nvSpPr>
        <p:spPr>
          <a:xfrm>
            <a:off x="1508040" y="5199120"/>
            <a:ext cx="6096240" cy="11912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0000"/>
                </a:solidFill>
                <a:uFillTx/>
                <a:latin typeface="Calibri"/>
                <a:ea typeface="Arial"/>
              </a:rPr>
              <a:t>Дескрипторы:</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ea typeface="Arial"/>
              </a:rPr>
              <a:t>Мәтінді түсінеді;</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ea typeface="Arial"/>
              </a:rPr>
              <a:t>Мәтіннен негізгі, қосымша және детальді ақпараттарды табады.</a:t>
            </a:r>
            <a:endParaRPr b="0" lang="ru-RU" sz="1800" strike="noStrike" u="none">
              <a:solidFill>
                <a:srgbClr val="000000"/>
              </a:solidFill>
              <a:uFillTx/>
              <a:latin typeface="Calibri"/>
            </a:endParaRPr>
          </a:p>
        </p:txBody>
      </p:sp>
      <p:pic>
        <p:nvPicPr>
          <p:cNvPr id="104" name="Схема 3" descr=""/>
          <p:cNvPicPr/>
          <p:nvPr/>
        </p:nvPicPr>
        <p:blipFill>
          <a:blip r:embed="rId2"/>
          <a:stretch/>
        </p:blipFill>
        <p:spPr>
          <a:xfrm>
            <a:off x="450720" y="1547640"/>
            <a:ext cx="11638080" cy="4187880"/>
          </a:xfrm>
          <a:prstGeom prst="rect">
            <a:avLst/>
          </a:prstGeom>
          <a:ln w="0">
            <a:noFill/>
          </a:ln>
        </p:spPr>
      </p:pic>
    </p:spTree>
  </p:cSld>
  <p:transition spd="slow">
    <p:wipe dir="l"/>
  </p:transition>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5" name="Рисунок 48" descr=""/>
          <p:cNvPicPr/>
          <p:nvPr/>
        </p:nvPicPr>
        <p:blipFill>
          <a:blip r:embed="rId1"/>
          <a:stretch/>
        </p:blipFill>
        <p:spPr>
          <a:xfrm>
            <a:off x="652320" y="7978680"/>
            <a:ext cx="200160" cy="203400"/>
          </a:xfrm>
          <a:prstGeom prst="rect">
            <a:avLst/>
          </a:prstGeom>
          <a:ln w="0">
            <a:noFill/>
          </a:ln>
        </p:spPr>
      </p:pic>
      <p:sp>
        <p:nvSpPr>
          <p:cNvPr id="106"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107"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cxnSp>
        <p:nvCxnSpPr>
          <p:cNvPr id="108" name="Google Shape;77;p1"/>
          <p:cNvCxnSpPr/>
          <p:nvPr/>
        </p:nvCxnSpPr>
        <p:spPr>
          <a:xfrm>
            <a:off x="212400" y="6621120"/>
            <a:ext cx="11729160" cy="26280"/>
          </a:xfrm>
          <a:prstGeom prst="straightConnector1">
            <a:avLst/>
          </a:prstGeom>
          <a:ln w="57240">
            <a:solidFill>
              <a:srgbClr val="33cccc"/>
            </a:solidFill>
            <a:miter/>
          </a:ln>
        </p:spPr>
      </p:cxnSp>
      <p:cxnSp>
        <p:nvCxnSpPr>
          <p:cNvPr id="109" name="Google Shape;78;p1"/>
          <p:cNvCxnSpPr/>
          <p:nvPr/>
        </p:nvCxnSpPr>
        <p:spPr>
          <a:xfrm>
            <a:off x="757080" y="6364080"/>
            <a:ext cx="10694160" cy="37080"/>
          </a:xfrm>
          <a:prstGeom prst="straightConnector1">
            <a:avLst/>
          </a:prstGeom>
          <a:ln w="38160">
            <a:solidFill>
              <a:srgbClr val="4472c4"/>
            </a:solidFill>
            <a:miter/>
          </a:ln>
        </p:spPr>
      </p:cxnSp>
      <p:sp>
        <p:nvSpPr>
          <p:cNvPr id="110" name="TextBox 8"/>
          <p:cNvSpPr/>
          <p:nvPr/>
        </p:nvSpPr>
        <p:spPr>
          <a:xfrm>
            <a:off x="1508040" y="24444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Tahoma"/>
                <a:ea typeface="Tahoma"/>
              </a:rPr>
              <a:t>Өзіңді тексер!</a:t>
            </a:r>
            <a:endParaRPr b="0" lang="ru-RU" sz="2400" strike="noStrike" u="none">
              <a:solidFill>
                <a:srgbClr val="000000"/>
              </a:solidFill>
              <a:uFillTx/>
              <a:latin typeface="Calibri"/>
            </a:endParaRPr>
          </a:p>
        </p:txBody>
      </p:sp>
      <p:pic>
        <p:nvPicPr>
          <p:cNvPr id="111" name="Схема 3" descr=""/>
          <p:cNvPicPr/>
          <p:nvPr/>
        </p:nvPicPr>
        <p:blipFill>
          <a:blip r:embed="rId2"/>
          <a:stretch/>
        </p:blipFill>
        <p:spPr>
          <a:xfrm>
            <a:off x="450720" y="1036800"/>
            <a:ext cx="11234880" cy="5082840"/>
          </a:xfrm>
          <a:prstGeom prst="rect">
            <a:avLst/>
          </a:prstGeom>
          <a:ln w="0">
            <a:noFill/>
          </a:ln>
        </p:spPr>
      </p:pic>
    </p:spTree>
  </p:cSld>
  <p:transition spd="slow">
    <p:wipe dir="r"/>
  </p:transition>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2" name="Рисунок 48" descr=""/>
          <p:cNvPicPr/>
          <p:nvPr/>
        </p:nvPicPr>
        <p:blipFill>
          <a:blip r:embed="rId1"/>
          <a:stretch/>
        </p:blipFill>
        <p:spPr>
          <a:xfrm>
            <a:off x="652320" y="7978680"/>
            <a:ext cx="200160" cy="203400"/>
          </a:xfrm>
          <a:prstGeom prst="rect">
            <a:avLst/>
          </a:prstGeom>
          <a:ln w="0">
            <a:noFill/>
          </a:ln>
        </p:spPr>
      </p:pic>
      <p:sp>
        <p:nvSpPr>
          <p:cNvPr id="113"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114"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115"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cxnSp>
        <p:nvCxnSpPr>
          <p:cNvPr id="116" name="Google Shape;77;p1"/>
          <p:cNvCxnSpPr/>
          <p:nvPr/>
        </p:nvCxnSpPr>
        <p:spPr>
          <a:xfrm>
            <a:off x="212400" y="6621120"/>
            <a:ext cx="11729160" cy="26280"/>
          </a:xfrm>
          <a:prstGeom prst="straightConnector1">
            <a:avLst/>
          </a:prstGeom>
          <a:ln w="57240">
            <a:solidFill>
              <a:srgbClr val="33cccc"/>
            </a:solidFill>
            <a:miter/>
          </a:ln>
        </p:spPr>
      </p:cxnSp>
      <p:cxnSp>
        <p:nvCxnSpPr>
          <p:cNvPr id="117" name="Google Shape;78;p1"/>
          <p:cNvCxnSpPr/>
          <p:nvPr/>
        </p:nvCxnSpPr>
        <p:spPr>
          <a:xfrm>
            <a:off x="757080" y="6364080"/>
            <a:ext cx="10694160" cy="37080"/>
          </a:xfrm>
          <a:prstGeom prst="straightConnector1">
            <a:avLst/>
          </a:prstGeom>
          <a:ln w="38160">
            <a:solidFill>
              <a:srgbClr val="4472c4"/>
            </a:solidFill>
            <a:miter/>
          </a:ln>
        </p:spPr>
      </p:cxnSp>
      <p:sp>
        <p:nvSpPr>
          <p:cNvPr id="118" name="TextBox 8"/>
          <p:cNvSpPr/>
          <p:nvPr/>
        </p:nvSpPr>
        <p:spPr>
          <a:xfrm>
            <a:off x="1508040" y="24444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Tahoma"/>
                <a:ea typeface="Tahoma"/>
              </a:rPr>
              <a:t>3-тапсырма</a:t>
            </a:r>
            <a:endParaRPr b="0" lang="ru-RU" sz="2400" strike="noStrike" u="none">
              <a:solidFill>
                <a:srgbClr val="000000"/>
              </a:solidFill>
              <a:uFillTx/>
              <a:latin typeface="Calibri"/>
            </a:endParaRPr>
          </a:p>
        </p:txBody>
      </p:sp>
      <p:sp>
        <p:nvSpPr>
          <p:cNvPr id="119" name="Прямоугольник 1"/>
          <p:cNvSpPr/>
          <p:nvPr/>
        </p:nvSpPr>
        <p:spPr>
          <a:xfrm>
            <a:off x="1508040" y="995400"/>
            <a:ext cx="865188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1f4e79"/>
                </a:solidFill>
                <a:uFillTx/>
                <a:latin typeface="Times New Roman"/>
                <a:ea typeface="Times New Roman"/>
              </a:rPr>
              <a:t>Мәтіндегі етістіктерді ырықсыз етіс тұлғасында жаз.</a:t>
            </a:r>
            <a:endParaRPr b="0" lang="ru-RU" sz="2400" strike="noStrike" u="none">
              <a:solidFill>
                <a:srgbClr val="000000"/>
              </a:solidFill>
              <a:uFillTx/>
              <a:latin typeface="Calibri"/>
            </a:endParaRPr>
          </a:p>
        </p:txBody>
      </p:sp>
      <p:sp>
        <p:nvSpPr>
          <p:cNvPr id="120" name="Прямоугольник 10"/>
          <p:cNvSpPr/>
          <p:nvPr/>
        </p:nvSpPr>
        <p:spPr>
          <a:xfrm>
            <a:off x="1508040" y="4952880"/>
            <a:ext cx="6096240" cy="9169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0000"/>
                </a:solidFill>
                <a:uFillTx/>
                <a:latin typeface="Calibri"/>
                <a:ea typeface="Arial"/>
              </a:rPr>
              <a:t>Дескрипторы:</a:t>
            </a:r>
            <a:endParaRPr b="0" lang="ru-RU" sz="1800" strike="noStrike" u="none">
              <a:solidFill>
                <a:srgbClr val="000000"/>
              </a:solidFill>
              <a:uFillTx/>
              <a:latin typeface="Calibri"/>
            </a:endParaRPr>
          </a:p>
          <a:p>
            <a:pPr>
              <a:lnSpc>
                <a:spcPct val="100000"/>
              </a:lnSpc>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мәтіннен етістіктерді табады;</a:t>
            </a:r>
            <a:endParaRPr b="0" lang="ru-RU" sz="1800" strike="noStrike" u="none">
              <a:solidFill>
                <a:srgbClr val="000000"/>
              </a:solidFill>
              <a:uFillTx/>
              <a:latin typeface="Calibri"/>
            </a:endParaRPr>
          </a:p>
          <a:p>
            <a:pPr>
              <a:lnSpc>
                <a:spcPct val="100000"/>
              </a:lnSpc>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етістіктерді ырықсыз етіс тұлғасында жазады.</a:t>
            </a:r>
            <a:endParaRPr b="0" lang="ru-RU" sz="1800" strike="noStrike" u="none">
              <a:solidFill>
                <a:srgbClr val="000000"/>
              </a:solidFill>
              <a:uFillTx/>
              <a:latin typeface="Calibri"/>
            </a:endParaRPr>
          </a:p>
        </p:txBody>
      </p:sp>
      <p:sp>
        <p:nvSpPr>
          <p:cNvPr id="121" name="TextBox 4"/>
          <p:cNvSpPr/>
          <p:nvPr/>
        </p:nvSpPr>
        <p:spPr>
          <a:xfrm>
            <a:off x="1508040" y="1725480"/>
            <a:ext cx="8085240" cy="16664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kk-KZ" sz="2400" strike="noStrike" u="none">
                <a:solidFill>
                  <a:srgbClr val="000000"/>
                </a:solidFill>
                <a:uFillTx/>
                <a:latin typeface="Times New Roman"/>
                <a:ea typeface="Times New Roman"/>
              </a:rPr>
              <a:t>Үлгі:</a:t>
            </a:r>
            <a:r>
              <a:rPr b="0" lang="kk-KZ" sz="2400" strike="noStrike" u="none">
                <a:solidFill>
                  <a:srgbClr val="000000"/>
                </a:solidFill>
                <a:uFillTx/>
                <a:latin typeface="Times New Roman"/>
                <a:ea typeface="Times New Roman"/>
              </a:rPr>
              <a:t> жария ету – жария етілді</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kk-KZ" sz="2400" strike="noStrike" u="none">
                <a:solidFill>
                  <a:srgbClr val="000000"/>
                </a:solidFill>
                <a:uFillTx/>
                <a:latin typeface="Times New Roman"/>
                <a:ea typeface="Calibri"/>
              </a:rPr>
              <a:t>Жария ету, қабыл алмау, рұқсат ету, жұлып әкету, лақтыру, нүкте қою, аяқтау, жазу.</a:t>
            </a:r>
            <a:endParaRPr b="0" lang="ru-RU" sz="2400" strike="noStrike" u="none">
              <a:solidFill>
                <a:srgbClr val="000000"/>
              </a:solidFill>
              <a:uFillTx/>
              <a:latin typeface="Calibri"/>
            </a:endParaRPr>
          </a:p>
        </p:txBody>
      </p:sp>
    </p:spTree>
  </p:cSld>
  <p:transition spd="slow">
    <p:wipe dir="l"/>
  </p:transition>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2" name="Рисунок 48" descr=""/>
          <p:cNvPicPr/>
          <p:nvPr/>
        </p:nvPicPr>
        <p:blipFill>
          <a:blip r:embed="rId1"/>
          <a:stretch/>
        </p:blipFill>
        <p:spPr>
          <a:xfrm>
            <a:off x="652320" y="7978680"/>
            <a:ext cx="200160" cy="203400"/>
          </a:xfrm>
          <a:prstGeom prst="rect">
            <a:avLst/>
          </a:prstGeom>
          <a:ln w="0">
            <a:noFill/>
          </a:ln>
        </p:spPr>
      </p:pic>
      <p:sp>
        <p:nvSpPr>
          <p:cNvPr id="123"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124"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125"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cxnSp>
        <p:nvCxnSpPr>
          <p:cNvPr id="126" name="Google Shape;77;p1"/>
          <p:cNvCxnSpPr/>
          <p:nvPr/>
        </p:nvCxnSpPr>
        <p:spPr>
          <a:xfrm>
            <a:off x="212400" y="6621120"/>
            <a:ext cx="11729160" cy="26280"/>
          </a:xfrm>
          <a:prstGeom prst="straightConnector1">
            <a:avLst/>
          </a:prstGeom>
          <a:ln w="57240">
            <a:solidFill>
              <a:srgbClr val="33cccc"/>
            </a:solidFill>
            <a:miter/>
          </a:ln>
        </p:spPr>
      </p:cxnSp>
      <p:cxnSp>
        <p:nvCxnSpPr>
          <p:cNvPr id="127" name="Google Shape;78;p1"/>
          <p:cNvCxnSpPr/>
          <p:nvPr/>
        </p:nvCxnSpPr>
        <p:spPr>
          <a:xfrm>
            <a:off x="757080" y="6364080"/>
            <a:ext cx="10694160" cy="37080"/>
          </a:xfrm>
          <a:prstGeom prst="straightConnector1">
            <a:avLst/>
          </a:prstGeom>
          <a:ln w="38160">
            <a:solidFill>
              <a:srgbClr val="4472c4"/>
            </a:solidFill>
            <a:miter/>
          </a:ln>
        </p:spPr>
      </p:cxnSp>
      <p:sp>
        <p:nvSpPr>
          <p:cNvPr id="128" name="TextBox 8"/>
          <p:cNvSpPr/>
          <p:nvPr/>
        </p:nvSpPr>
        <p:spPr>
          <a:xfrm>
            <a:off x="1508040" y="24444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Tahoma"/>
                <a:ea typeface="Tahoma"/>
              </a:rPr>
              <a:t>Өзіңді тексер!</a:t>
            </a:r>
            <a:endParaRPr b="0" lang="ru-RU" sz="2400" strike="noStrike" u="none">
              <a:solidFill>
                <a:srgbClr val="000000"/>
              </a:solidFill>
              <a:uFillTx/>
              <a:latin typeface="Calibri"/>
            </a:endParaRPr>
          </a:p>
        </p:txBody>
      </p:sp>
      <p:sp>
        <p:nvSpPr>
          <p:cNvPr id="129" name="Прямоугольник 1"/>
          <p:cNvSpPr/>
          <p:nvPr/>
        </p:nvSpPr>
        <p:spPr>
          <a:xfrm>
            <a:off x="1508040" y="1225440"/>
            <a:ext cx="865188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1f4e79"/>
                </a:solidFill>
                <a:uFillTx/>
                <a:latin typeface="Times New Roman"/>
                <a:ea typeface="Times New Roman"/>
              </a:rPr>
              <a:t>Мәтіндегі етістіктерді ырықсыз етіс тұлғасында жаз.</a:t>
            </a:r>
            <a:endParaRPr b="0" lang="ru-RU" sz="2400" strike="noStrike" u="none">
              <a:solidFill>
                <a:srgbClr val="000000"/>
              </a:solidFill>
              <a:uFillTx/>
              <a:latin typeface="Calibri"/>
            </a:endParaRPr>
          </a:p>
        </p:txBody>
      </p:sp>
      <p:sp>
        <p:nvSpPr>
          <p:cNvPr id="130" name="TextBox 4"/>
          <p:cNvSpPr/>
          <p:nvPr/>
        </p:nvSpPr>
        <p:spPr>
          <a:xfrm>
            <a:off x="1508040" y="2406600"/>
            <a:ext cx="8085240" cy="1775880"/>
          </a:xfrm>
          <a:prstGeom prst="rect">
            <a:avLst/>
          </a:prstGeom>
          <a:noFill/>
          <a:ln w="0">
            <a:noFill/>
          </a:ln>
        </p:spPr>
        <p:style>
          <a:lnRef idx="0"/>
          <a:fillRef idx="0"/>
          <a:effectRef idx="0"/>
          <a:fontRef idx="minor"/>
        </p:style>
        <p:txBody>
          <a:bodyPr lIns="90000" rIns="90000" tIns="46800" bIns="46800" anchor="t">
            <a:sp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kk-KZ" sz="2400" strike="noStrike" u="none">
                <a:solidFill>
                  <a:srgbClr val="000000"/>
                </a:solidFill>
                <a:uFillTx/>
                <a:latin typeface="Times New Roman"/>
                <a:ea typeface="Calibri"/>
              </a:rPr>
              <a:t>Жария ету – жария етілді, қабыл алмау – қабыл алынбады, рұқсат ету – рұқсат етілді, жұлып әкету – жұлып әкетілді, лақтыру - лақтырылды, нүкте қою – нүкте қойылды, аяқтау - аяқталды, жазу - жазылды.</a:t>
            </a:r>
            <a:endParaRPr b="0" lang="ru-RU" sz="2400" strike="noStrike" u="none">
              <a:solidFill>
                <a:srgbClr val="000000"/>
              </a:solidFill>
              <a:uFillTx/>
              <a:latin typeface="Calibri"/>
            </a:endParaRPr>
          </a:p>
        </p:txBody>
      </p:sp>
    </p:spTree>
  </p:cSld>
  <p:transition spd="slow">
    <p:wipe dir="r"/>
  </p:transition>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1" name="Рисунок 48" descr=""/>
          <p:cNvPicPr/>
          <p:nvPr/>
        </p:nvPicPr>
        <p:blipFill>
          <a:blip r:embed="rId1"/>
          <a:stretch/>
        </p:blipFill>
        <p:spPr>
          <a:xfrm>
            <a:off x="652320" y="7978680"/>
            <a:ext cx="200160" cy="203400"/>
          </a:xfrm>
          <a:prstGeom prst="rect">
            <a:avLst/>
          </a:prstGeom>
          <a:ln w="0">
            <a:noFill/>
          </a:ln>
        </p:spPr>
      </p:pic>
      <p:sp>
        <p:nvSpPr>
          <p:cNvPr id="132"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133"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134"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cxnSp>
        <p:nvCxnSpPr>
          <p:cNvPr id="135" name="Google Shape;77;p1"/>
          <p:cNvCxnSpPr/>
          <p:nvPr/>
        </p:nvCxnSpPr>
        <p:spPr>
          <a:xfrm>
            <a:off x="212400" y="6621120"/>
            <a:ext cx="11729160" cy="26280"/>
          </a:xfrm>
          <a:prstGeom prst="straightConnector1">
            <a:avLst/>
          </a:prstGeom>
          <a:ln w="57240">
            <a:solidFill>
              <a:srgbClr val="33cccc"/>
            </a:solidFill>
            <a:miter/>
          </a:ln>
        </p:spPr>
      </p:cxnSp>
      <p:cxnSp>
        <p:nvCxnSpPr>
          <p:cNvPr id="136" name="Google Shape;78;p1"/>
          <p:cNvCxnSpPr/>
          <p:nvPr/>
        </p:nvCxnSpPr>
        <p:spPr>
          <a:xfrm>
            <a:off x="757080" y="6364080"/>
            <a:ext cx="10694160" cy="37080"/>
          </a:xfrm>
          <a:prstGeom prst="straightConnector1">
            <a:avLst/>
          </a:prstGeom>
          <a:ln w="38160">
            <a:solidFill>
              <a:srgbClr val="4472c4"/>
            </a:solidFill>
            <a:miter/>
          </a:ln>
        </p:spPr>
      </p:cxnSp>
      <p:sp>
        <p:nvSpPr>
          <p:cNvPr id="137" name="TextBox 8"/>
          <p:cNvSpPr/>
          <p:nvPr/>
        </p:nvSpPr>
        <p:spPr>
          <a:xfrm>
            <a:off x="1508040" y="24444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Tahoma"/>
                <a:ea typeface="Tahoma"/>
              </a:rPr>
              <a:t>4-тапсырма</a:t>
            </a:r>
            <a:endParaRPr b="0" lang="ru-RU" sz="2400" strike="noStrike" u="none">
              <a:solidFill>
                <a:srgbClr val="000000"/>
              </a:solidFill>
              <a:uFillTx/>
              <a:latin typeface="Calibri"/>
            </a:endParaRPr>
          </a:p>
        </p:txBody>
      </p:sp>
      <p:sp>
        <p:nvSpPr>
          <p:cNvPr id="138" name="Прямоугольник 1"/>
          <p:cNvSpPr/>
          <p:nvPr/>
        </p:nvSpPr>
        <p:spPr>
          <a:xfrm>
            <a:off x="1508040" y="995400"/>
            <a:ext cx="8651880" cy="8254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1f4e79"/>
                </a:solidFill>
                <a:uFillTx/>
                <a:latin typeface="Times New Roman"/>
                <a:ea typeface="Times New Roman"/>
              </a:rPr>
              <a:t>Етістіктің ырықсыз етіс түрін қолданып, суреттегі іс-әрекеттерді сипаттап жазыңдар.</a:t>
            </a:r>
            <a:endParaRPr b="0" lang="ru-RU" sz="2400" strike="noStrike" u="none">
              <a:solidFill>
                <a:srgbClr val="000000"/>
              </a:solidFill>
              <a:uFillTx/>
              <a:latin typeface="Calibri"/>
            </a:endParaRPr>
          </a:p>
        </p:txBody>
      </p:sp>
      <p:sp>
        <p:nvSpPr>
          <p:cNvPr id="139" name="Прямоугольник 10"/>
          <p:cNvSpPr/>
          <p:nvPr/>
        </p:nvSpPr>
        <p:spPr>
          <a:xfrm>
            <a:off x="1508040" y="5200560"/>
            <a:ext cx="6096240" cy="11912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0000"/>
                </a:solidFill>
                <a:uFillTx/>
                <a:latin typeface="Calibri"/>
                <a:ea typeface="Arial"/>
              </a:rPr>
              <a:t>Дескрипторы:</a:t>
            </a:r>
            <a:endParaRPr b="0" lang="ru-RU" sz="1800" strike="noStrike" u="none">
              <a:solidFill>
                <a:srgbClr val="000000"/>
              </a:solidFill>
              <a:uFillTx/>
              <a:latin typeface="Calibri"/>
            </a:endParaRPr>
          </a:p>
          <a:p>
            <a:pPr>
              <a:lnSpc>
                <a:spcPct val="100000"/>
              </a:lnSpc>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ырықсыз етістің жасалу жолын біледі;</a:t>
            </a:r>
            <a:endParaRPr b="0" lang="ru-RU" sz="1800" strike="noStrike" u="none">
              <a:solidFill>
                <a:srgbClr val="000000"/>
              </a:solidFill>
              <a:uFillTx/>
              <a:latin typeface="Calibri"/>
            </a:endParaRPr>
          </a:p>
          <a:p>
            <a:pPr>
              <a:lnSpc>
                <a:spcPct val="100000"/>
              </a:lnSpc>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суреттегі іс-әрекеттерді сипаттауда етістіктің ырықсыз етіс түрін қолданады.</a:t>
            </a:r>
            <a:endParaRPr b="0" lang="ru-RU" sz="1800" strike="noStrike" u="none">
              <a:solidFill>
                <a:srgbClr val="000000"/>
              </a:solidFill>
              <a:uFillTx/>
              <a:latin typeface="Calibri"/>
            </a:endParaRPr>
          </a:p>
        </p:txBody>
      </p:sp>
      <p:pic>
        <p:nvPicPr>
          <p:cNvPr id="140" name="Рисунок 11" descr=""/>
          <p:cNvPicPr/>
          <p:nvPr/>
        </p:nvPicPr>
        <p:blipFill>
          <a:blip r:embed="rId2"/>
          <a:srcRect l="14883" t="32938" r="44856" b="33499"/>
          <a:stretch/>
        </p:blipFill>
        <p:spPr>
          <a:xfrm>
            <a:off x="1778040" y="1758960"/>
            <a:ext cx="8651880" cy="3510000"/>
          </a:xfrm>
          <a:prstGeom prst="rect">
            <a:avLst/>
          </a:prstGeom>
          <a:ln w="0">
            <a:noFill/>
          </a:ln>
        </p:spPr>
      </p:pic>
    </p:spTree>
  </p:cSld>
  <p:transition spd="slow">
    <p:wipe dir="l"/>
  </p:transition>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1" name="Рисунок 48" descr=""/>
          <p:cNvPicPr/>
          <p:nvPr/>
        </p:nvPicPr>
        <p:blipFill>
          <a:blip r:embed="rId1"/>
          <a:stretch/>
        </p:blipFill>
        <p:spPr>
          <a:xfrm>
            <a:off x="652320" y="7978680"/>
            <a:ext cx="200160" cy="203400"/>
          </a:xfrm>
          <a:prstGeom prst="rect">
            <a:avLst/>
          </a:prstGeom>
          <a:ln w="0">
            <a:noFill/>
          </a:ln>
        </p:spPr>
      </p:pic>
      <p:sp>
        <p:nvSpPr>
          <p:cNvPr id="142"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143"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144"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cxnSp>
        <p:nvCxnSpPr>
          <p:cNvPr id="145" name="Google Shape;77;p1"/>
          <p:cNvCxnSpPr/>
          <p:nvPr/>
        </p:nvCxnSpPr>
        <p:spPr>
          <a:xfrm>
            <a:off x="212400" y="6621120"/>
            <a:ext cx="11729160" cy="26280"/>
          </a:xfrm>
          <a:prstGeom prst="straightConnector1">
            <a:avLst/>
          </a:prstGeom>
          <a:ln w="57240">
            <a:solidFill>
              <a:srgbClr val="33cccc"/>
            </a:solidFill>
            <a:miter/>
          </a:ln>
        </p:spPr>
      </p:cxnSp>
      <p:cxnSp>
        <p:nvCxnSpPr>
          <p:cNvPr id="146" name="Google Shape;78;p1"/>
          <p:cNvCxnSpPr/>
          <p:nvPr/>
        </p:nvCxnSpPr>
        <p:spPr>
          <a:xfrm>
            <a:off x="757080" y="6364080"/>
            <a:ext cx="10694160" cy="37080"/>
          </a:xfrm>
          <a:prstGeom prst="straightConnector1">
            <a:avLst/>
          </a:prstGeom>
          <a:ln w="38160">
            <a:solidFill>
              <a:srgbClr val="4472c4"/>
            </a:solidFill>
            <a:miter/>
          </a:ln>
        </p:spPr>
      </p:cxnSp>
      <p:sp>
        <p:nvSpPr>
          <p:cNvPr id="147" name="TextBox 8"/>
          <p:cNvSpPr/>
          <p:nvPr/>
        </p:nvSpPr>
        <p:spPr>
          <a:xfrm>
            <a:off x="1508040" y="24444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Tahoma"/>
                <a:ea typeface="Tahoma"/>
              </a:rPr>
              <a:t>Өзіңді тексер!</a:t>
            </a:r>
            <a:endParaRPr b="0" lang="ru-RU" sz="2400" strike="noStrike" u="none">
              <a:solidFill>
                <a:srgbClr val="000000"/>
              </a:solidFill>
              <a:uFillTx/>
              <a:latin typeface="Calibri"/>
            </a:endParaRPr>
          </a:p>
        </p:txBody>
      </p:sp>
      <p:pic>
        <p:nvPicPr>
          <p:cNvPr id="148" name="Рисунок 10" descr=""/>
          <p:cNvPicPr/>
          <p:nvPr/>
        </p:nvPicPr>
        <p:blipFill>
          <a:blip r:embed="rId2"/>
          <a:srcRect l="14883" t="35714" r="44856" b="33499"/>
          <a:stretch/>
        </p:blipFill>
        <p:spPr>
          <a:xfrm>
            <a:off x="1751040" y="1262160"/>
            <a:ext cx="8651880" cy="3614760"/>
          </a:xfrm>
          <a:prstGeom prst="rect">
            <a:avLst/>
          </a:prstGeom>
          <a:ln w="0">
            <a:noFill/>
          </a:ln>
        </p:spPr>
      </p:pic>
      <p:sp>
        <p:nvSpPr>
          <p:cNvPr id="149" name="Овал 2"/>
          <p:cNvSpPr/>
          <p:nvPr/>
        </p:nvSpPr>
        <p:spPr>
          <a:xfrm>
            <a:off x="2830680" y="1192320"/>
            <a:ext cx="682560" cy="610920"/>
          </a:xfrm>
          <a:prstGeom prst="ellipse">
            <a:avLst/>
          </a:prstGeom>
          <a:solidFill>
            <a:srgbClr val="ffffff"/>
          </a:solidFill>
          <a:ln w="12600">
            <a:solidFill>
              <a:srgbClr val="5b9bd5"/>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2400" strike="noStrike" u="none">
                <a:solidFill>
                  <a:srgbClr val="2e75b6"/>
                </a:solidFill>
                <a:uFillTx/>
                <a:latin typeface="Times New Roman"/>
                <a:ea typeface="Times New Roman"/>
              </a:rPr>
              <a:t>1</a:t>
            </a:r>
            <a:endParaRPr b="0" lang="ru-RU" sz="2400" strike="noStrike" u="none">
              <a:solidFill>
                <a:srgbClr val="000000"/>
              </a:solidFill>
              <a:uFillTx/>
              <a:latin typeface="Calibri"/>
            </a:endParaRPr>
          </a:p>
        </p:txBody>
      </p:sp>
      <p:sp>
        <p:nvSpPr>
          <p:cNvPr id="150" name="Овал 12"/>
          <p:cNvSpPr/>
          <p:nvPr/>
        </p:nvSpPr>
        <p:spPr>
          <a:xfrm>
            <a:off x="5581800" y="1208160"/>
            <a:ext cx="682560" cy="612720"/>
          </a:xfrm>
          <a:prstGeom prst="ellipse">
            <a:avLst/>
          </a:prstGeom>
          <a:solidFill>
            <a:srgbClr val="ffffff"/>
          </a:solidFill>
          <a:ln w="12600">
            <a:solidFill>
              <a:srgbClr val="5b9bd5"/>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2400" strike="noStrike" u="none">
                <a:solidFill>
                  <a:srgbClr val="2e75b6"/>
                </a:solidFill>
                <a:uFillTx/>
                <a:latin typeface="Times New Roman"/>
                <a:ea typeface="Times New Roman"/>
              </a:rPr>
              <a:t>2</a:t>
            </a:r>
            <a:endParaRPr b="0" lang="ru-RU" sz="2400" strike="noStrike" u="none">
              <a:solidFill>
                <a:srgbClr val="000000"/>
              </a:solidFill>
              <a:uFillTx/>
              <a:latin typeface="Calibri"/>
            </a:endParaRPr>
          </a:p>
        </p:txBody>
      </p:sp>
      <p:sp>
        <p:nvSpPr>
          <p:cNvPr id="151" name="Овал 13"/>
          <p:cNvSpPr/>
          <p:nvPr/>
        </p:nvSpPr>
        <p:spPr>
          <a:xfrm>
            <a:off x="1751040" y="2948040"/>
            <a:ext cx="682560" cy="612720"/>
          </a:xfrm>
          <a:prstGeom prst="ellipse">
            <a:avLst/>
          </a:prstGeom>
          <a:solidFill>
            <a:srgbClr val="ffffff"/>
          </a:solidFill>
          <a:ln w="12600">
            <a:solidFill>
              <a:srgbClr val="5b9bd5"/>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2400" strike="noStrike" u="none">
                <a:solidFill>
                  <a:srgbClr val="2e75b6"/>
                </a:solidFill>
                <a:uFillTx/>
                <a:latin typeface="Times New Roman"/>
                <a:ea typeface="Times New Roman"/>
              </a:rPr>
              <a:t>3</a:t>
            </a:r>
            <a:endParaRPr b="0" lang="ru-RU" sz="2400" strike="noStrike" u="none">
              <a:solidFill>
                <a:srgbClr val="000000"/>
              </a:solidFill>
              <a:uFillTx/>
              <a:latin typeface="Calibri"/>
            </a:endParaRPr>
          </a:p>
        </p:txBody>
      </p:sp>
      <p:sp>
        <p:nvSpPr>
          <p:cNvPr id="152" name="Овал 14"/>
          <p:cNvSpPr/>
          <p:nvPr/>
        </p:nvSpPr>
        <p:spPr>
          <a:xfrm>
            <a:off x="4454640" y="2948040"/>
            <a:ext cx="680760" cy="612720"/>
          </a:xfrm>
          <a:prstGeom prst="ellipse">
            <a:avLst/>
          </a:prstGeom>
          <a:solidFill>
            <a:srgbClr val="ffffff"/>
          </a:solidFill>
          <a:ln w="12600">
            <a:solidFill>
              <a:srgbClr val="5b9bd5"/>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2400" strike="noStrike" u="none">
                <a:solidFill>
                  <a:srgbClr val="2e75b6"/>
                </a:solidFill>
                <a:uFillTx/>
                <a:latin typeface="Times New Roman"/>
                <a:ea typeface="Times New Roman"/>
              </a:rPr>
              <a:t>4</a:t>
            </a:r>
            <a:endParaRPr b="0" lang="ru-RU" sz="2400" strike="noStrike" u="none">
              <a:solidFill>
                <a:srgbClr val="000000"/>
              </a:solidFill>
              <a:uFillTx/>
              <a:latin typeface="Calibri"/>
            </a:endParaRPr>
          </a:p>
        </p:txBody>
      </p:sp>
      <p:sp>
        <p:nvSpPr>
          <p:cNvPr id="153" name="Овал 16"/>
          <p:cNvSpPr/>
          <p:nvPr/>
        </p:nvSpPr>
        <p:spPr>
          <a:xfrm>
            <a:off x="7172280" y="2948040"/>
            <a:ext cx="682560" cy="612720"/>
          </a:xfrm>
          <a:prstGeom prst="ellipse">
            <a:avLst/>
          </a:prstGeom>
          <a:solidFill>
            <a:srgbClr val="ffffff"/>
          </a:solidFill>
          <a:ln w="12600">
            <a:solidFill>
              <a:srgbClr val="5b9bd5"/>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2400" strike="noStrike" u="none">
                <a:solidFill>
                  <a:srgbClr val="2e75b6"/>
                </a:solidFill>
                <a:uFillTx/>
                <a:latin typeface="Times New Roman"/>
                <a:ea typeface="Times New Roman"/>
              </a:rPr>
              <a:t>5</a:t>
            </a:r>
            <a:endParaRPr b="0" lang="ru-RU" sz="2400" strike="noStrike" u="none">
              <a:solidFill>
                <a:srgbClr val="000000"/>
              </a:solidFill>
              <a:uFillTx/>
              <a:latin typeface="Calibri"/>
            </a:endParaRPr>
          </a:p>
        </p:txBody>
      </p:sp>
      <p:pic>
        <p:nvPicPr>
          <p:cNvPr id="154" name="Прямоугольник 3" descr=""/>
          <p:cNvPicPr/>
          <p:nvPr/>
        </p:nvPicPr>
        <p:blipFill>
          <a:blip r:embed="rId3"/>
          <a:stretch/>
        </p:blipFill>
        <p:spPr>
          <a:xfrm>
            <a:off x="1523880" y="5072040"/>
            <a:ext cx="9163080" cy="950760"/>
          </a:xfrm>
          <a:prstGeom prst="rect">
            <a:avLst/>
          </a:prstGeom>
          <a:ln w="0">
            <a:noFill/>
          </a:ln>
        </p:spPr>
      </p:pic>
    </p:spTree>
  </p:cSld>
  <p:transition spd="slow">
    <p:wipe dir="d"/>
  </p:transition>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5" name="Рисунок 48" descr=""/>
          <p:cNvPicPr/>
          <p:nvPr/>
        </p:nvPicPr>
        <p:blipFill>
          <a:blip r:embed="rId1"/>
          <a:stretch/>
        </p:blipFill>
        <p:spPr>
          <a:xfrm>
            <a:off x="652320" y="7978680"/>
            <a:ext cx="200160" cy="203400"/>
          </a:xfrm>
          <a:prstGeom prst="rect">
            <a:avLst/>
          </a:prstGeom>
          <a:ln w="0">
            <a:noFill/>
          </a:ln>
        </p:spPr>
      </p:pic>
      <p:sp>
        <p:nvSpPr>
          <p:cNvPr id="156"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157"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158"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cxnSp>
        <p:nvCxnSpPr>
          <p:cNvPr id="159" name="Google Shape;77;p1"/>
          <p:cNvCxnSpPr/>
          <p:nvPr/>
        </p:nvCxnSpPr>
        <p:spPr>
          <a:xfrm>
            <a:off x="212400" y="6621120"/>
            <a:ext cx="11729160" cy="26280"/>
          </a:xfrm>
          <a:prstGeom prst="straightConnector1">
            <a:avLst/>
          </a:prstGeom>
          <a:ln w="57240">
            <a:solidFill>
              <a:srgbClr val="33cccc"/>
            </a:solidFill>
            <a:miter/>
          </a:ln>
        </p:spPr>
      </p:cxnSp>
      <p:cxnSp>
        <p:nvCxnSpPr>
          <p:cNvPr id="160" name="Google Shape;78;p1"/>
          <p:cNvCxnSpPr/>
          <p:nvPr/>
        </p:nvCxnSpPr>
        <p:spPr>
          <a:xfrm>
            <a:off x="757080" y="6364080"/>
            <a:ext cx="10694160" cy="37080"/>
          </a:xfrm>
          <a:prstGeom prst="straightConnector1">
            <a:avLst/>
          </a:prstGeom>
          <a:ln w="38160">
            <a:solidFill>
              <a:srgbClr val="4472c4"/>
            </a:solidFill>
            <a:miter/>
          </a:ln>
        </p:spPr>
      </p:cxnSp>
      <p:sp>
        <p:nvSpPr>
          <p:cNvPr id="161" name="TextBox 8"/>
          <p:cNvSpPr/>
          <p:nvPr/>
        </p:nvSpPr>
        <p:spPr>
          <a:xfrm>
            <a:off x="1676520" y="24444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Tahoma"/>
                <a:ea typeface="Tahoma"/>
              </a:rPr>
              <a:t>Бекіту:</a:t>
            </a:r>
            <a:endParaRPr b="0" lang="ru-RU" sz="2400" strike="noStrike" u="none">
              <a:solidFill>
                <a:srgbClr val="000000"/>
              </a:solidFill>
              <a:uFillTx/>
              <a:latin typeface="Calibri"/>
            </a:endParaRPr>
          </a:p>
        </p:txBody>
      </p:sp>
      <p:sp>
        <p:nvSpPr>
          <p:cNvPr id="162" name="Прямоугольник 2"/>
          <p:cNvSpPr/>
          <p:nvPr/>
        </p:nvSpPr>
        <p:spPr>
          <a:xfrm>
            <a:off x="1676520" y="1660680"/>
            <a:ext cx="7307280" cy="2532600"/>
          </a:xfrm>
          <a:prstGeom prst="rect">
            <a:avLst/>
          </a:prstGeom>
          <a:noFill/>
          <a:ln w="0">
            <a:noFill/>
          </a:ln>
        </p:spPr>
        <p:style>
          <a:lnRef idx="0"/>
          <a:fillRef idx="0"/>
          <a:effectRef idx="0"/>
          <a:fontRef idx="minor"/>
        </p:style>
        <p:txBody>
          <a:bodyPr lIns="90000" rIns="90000" tIns="46800" bIns="46800" anchor="t">
            <a:spAutoFit/>
          </a:bodyPr>
          <a:p>
            <a:pPr marL="343080" indent="-343080">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Қажымұқан Мұңайтпасұлының спроттық өмірбаянынан мәлімет алдыңыздар.</a:t>
            </a:r>
            <a:endParaRPr b="0" lang="ru-RU" sz="2400" strike="noStrike" u="none">
              <a:solidFill>
                <a:srgbClr val="000000"/>
              </a:solidFill>
              <a:uFillTx/>
              <a:latin typeface="Calibri"/>
            </a:endParaRPr>
          </a:p>
          <a:p>
            <a:pPr marL="343080" indent="-3430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a:p>
            <a:pPr marL="343080" indent="-343080">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Мәтіннен негізгі және қосымша, детальді ақпараттарды анықтадыңыздар.</a:t>
            </a:r>
            <a:endParaRPr b="0" lang="ru-RU" sz="2400" strike="noStrike" u="none">
              <a:solidFill>
                <a:srgbClr val="000000"/>
              </a:solidFill>
              <a:uFillTx/>
              <a:latin typeface="Calibri"/>
            </a:endParaRPr>
          </a:p>
          <a:p>
            <a:pPr marL="343080" indent="-3430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a:p>
            <a:pPr marL="343080" indent="-343080">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Ырықсыз етістің жасалу жолын меңгердіңіздер.</a:t>
            </a:r>
            <a:endParaRPr b="0" lang="ru-RU" sz="2400" strike="noStrike" u="none">
              <a:solidFill>
                <a:srgbClr val="000000"/>
              </a:solidFill>
              <a:uFillTx/>
              <a:latin typeface="Calibri"/>
            </a:endParaRPr>
          </a:p>
        </p:txBody>
      </p:sp>
    </p:spTree>
  </p:cSld>
  <p:transition spd="slow">
    <p:strips dir="ld"/>
  </p:transition>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3" name="Рисунок 48" descr=""/>
          <p:cNvPicPr/>
          <p:nvPr/>
        </p:nvPicPr>
        <p:blipFill>
          <a:blip r:embed="rId1"/>
          <a:stretch/>
        </p:blipFill>
        <p:spPr>
          <a:xfrm>
            <a:off x="652320" y="7978680"/>
            <a:ext cx="200160" cy="203400"/>
          </a:xfrm>
          <a:prstGeom prst="rect">
            <a:avLst/>
          </a:prstGeom>
          <a:ln w="0">
            <a:noFill/>
          </a:ln>
        </p:spPr>
      </p:pic>
      <p:sp>
        <p:nvSpPr>
          <p:cNvPr id="164"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165"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166"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cxnSp>
        <p:nvCxnSpPr>
          <p:cNvPr id="167" name="Google Shape;77;p1"/>
          <p:cNvCxnSpPr/>
          <p:nvPr/>
        </p:nvCxnSpPr>
        <p:spPr>
          <a:xfrm>
            <a:off x="212400" y="6621120"/>
            <a:ext cx="11729160" cy="26280"/>
          </a:xfrm>
          <a:prstGeom prst="straightConnector1">
            <a:avLst/>
          </a:prstGeom>
          <a:ln w="57240">
            <a:solidFill>
              <a:srgbClr val="33cccc"/>
            </a:solidFill>
            <a:miter/>
          </a:ln>
        </p:spPr>
      </p:cxnSp>
      <p:cxnSp>
        <p:nvCxnSpPr>
          <p:cNvPr id="168" name="Google Shape;78;p1"/>
          <p:cNvCxnSpPr/>
          <p:nvPr/>
        </p:nvCxnSpPr>
        <p:spPr>
          <a:xfrm>
            <a:off x="757080" y="6364080"/>
            <a:ext cx="10694160" cy="37080"/>
          </a:xfrm>
          <a:prstGeom prst="straightConnector1">
            <a:avLst/>
          </a:prstGeom>
          <a:ln w="38160">
            <a:solidFill>
              <a:srgbClr val="4472c4"/>
            </a:solidFill>
            <a:miter/>
          </a:ln>
        </p:spPr>
      </p:cxnSp>
      <p:sp>
        <p:nvSpPr>
          <p:cNvPr id="169" name="TextBox 8"/>
          <p:cNvSpPr/>
          <p:nvPr/>
        </p:nvSpPr>
        <p:spPr>
          <a:xfrm>
            <a:off x="1676520" y="24444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Tahoma"/>
                <a:ea typeface="Tahoma"/>
              </a:rPr>
              <a:t>Қосымша тапсырма:</a:t>
            </a:r>
            <a:endParaRPr b="0" lang="ru-RU" sz="2400" strike="noStrike" u="none">
              <a:solidFill>
                <a:srgbClr val="000000"/>
              </a:solidFill>
              <a:uFillTx/>
              <a:latin typeface="Calibri"/>
            </a:endParaRPr>
          </a:p>
        </p:txBody>
      </p:sp>
      <p:pic>
        <p:nvPicPr>
          <p:cNvPr id="170" name="Прямоугольник 1" descr=""/>
          <p:cNvPicPr/>
          <p:nvPr/>
        </p:nvPicPr>
        <p:blipFill>
          <a:blip r:embed="rId2"/>
          <a:stretch/>
        </p:blipFill>
        <p:spPr>
          <a:xfrm>
            <a:off x="1676520" y="1749600"/>
            <a:ext cx="8119800" cy="1079280"/>
          </a:xfrm>
          <a:prstGeom prst="rect">
            <a:avLst/>
          </a:prstGeom>
          <a:ln w="0">
            <a:noFill/>
          </a:ln>
        </p:spPr>
      </p:pic>
    </p:spTree>
  </p:cSld>
  <p:transition spd="med">
    <p:fade/>
  </p:transition>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 name="Рисунок 48" descr=""/>
          <p:cNvPicPr/>
          <p:nvPr/>
        </p:nvPicPr>
        <p:blipFill>
          <a:blip r:embed="rId1"/>
          <a:stretch/>
        </p:blipFill>
        <p:spPr>
          <a:xfrm>
            <a:off x="652320" y="7978680"/>
            <a:ext cx="200160" cy="203400"/>
          </a:xfrm>
          <a:prstGeom prst="rect">
            <a:avLst/>
          </a:prstGeom>
          <a:ln w="0">
            <a:noFill/>
          </a:ln>
        </p:spPr>
      </p:pic>
      <p:sp>
        <p:nvSpPr>
          <p:cNvPr id="15"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16"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17"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cxnSp>
        <p:nvCxnSpPr>
          <p:cNvPr id="18" name="Google Shape;77;p1"/>
          <p:cNvCxnSpPr/>
          <p:nvPr/>
        </p:nvCxnSpPr>
        <p:spPr>
          <a:xfrm>
            <a:off x="212400" y="6621120"/>
            <a:ext cx="11729160" cy="26280"/>
          </a:xfrm>
          <a:prstGeom prst="straightConnector1">
            <a:avLst/>
          </a:prstGeom>
          <a:ln w="57240">
            <a:solidFill>
              <a:srgbClr val="33cccc"/>
            </a:solidFill>
            <a:miter/>
          </a:ln>
        </p:spPr>
      </p:cxnSp>
      <p:cxnSp>
        <p:nvCxnSpPr>
          <p:cNvPr id="19" name="Google Shape;78;p1"/>
          <p:cNvCxnSpPr/>
          <p:nvPr/>
        </p:nvCxnSpPr>
        <p:spPr>
          <a:xfrm>
            <a:off x="652320" y="3389040"/>
            <a:ext cx="10694160" cy="37080"/>
          </a:xfrm>
          <a:prstGeom prst="straightConnector1">
            <a:avLst/>
          </a:prstGeom>
          <a:ln w="38160">
            <a:solidFill>
              <a:srgbClr val="4472c4"/>
            </a:solidFill>
            <a:miter/>
          </a:ln>
        </p:spPr>
      </p:cxnSp>
      <p:sp>
        <p:nvSpPr>
          <p:cNvPr id="20" name="TextBox 8"/>
          <p:cNvSpPr/>
          <p:nvPr/>
        </p:nvSpPr>
        <p:spPr>
          <a:xfrm>
            <a:off x="1133640" y="25884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ffffff"/>
                </a:solidFill>
                <a:uFillTx/>
                <a:latin typeface="Tahoma"/>
                <a:ea typeface="Tahoma"/>
              </a:rPr>
              <a:t>Оқу мақсаттары</a:t>
            </a:r>
            <a:endParaRPr b="0" lang="ru-RU" sz="2400" strike="noStrike" u="none">
              <a:solidFill>
                <a:srgbClr val="000000"/>
              </a:solidFill>
              <a:uFillTx/>
              <a:latin typeface="Calibri"/>
            </a:endParaRPr>
          </a:p>
        </p:txBody>
      </p:sp>
      <p:sp>
        <p:nvSpPr>
          <p:cNvPr id="21" name="TextBox 1"/>
          <p:cNvSpPr/>
          <p:nvPr/>
        </p:nvSpPr>
        <p:spPr>
          <a:xfrm>
            <a:off x="1147680" y="3513240"/>
            <a:ext cx="2792520" cy="459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Times New Roman"/>
              </a:rPr>
              <a:t>Сабақ мақсаттары</a:t>
            </a:r>
            <a:endParaRPr b="0" lang="ru-RU" sz="2400" strike="noStrike" u="none">
              <a:solidFill>
                <a:srgbClr val="000000"/>
              </a:solidFill>
              <a:uFillTx/>
              <a:latin typeface="Calibri"/>
            </a:endParaRPr>
          </a:p>
        </p:txBody>
      </p:sp>
      <p:sp>
        <p:nvSpPr>
          <p:cNvPr id="22" name="Прямоугольник 1"/>
          <p:cNvSpPr/>
          <p:nvPr/>
        </p:nvSpPr>
        <p:spPr>
          <a:xfrm>
            <a:off x="1133640" y="1343160"/>
            <a:ext cx="9413640" cy="19227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   </a:t>
            </a:r>
            <a:r>
              <a:rPr b="0" lang="kk-KZ" sz="2400" strike="noStrike" u="none">
                <a:solidFill>
                  <a:srgbClr val="000000"/>
                </a:solidFill>
                <a:uFillTx/>
                <a:latin typeface="Times New Roman"/>
                <a:ea typeface="Times New Roman"/>
              </a:rPr>
              <a:t>О1. Мәтіннен негізгі және қосымша, детальді ақпараттарды анықтау, түсіндіру;</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   </a:t>
            </a:r>
            <a:r>
              <a:rPr b="0" lang="kk-KZ" sz="2400" strike="noStrike" u="none">
                <a:solidFill>
                  <a:srgbClr val="000000"/>
                </a:solidFill>
                <a:uFillTx/>
                <a:latin typeface="Times New Roman"/>
                <a:ea typeface="Times New Roman"/>
              </a:rPr>
              <a:t>ӘТН4.  Етістіктің етіс түрлері мен салт, сабақты етістіктердің тіркесімдік мүмкіндігін ауызша және жазбаша тілдесім барысында қолдану.</a:t>
            </a:r>
            <a:endParaRPr b="0" lang="ru-RU" sz="2400" strike="noStrike" u="none">
              <a:solidFill>
                <a:srgbClr val="000000"/>
              </a:solidFill>
              <a:uFillTx/>
              <a:latin typeface="Calibri"/>
            </a:endParaRPr>
          </a:p>
        </p:txBody>
      </p:sp>
      <p:sp>
        <p:nvSpPr>
          <p:cNvPr id="23" name="Прямоугольник 2"/>
          <p:cNvSpPr/>
          <p:nvPr/>
        </p:nvSpPr>
        <p:spPr>
          <a:xfrm>
            <a:off x="1133640" y="4168800"/>
            <a:ext cx="9413640" cy="15570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   </a:t>
            </a:r>
            <a:r>
              <a:rPr b="0" lang="kk-KZ" sz="2400" strike="noStrike" u="none">
                <a:solidFill>
                  <a:srgbClr val="000000"/>
                </a:solidFill>
                <a:uFillTx/>
                <a:latin typeface="Times New Roman"/>
                <a:ea typeface="Times New Roman"/>
              </a:rPr>
              <a:t>«Қазақ күресі» мәтінінен негізгі және қосымша, детальді ақпараттарды анықтайды;</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   </a:t>
            </a:r>
            <a:r>
              <a:rPr b="0" lang="kk-KZ" sz="2400" strike="noStrike" u="none">
                <a:solidFill>
                  <a:srgbClr val="000000"/>
                </a:solidFill>
                <a:uFillTx/>
                <a:latin typeface="Times New Roman"/>
                <a:ea typeface="Times New Roman"/>
              </a:rPr>
              <a:t>Ырықсыз етістің тіркесімдік мүмкіндігін жазбаша тілдесім барысында қолданады.</a:t>
            </a:r>
            <a:endParaRPr b="0" lang="ru-RU" sz="2400" strike="noStrike" u="none">
              <a:solidFill>
                <a:srgbClr val="000000"/>
              </a:solidFill>
              <a:uFillTx/>
              <a:latin typeface="Calibri"/>
            </a:endParaRPr>
          </a:p>
        </p:txBody>
      </p:sp>
    </p:spTree>
  </p:cSld>
  <p:transition spd="slow">
    <p:wipe dir="l"/>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 name="Рисунок 48" descr=""/>
          <p:cNvPicPr/>
          <p:nvPr/>
        </p:nvPicPr>
        <p:blipFill>
          <a:blip r:embed="rId1"/>
          <a:stretch/>
        </p:blipFill>
        <p:spPr>
          <a:xfrm>
            <a:off x="652320" y="7978680"/>
            <a:ext cx="200160" cy="203400"/>
          </a:xfrm>
          <a:prstGeom prst="rect">
            <a:avLst/>
          </a:prstGeom>
          <a:ln w="0">
            <a:noFill/>
          </a:ln>
        </p:spPr>
      </p:pic>
      <p:sp>
        <p:nvSpPr>
          <p:cNvPr id="25"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26"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27"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cxnSp>
        <p:nvCxnSpPr>
          <p:cNvPr id="28" name="Google Shape;77;p1"/>
          <p:cNvCxnSpPr/>
          <p:nvPr/>
        </p:nvCxnSpPr>
        <p:spPr>
          <a:xfrm>
            <a:off x="212400" y="6621120"/>
            <a:ext cx="11729160" cy="26280"/>
          </a:xfrm>
          <a:prstGeom prst="straightConnector1">
            <a:avLst/>
          </a:prstGeom>
          <a:ln w="57240">
            <a:solidFill>
              <a:srgbClr val="33cccc"/>
            </a:solidFill>
            <a:miter/>
          </a:ln>
        </p:spPr>
      </p:cxnSp>
      <p:cxnSp>
        <p:nvCxnSpPr>
          <p:cNvPr id="29" name="Google Shape;78;p1"/>
          <p:cNvCxnSpPr/>
          <p:nvPr/>
        </p:nvCxnSpPr>
        <p:spPr>
          <a:xfrm>
            <a:off x="757080" y="6364080"/>
            <a:ext cx="10694160" cy="37080"/>
          </a:xfrm>
          <a:prstGeom prst="straightConnector1">
            <a:avLst/>
          </a:prstGeom>
          <a:ln w="38160">
            <a:solidFill>
              <a:srgbClr val="4472c4"/>
            </a:solidFill>
            <a:miter/>
          </a:ln>
        </p:spPr>
      </p:cxnSp>
      <p:sp>
        <p:nvSpPr>
          <p:cNvPr id="30" name="TextBox 8"/>
          <p:cNvSpPr/>
          <p:nvPr/>
        </p:nvSpPr>
        <p:spPr>
          <a:xfrm>
            <a:off x="1282680" y="1992240"/>
            <a:ext cx="184320" cy="3700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31" name="TextBox 9"/>
          <p:cNvSpPr/>
          <p:nvPr/>
        </p:nvSpPr>
        <p:spPr>
          <a:xfrm>
            <a:off x="1133640" y="25884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ffffff"/>
                </a:solidFill>
                <a:uFillTx/>
                <a:latin typeface="Tahoma"/>
                <a:ea typeface="Tahoma"/>
              </a:rPr>
              <a:t>Бағалау </a:t>
            </a:r>
            <a:r>
              <a:rPr b="1" lang="kk-KZ" sz="2400" strike="noStrike" u="none">
                <a:solidFill>
                  <a:srgbClr val="ffffff"/>
                </a:solidFill>
                <a:uFillTx/>
                <a:latin typeface="Tahoma"/>
                <a:ea typeface="Tahoma"/>
              </a:rPr>
              <a:t>критерийлері: </a:t>
            </a:r>
            <a:endParaRPr b="0" lang="ru-RU" sz="2400" strike="noStrike" u="none">
              <a:solidFill>
                <a:srgbClr val="000000"/>
              </a:solidFill>
              <a:uFillTx/>
              <a:latin typeface="Calibri"/>
            </a:endParaRPr>
          </a:p>
        </p:txBody>
      </p:sp>
      <p:sp>
        <p:nvSpPr>
          <p:cNvPr id="32" name="Прямоугольник 1"/>
          <p:cNvSpPr/>
          <p:nvPr/>
        </p:nvSpPr>
        <p:spPr>
          <a:xfrm>
            <a:off x="1301760" y="1758960"/>
            <a:ext cx="7684920" cy="2288520"/>
          </a:xfrm>
          <a:prstGeom prst="rect">
            <a:avLst/>
          </a:prstGeom>
          <a:noFill/>
          <a:ln w="0">
            <a:noFill/>
          </a:ln>
        </p:spPr>
        <p:style>
          <a:lnRef idx="0"/>
          <a:fillRef idx="0"/>
          <a:effectRef idx="0"/>
          <a:fontRef idx="minor"/>
        </p:style>
        <p:txBody>
          <a:bodyPr lIns="90000" rIns="90000" tIns="46800" bIns="46800" anchor="t">
            <a:spAutoFit/>
          </a:bodyPr>
          <a:p>
            <a:pPr marL="285840" indent="-285840">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 </a:t>
            </a:r>
            <a:r>
              <a:rPr b="0" lang="kk-KZ" sz="2400" strike="noStrike" u="none">
                <a:solidFill>
                  <a:srgbClr val="000000"/>
                </a:solidFill>
                <a:uFillTx/>
                <a:latin typeface="Times New Roman"/>
                <a:ea typeface="Times New Roman"/>
              </a:rPr>
              <a:t>тыңдалған мәтін мазмұнын түсінеді;</a:t>
            </a:r>
            <a:endParaRPr b="0" lang="ru-RU" sz="2400" strike="noStrike" u="none">
              <a:solidFill>
                <a:srgbClr val="000000"/>
              </a:solidFill>
              <a:uFillTx/>
              <a:latin typeface="Calibri"/>
            </a:endParaRPr>
          </a:p>
          <a:p>
            <a:pPr marL="285840" indent="-28584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marL="285840" indent="-285840">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 </a:t>
            </a:r>
            <a:r>
              <a:rPr b="0" lang="kk-KZ" sz="2400" strike="noStrike" u="none">
                <a:solidFill>
                  <a:srgbClr val="000000"/>
                </a:solidFill>
                <a:uFillTx/>
                <a:latin typeface="Times New Roman"/>
                <a:ea typeface="Times New Roman"/>
              </a:rPr>
              <a:t>мәтіннен негізгі және қосымша, детальді ақпаратты  анықтайды;</a:t>
            </a:r>
            <a:endParaRPr b="0" lang="ru-RU" sz="2400" strike="noStrike" u="none">
              <a:solidFill>
                <a:srgbClr val="000000"/>
              </a:solidFill>
              <a:uFillTx/>
              <a:latin typeface="Calibri"/>
            </a:endParaRPr>
          </a:p>
          <a:p>
            <a:pPr marL="285840" indent="-28584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marL="285840" indent="-285840">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 </a:t>
            </a:r>
            <a:r>
              <a:rPr b="0" lang="kk-KZ" sz="2400" strike="noStrike" u="none">
                <a:solidFill>
                  <a:srgbClr val="000000"/>
                </a:solidFill>
                <a:uFillTx/>
                <a:latin typeface="Times New Roman"/>
                <a:ea typeface="Times New Roman"/>
              </a:rPr>
              <a:t>ырықсыз етісті тілдесім барысында дұрыс қолданады.</a:t>
            </a:r>
            <a:endParaRPr b="0" lang="ru-RU" sz="2400" strike="noStrike" u="none">
              <a:solidFill>
                <a:srgbClr val="000000"/>
              </a:solidFill>
              <a:uFillTx/>
              <a:latin typeface="Calibri"/>
            </a:endParaRPr>
          </a:p>
        </p:txBody>
      </p:sp>
    </p:spTree>
  </p:cSld>
  <p:transition spd="slow">
    <p:wipe dir="l"/>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3" name="Рисунок 48" descr=""/>
          <p:cNvPicPr/>
          <p:nvPr/>
        </p:nvPicPr>
        <p:blipFill>
          <a:blip r:embed="rId1"/>
          <a:stretch/>
        </p:blipFill>
        <p:spPr>
          <a:xfrm>
            <a:off x="652320" y="7978680"/>
            <a:ext cx="200160" cy="203400"/>
          </a:xfrm>
          <a:prstGeom prst="rect">
            <a:avLst/>
          </a:prstGeom>
          <a:ln w="0">
            <a:noFill/>
          </a:ln>
        </p:spPr>
      </p:pic>
      <p:sp>
        <p:nvSpPr>
          <p:cNvPr id="34" name="object 2"/>
          <p:cNvSpPr/>
          <p:nvPr/>
        </p:nvSpPr>
        <p:spPr>
          <a:xfrm>
            <a:off x="1440" y="0"/>
            <a:ext cx="12190680" cy="977760"/>
          </a:xfrm>
          <a:prstGeom prst="pie">
            <a:avLst/>
          </a:prstGeom>
          <a:solidFill>
            <a:srgbClr val="2e77e2"/>
          </a:solidFill>
          <a:ln w="0">
            <a:noFill/>
          </a:ln>
        </p:spPr>
        <p:style>
          <a:lnRef idx="0"/>
          <a:fillRef idx="0"/>
          <a:effectRef idx="0"/>
          <a:fontRef idx="minor"/>
        </p:style>
        <p:txBody>
          <a:bodyPr lIns="0" rIns="0" tIns="0" bIns="0" anchor="t">
            <a:norm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ea typeface="Arial"/>
              </a:rPr>
              <a:t>                     </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ea typeface="Arial"/>
              </a:rPr>
              <a:t>                                </a:t>
            </a:r>
            <a:r>
              <a:rPr b="1" lang="kk-KZ" sz="2400" strike="noStrike" u="none">
                <a:solidFill>
                  <a:srgbClr val="ffffff"/>
                </a:solidFill>
                <a:uFillTx/>
                <a:latin typeface="Times New Roman"/>
                <a:ea typeface="Times New Roman"/>
              </a:rPr>
              <a:t>Бүгінгі сабақта:</a:t>
            </a:r>
            <a:endParaRPr b="0" lang="ru-RU" sz="2400" strike="noStrike" u="none">
              <a:solidFill>
                <a:srgbClr val="000000"/>
              </a:solidFill>
              <a:uFillTx/>
              <a:latin typeface="Calibri"/>
            </a:endParaRPr>
          </a:p>
        </p:txBody>
      </p:sp>
      <p:sp>
        <p:nvSpPr>
          <p:cNvPr id="35"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36"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cxnSp>
        <p:nvCxnSpPr>
          <p:cNvPr id="37" name="Google Shape;77;p1"/>
          <p:cNvCxnSpPr/>
          <p:nvPr/>
        </p:nvCxnSpPr>
        <p:spPr>
          <a:xfrm>
            <a:off x="212400" y="6621120"/>
            <a:ext cx="11729160" cy="26280"/>
          </a:xfrm>
          <a:prstGeom prst="straightConnector1">
            <a:avLst/>
          </a:prstGeom>
          <a:ln w="57240">
            <a:solidFill>
              <a:srgbClr val="33cccc"/>
            </a:solidFill>
            <a:miter/>
          </a:ln>
        </p:spPr>
      </p:cxnSp>
      <p:cxnSp>
        <p:nvCxnSpPr>
          <p:cNvPr id="38" name="Google Shape;78;p1"/>
          <p:cNvCxnSpPr/>
          <p:nvPr/>
        </p:nvCxnSpPr>
        <p:spPr>
          <a:xfrm>
            <a:off x="757080" y="6364080"/>
            <a:ext cx="10694160" cy="37080"/>
          </a:xfrm>
          <a:prstGeom prst="straightConnector1">
            <a:avLst/>
          </a:prstGeom>
          <a:ln w="38160">
            <a:solidFill>
              <a:srgbClr val="4472c4"/>
            </a:solidFill>
            <a:miter/>
          </a:ln>
        </p:spPr>
      </p:cxnSp>
      <p:sp>
        <p:nvSpPr>
          <p:cNvPr id="39" name="Прямоугольник 1"/>
          <p:cNvSpPr/>
          <p:nvPr/>
        </p:nvSpPr>
        <p:spPr>
          <a:xfrm>
            <a:off x="1550880" y="1357200"/>
            <a:ext cx="7954920" cy="37515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1f4e79"/>
                </a:solidFill>
                <a:uFillTx/>
                <a:latin typeface="Times New Roman"/>
                <a:ea typeface="Times New Roman"/>
              </a:rPr>
              <a:t>Сенің білетінің:</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  </a:t>
            </a:r>
            <a:r>
              <a:rPr b="0" lang="kk-KZ" sz="2400" strike="noStrike" u="none">
                <a:solidFill>
                  <a:srgbClr val="000000"/>
                </a:solidFill>
                <a:uFillTx/>
                <a:latin typeface="Times New Roman"/>
                <a:ea typeface="Times New Roman"/>
              </a:rPr>
              <a:t>Қажымұқан Мұңайтпасұлының спорттық өмірбаяны</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1f4e79"/>
                </a:solidFill>
                <a:uFillTx/>
                <a:latin typeface="Times New Roman"/>
                <a:ea typeface="Times New Roman"/>
              </a:rPr>
              <a:t>Сенің меңгеретінің:</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 </a:t>
            </a:r>
            <a:endParaRPr b="0" lang="ru-RU" sz="2400" strike="noStrike" u="none">
              <a:solidFill>
                <a:srgbClr val="000000"/>
              </a:solidFill>
              <a:uFillTx/>
              <a:latin typeface="Calibri"/>
            </a:endParaRPr>
          </a:p>
          <a:p>
            <a:pP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мәтін мазмұнын түсінесің;</a:t>
            </a:r>
            <a:endParaRPr b="0" lang="ru-RU" sz="2400" strike="noStrike" u="none">
              <a:solidFill>
                <a:srgbClr val="000000"/>
              </a:solidFill>
              <a:uFillTx/>
              <a:latin typeface="Calibri"/>
            </a:endParaRPr>
          </a:p>
          <a:p>
            <a:pP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мәтіндегі негізгі және қосымша, детальді ақпаратты анықтайсың;</a:t>
            </a:r>
            <a:endParaRPr b="0" lang="ru-RU" sz="2400" strike="noStrike" u="none">
              <a:solidFill>
                <a:srgbClr val="000000"/>
              </a:solidFill>
              <a:uFillTx/>
              <a:latin typeface="Calibri"/>
            </a:endParaRPr>
          </a:p>
          <a:p>
            <a:pP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ырықсыз етісті тілдесім барысында дұрыс қолданасың.</a:t>
            </a:r>
            <a:endParaRPr b="0" lang="ru-RU" sz="2400" strike="noStrike" u="none">
              <a:solidFill>
                <a:srgbClr val="000000"/>
              </a:solidFill>
              <a:uFillTx/>
              <a:latin typeface="Calibri"/>
            </a:endParaRPr>
          </a:p>
        </p:txBody>
      </p:sp>
    </p:spTree>
  </p:cSld>
  <p:transition spd="slow">
    <p:wipe dir="l"/>
  </p:transition>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0" name="Рисунок 48" descr=""/>
          <p:cNvPicPr/>
          <p:nvPr/>
        </p:nvPicPr>
        <p:blipFill>
          <a:blip r:embed="rId1"/>
          <a:stretch/>
        </p:blipFill>
        <p:spPr>
          <a:xfrm>
            <a:off x="652320" y="7978680"/>
            <a:ext cx="200160" cy="203400"/>
          </a:xfrm>
          <a:prstGeom prst="rect">
            <a:avLst/>
          </a:prstGeom>
          <a:ln w="0">
            <a:noFill/>
          </a:ln>
        </p:spPr>
      </p:pic>
      <p:sp>
        <p:nvSpPr>
          <p:cNvPr id="41" name="object 2"/>
          <p:cNvSpPr/>
          <p:nvPr/>
        </p:nvSpPr>
        <p:spPr>
          <a:xfrm>
            <a:off x="1440" y="0"/>
            <a:ext cx="12190680" cy="977760"/>
          </a:xfrm>
          <a:prstGeom prst="pie">
            <a:avLst/>
          </a:prstGeom>
          <a:solidFill>
            <a:srgbClr val="2e77e2"/>
          </a:solidFill>
          <a:ln w="0">
            <a:noFill/>
          </a:ln>
        </p:spPr>
        <p:style>
          <a:lnRef idx="0"/>
          <a:fillRef idx="0"/>
          <a:effectRef idx="0"/>
          <a:fontRef idx="minor"/>
        </p:style>
        <p:txBody>
          <a:bodyPr lIns="0" rIns="0" tIns="0" bIns="0" anchor="t">
            <a:norm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ffff"/>
                </a:solidFill>
                <a:uFillTx/>
                <a:latin typeface="Times New Roman"/>
                <a:ea typeface="Times New Roman"/>
              </a:rPr>
              <a:t>                          </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Times New Roman"/>
                <a:ea typeface="Times New Roman"/>
              </a:rPr>
              <a:t>                           </a:t>
            </a:r>
            <a:r>
              <a:rPr b="1" lang="kk-KZ" sz="2400" strike="noStrike" u="none">
                <a:solidFill>
                  <a:srgbClr val="ffffff"/>
                </a:solidFill>
                <a:uFillTx/>
                <a:latin typeface="Times New Roman"/>
                <a:ea typeface="Times New Roman"/>
              </a:rPr>
              <a:t>Тілдік бағдар</a:t>
            </a:r>
            <a:endParaRPr b="0" lang="ru-RU" sz="2400" strike="noStrike" u="none">
              <a:solidFill>
                <a:srgbClr val="000000"/>
              </a:solidFill>
              <a:uFillTx/>
              <a:latin typeface="Calibri"/>
            </a:endParaRPr>
          </a:p>
        </p:txBody>
      </p:sp>
      <p:sp>
        <p:nvSpPr>
          <p:cNvPr id="42"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43"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cxnSp>
        <p:nvCxnSpPr>
          <p:cNvPr id="44" name="Google Shape;77;p1"/>
          <p:cNvCxnSpPr/>
          <p:nvPr/>
        </p:nvCxnSpPr>
        <p:spPr>
          <a:xfrm>
            <a:off x="212400" y="6621120"/>
            <a:ext cx="11729160" cy="26280"/>
          </a:xfrm>
          <a:prstGeom prst="straightConnector1">
            <a:avLst/>
          </a:prstGeom>
          <a:ln w="57240">
            <a:solidFill>
              <a:srgbClr val="33cccc"/>
            </a:solidFill>
            <a:miter/>
          </a:ln>
        </p:spPr>
      </p:cxnSp>
      <p:cxnSp>
        <p:nvCxnSpPr>
          <p:cNvPr id="45" name="Google Shape;78;p1"/>
          <p:cNvCxnSpPr/>
          <p:nvPr/>
        </p:nvCxnSpPr>
        <p:spPr>
          <a:xfrm>
            <a:off x="757080" y="6364080"/>
            <a:ext cx="10694160" cy="37080"/>
          </a:xfrm>
          <a:prstGeom prst="straightConnector1">
            <a:avLst/>
          </a:prstGeom>
          <a:ln w="38160">
            <a:solidFill>
              <a:srgbClr val="4472c4"/>
            </a:solidFill>
            <a:miter/>
          </a:ln>
        </p:spPr>
      </p:cxnSp>
      <p:pic>
        <p:nvPicPr>
          <p:cNvPr id="46" name="Рисунок 8" descr=""/>
          <p:cNvPicPr/>
          <p:nvPr/>
        </p:nvPicPr>
        <p:blipFill>
          <a:blip r:embed="rId2"/>
          <a:srcRect l="9003" t="31373" r="36586" b="35276"/>
          <a:stretch/>
        </p:blipFill>
        <p:spPr>
          <a:xfrm>
            <a:off x="1954080" y="1633680"/>
            <a:ext cx="8008920" cy="3506760"/>
          </a:xfrm>
          <a:prstGeom prst="rect">
            <a:avLst/>
          </a:prstGeom>
          <a:ln w="0">
            <a:noFill/>
          </a:ln>
        </p:spPr>
      </p:pic>
    </p:spTree>
  </p:cSld>
  <p:transition spd="slow">
    <p:pull dir="l"/>
  </p:transition>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7" name="Рисунок 48" descr=""/>
          <p:cNvPicPr/>
          <p:nvPr/>
        </p:nvPicPr>
        <p:blipFill>
          <a:blip r:embed="rId1"/>
          <a:stretch/>
        </p:blipFill>
        <p:spPr>
          <a:xfrm>
            <a:off x="652320" y="7978680"/>
            <a:ext cx="200160" cy="203400"/>
          </a:xfrm>
          <a:prstGeom prst="rect">
            <a:avLst/>
          </a:prstGeom>
          <a:ln w="0">
            <a:noFill/>
          </a:ln>
        </p:spPr>
      </p:pic>
      <p:sp>
        <p:nvSpPr>
          <p:cNvPr id="48"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49"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50"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cxnSp>
        <p:nvCxnSpPr>
          <p:cNvPr id="51" name="Google Shape;77;p1"/>
          <p:cNvCxnSpPr/>
          <p:nvPr/>
        </p:nvCxnSpPr>
        <p:spPr>
          <a:xfrm>
            <a:off x="212400" y="6621120"/>
            <a:ext cx="11729160" cy="26280"/>
          </a:xfrm>
          <a:prstGeom prst="straightConnector1">
            <a:avLst/>
          </a:prstGeom>
          <a:ln w="57240">
            <a:solidFill>
              <a:srgbClr val="33cccc"/>
            </a:solidFill>
            <a:miter/>
          </a:ln>
        </p:spPr>
      </p:cxnSp>
      <p:cxnSp>
        <p:nvCxnSpPr>
          <p:cNvPr id="52" name="Google Shape;78;p1"/>
          <p:cNvCxnSpPr/>
          <p:nvPr/>
        </p:nvCxnSpPr>
        <p:spPr>
          <a:xfrm>
            <a:off x="757080" y="6364080"/>
            <a:ext cx="10694160" cy="37080"/>
          </a:xfrm>
          <a:prstGeom prst="straightConnector1">
            <a:avLst/>
          </a:prstGeom>
          <a:ln w="38160">
            <a:solidFill>
              <a:srgbClr val="4472c4"/>
            </a:solidFill>
            <a:miter/>
          </a:ln>
        </p:spPr>
      </p:cxnSp>
      <p:sp>
        <p:nvSpPr>
          <p:cNvPr id="53" name="TextBox 8"/>
          <p:cNvSpPr/>
          <p:nvPr/>
        </p:nvSpPr>
        <p:spPr>
          <a:xfrm>
            <a:off x="1133640" y="27288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Tahoma"/>
                <a:ea typeface="Tahoma"/>
              </a:rPr>
              <a:t>        </a:t>
            </a:r>
            <a:r>
              <a:rPr b="1" lang="kk-KZ" sz="2400" strike="noStrike" u="none">
                <a:solidFill>
                  <a:srgbClr val="ffffff"/>
                </a:solidFill>
                <a:uFillTx/>
                <a:latin typeface="Tahoma"/>
                <a:ea typeface="Tahoma"/>
              </a:rPr>
              <a:t>Есте сақта!</a:t>
            </a:r>
            <a:endParaRPr b="0" lang="ru-RU" sz="2400" strike="noStrike" u="none">
              <a:solidFill>
                <a:srgbClr val="000000"/>
              </a:solidFill>
              <a:uFillTx/>
              <a:latin typeface="Calibri"/>
            </a:endParaRPr>
          </a:p>
        </p:txBody>
      </p:sp>
      <p:pic>
        <p:nvPicPr>
          <p:cNvPr id="54" name="Рисунок 9" descr=""/>
          <p:cNvPicPr/>
          <p:nvPr/>
        </p:nvPicPr>
        <p:blipFill>
          <a:blip r:embed="rId2"/>
          <a:srcRect l="8807" t="44401" r="12843" b="25368"/>
          <a:stretch/>
        </p:blipFill>
        <p:spPr>
          <a:xfrm>
            <a:off x="1941480" y="1758960"/>
            <a:ext cx="7962840" cy="3405240"/>
          </a:xfrm>
          <a:prstGeom prst="rect">
            <a:avLst/>
          </a:prstGeom>
          <a:ln w="0">
            <a:noFill/>
          </a:ln>
        </p:spPr>
      </p:pic>
    </p:spTree>
  </p:cSld>
  <p:transition spd="slow">
    <p:pull dir="l"/>
  </p:transition>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56"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57"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cxnSp>
        <p:nvCxnSpPr>
          <p:cNvPr id="58" name="Google Shape;77;p1"/>
          <p:cNvCxnSpPr/>
          <p:nvPr/>
        </p:nvCxnSpPr>
        <p:spPr>
          <a:xfrm>
            <a:off x="212400" y="6621120"/>
            <a:ext cx="11729160" cy="26280"/>
          </a:xfrm>
          <a:prstGeom prst="straightConnector1">
            <a:avLst/>
          </a:prstGeom>
          <a:ln w="57240">
            <a:solidFill>
              <a:srgbClr val="33cccc"/>
            </a:solidFill>
            <a:miter/>
          </a:ln>
        </p:spPr>
      </p:cxnSp>
      <p:cxnSp>
        <p:nvCxnSpPr>
          <p:cNvPr id="59" name="Google Shape;78;p1"/>
          <p:cNvCxnSpPr/>
          <p:nvPr/>
        </p:nvCxnSpPr>
        <p:spPr>
          <a:xfrm>
            <a:off x="757080" y="6364080"/>
            <a:ext cx="10694160" cy="37080"/>
          </a:xfrm>
          <a:prstGeom prst="straightConnector1">
            <a:avLst/>
          </a:prstGeom>
          <a:ln w="57240">
            <a:solidFill>
              <a:srgbClr val="0070c0"/>
            </a:solidFill>
            <a:miter/>
          </a:ln>
        </p:spPr>
      </p:cxnSp>
      <p:sp>
        <p:nvSpPr>
          <p:cNvPr id="60" name="TextBox 8"/>
          <p:cNvSpPr/>
          <p:nvPr/>
        </p:nvSpPr>
        <p:spPr>
          <a:xfrm>
            <a:off x="1508040" y="24444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Tahoma"/>
                <a:ea typeface="Tahoma"/>
              </a:rPr>
              <a:t>Ойтүрткі</a:t>
            </a:r>
            <a:endParaRPr b="0" lang="ru-RU" sz="2400" strike="noStrike" u="none">
              <a:solidFill>
                <a:srgbClr val="000000"/>
              </a:solidFill>
              <a:uFillTx/>
              <a:latin typeface="Calibri"/>
            </a:endParaRPr>
          </a:p>
        </p:txBody>
      </p:sp>
      <p:pic>
        <p:nvPicPr>
          <p:cNvPr id="61" name="Рисунок 10" descr=""/>
          <p:cNvPicPr/>
          <p:nvPr/>
        </p:nvPicPr>
        <p:blipFill>
          <a:blip r:embed="rId1"/>
          <a:srcRect l="17433" t="33358" r="9724" b="18585"/>
          <a:stretch/>
        </p:blipFill>
        <p:spPr>
          <a:xfrm>
            <a:off x="1879560" y="2351160"/>
            <a:ext cx="8759880" cy="3355920"/>
          </a:xfrm>
          <a:prstGeom prst="rect">
            <a:avLst/>
          </a:prstGeom>
          <a:ln w="0">
            <a:noFill/>
          </a:ln>
        </p:spPr>
      </p:pic>
      <p:pic>
        <p:nvPicPr>
          <p:cNvPr id="62" name="Прямоугольник 1" descr=""/>
          <p:cNvPicPr/>
          <p:nvPr/>
        </p:nvPicPr>
        <p:blipFill>
          <a:blip r:embed="rId2"/>
          <a:stretch/>
        </p:blipFill>
        <p:spPr>
          <a:xfrm>
            <a:off x="1504800" y="1328760"/>
            <a:ext cx="9133200" cy="828720"/>
          </a:xfrm>
          <a:prstGeom prst="rect">
            <a:avLst/>
          </a:prstGeom>
          <a:ln w="0">
            <a:noFill/>
          </a:ln>
        </p:spPr>
      </p:pic>
    </p:spTree>
  </p:cSld>
  <p:transition spd="med">
    <p:fade/>
  </p:transition>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3" name="Рисунок 48" descr=""/>
          <p:cNvPicPr/>
          <p:nvPr/>
        </p:nvPicPr>
        <p:blipFill>
          <a:blip r:embed="rId1"/>
          <a:stretch/>
        </p:blipFill>
        <p:spPr>
          <a:xfrm>
            <a:off x="652320" y="7978680"/>
            <a:ext cx="200160" cy="203400"/>
          </a:xfrm>
          <a:prstGeom prst="rect">
            <a:avLst/>
          </a:prstGeom>
          <a:ln w="0">
            <a:noFill/>
          </a:ln>
        </p:spPr>
      </p:pic>
      <p:sp>
        <p:nvSpPr>
          <p:cNvPr id="64" name="object 2"/>
          <p:cNvSpPr/>
          <p:nvPr/>
        </p:nvSpPr>
        <p:spPr>
          <a:xfrm>
            <a:off x="1440" y="-12600"/>
            <a:ext cx="12190680" cy="977760"/>
          </a:xfrm>
          <a:prstGeom prst="pie">
            <a:avLst/>
          </a:prstGeom>
          <a:solidFill>
            <a:srgbClr val="2e77e2"/>
          </a:solidFill>
          <a:ln w="0">
            <a:noFill/>
          </a:ln>
        </p:spPr>
        <p:style>
          <a:lnRef idx="0"/>
          <a:fillRef idx="0"/>
          <a:effectRef idx="0"/>
          <a:fontRef idx="minor"/>
        </p:style>
        <p:txBody>
          <a:bodyPr lIns="0" rIns="0" tIns="0" bIns="0" anchor="t">
            <a:norm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ffff"/>
                </a:solidFill>
                <a:uFillTx/>
                <a:latin typeface="Tahoma"/>
                <a:ea typeface="Tahoma"/>
              </a:rPr>
              <a:t>                          </a:t>
            </a:r>
            <a:r>
              <a:rPr b="1" lang="kk-KZ" sz="1800" strike="noStrike" u="none">
                <a:solidFill>
                  <a:srgbClr val="ffffff"/>
                </a:solidFill>
                <a:uFillTx/>
                <a:latin typeface="Tahoma"/>
                <a:ea typeface="Tahoma"/>
              </a:rPr>
              <a:t>Тыңдалым</a:t>
            </a:r>
            <a:endParaRPr b="0" lang="ru-RU" sz="1800" strike="noStrike" u="none">
              <a:solidFill>
                <a:srgbClr val="000000"/>
              </a:solidFill>
              <a:uFillTx/>
              <a:latin typeface="Calibri"/>
            </a:endParaRPr>
          </a:p>
        </p:txBody>
      </p:sp>
      <p:sp>
        <p:nvSpPr>
          <p:cNvPr id="65"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66"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cxnSp>
        <p:nvCxnSpPr>
          <p:cNvPr id="67" name="Google Shape;77;p1"/>
          <p:cNvCxnSpPr/>
          <p:nvPr/>
        </p:nvCxnSpPr>
        <p:spPr>
          <a:xfrm>
            <a:off x="212400" y="6621120"/>
            <a:ext cx="11729160" cy="26280"/>
          </a:xfrm>
          <a:prstGeom prst="straightConnector1">
            <a:avLst/>
          </a:prstGeom>
          <a:ln w="57240">
            <a:solidFill>
              <a:srgbClr val="33cccc"/>
            </a:solidFill>
            <a:miter/>
          </a:ln>
        </p:spPr>
      </p:cxnSp>
      <p:cxnSp>
        <p:nvCxnSpPr>
          <p:cNvPr id="68" name="Google Shape;78;p1"/>
          <p:cNvCxnSpPr/>
          <p:nvPr/>
        </p:nvCxnSpPr>
        <p:spPr>
          <a:xfrm>
            <a:off x="757080" y="6364080"/>
            <a:ext cx="10694160" cy="37080"/>
          </a:xfrm>
          <a:prstGeom prst="straightConnector1">
            <a:avLst/>
          </a:prstGeom>
          <a:ln w="38160">
            <a:solidFill>
              <a:srgbClr val="4472c4"/>
            </a:solidFill>
            <a:miter/>
          </a:ln>
        </p:spPr>
      </p:cxnSp>
      <p:sp>
        <p:nvSpPr>
          <p:cNvPr id="69" name="Прямоугольник 1"/>
          <p:cNvSpPr/>
          <p:nvPr/>
        </p:nvSpPr>
        <p:spPr>
          <a:xfrm>
            <a:off x="212760" y="1052640"/>
            <a:ext cx="11728440" cy="5306040"/>
          </a:xfrm>
          <a:prstGeom prst="rect">
            <a:avLst/>
          </a:prstGeom>
          <a:noFill/>
          <a:ln w="0">
            <a:noFill/>
          </a:ln>
        </p:spPr>
        <p:style>
          <a:lnRef idx="0"/>
          <a:fillRef idx="0"/>
          <a:effectRef idx="0"/>
          <a:fontRef idx="minor"/>
        </p:style>
        <p:txBody>
          <a:bodyPr lIns="90000" rIns="90000" tIns="46800" bIns="46800" anchor="t">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ea typeface="Arial"/>
              </a:rPr>
              <a:t>    </a:t>
            </a:r>
            <a:r>
              <a:rPr b="0" lang="kk-KZ" sz="1800" strike="noStrike" u="none">
                <a:solidFill>
                  <a:srgbClr val="000000"/>
                </a:solidFill>
                <a:uFillTx/>
                <a:latin typeface="Times New Roman"/>
                <a:ea typeface="Times New Roman"/>
              </a:rPr>
              <a:t>Қажымұқанның спорттық өмірбаянында оның джу-джитсу күресі бойынша Жапония чемпионы Саракаки Джиндофумен болған күресі айрықша орын алған. Бұл күрес Токиода өткен еді. </a:t>
            </a:r>
            <a:endParaRPr b="0" lang="ru-RU" sz="1800" strike="noStrike" u="none">
              <a:solidFill>
                <a:srgbClr val="000000"/>
              </a:solidFill>
              <a:uFillTx/>
              <a:latin typeface="Calibri"/>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    </a:t>
            </a:r>
            <a:r>
              <a:rPr b="0" lang="kk-KZ" sz="1800" strike="noStrike" u="none">
                <a:solidFill>
                  <a:srgbClr val="000000"/>
                </a:solidFill>
                <a:uFillTx/>
                <a:latin typeface="Times New Roman"/>
                <a:ea typeface="Times New Roman"/>
              </a:rPr>
              <a:t>Француз күресінен әлем біріншілігінің ресми жабылуынан кейін бозкілем үстіне жапон палуаны шығып, өзінің джу-джитсу күресі бойынша кез-келген палуанның жауырынын жерге тигізетінін жария етеді. Бірақ бірде-бір палуан бұл ұсынысты қабыл алмады, өйткені палуандар күрестің бұл түрінде рұқсат етілмеген тәсілдер қолданылатынынан хабардар еді. Онда қолды сындыруға, қол мен аяқты бұрауға, тістеуге, қылқындыру мен дене мүшелерін ауыртатын күш қолдануға рұқсат етілген. Осыған дейін кейбір Еуропалық палуандардың өздеріне сенімді жапондарды тәубасына түсіруге талпынған әрекеті керісінше өздерінің еліне мүгедек болып қайтуымен аяқталғаны белгілі еді. </a:t>
            </a:r>
            <a:endParaRPr b="0" lang="ru-RU" sz="1800" strike="noStrike" u="none">
              <a:solidFill>
                <a:srgbClr val="000000"/>
              </a:solidFill>
              <a:uFillTx/>
              <a:latin typeface="Calibri"/>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    </a:t>
            </a:r>
            <a:r>
              <a:rPr b="0" lang="kk-KZ" sz="1800" strike="noStrike" u="none">
                <a:solidFill>
                  <a:srgbClr val="000000"/>
                </a:solidFill>
                <a:uFillTx/>
                <a:latin typeface="Times New Roman"/>
                <a:ea typeface="Times New Roman"/>
              </a:rPr>
              <a:t>Алғашқыда Қажымұқан залда неліктен құлаққа ұрған танадай тыныштық орнағанын түсінбеді. Оған жапон палуанының сөзін жеткізгенде, ол үстіндегі шапанын шешіп жерге тастап, еш ойланбастан бозкілемге жүгіріп шықты. Жапондық қарғып келіп Қажымұқанның құлағының бір бөлігін жұлып әкетіп, кері шегінеді. Қажымұқан ыңғайлы бір сәтті дер кезінде пайдаланып, жапондықты өзінің қарулы құшағына қысып алып, оны қатты екпінмен кілемге лақтырды. Осылайша, жапондықтардың джу-джитсу күресі бойынша ешкімге дес бермейтіндігі туралы аңызына үлкен нүкте қойылды. Жапон палуанының Қажымұқанмен белдесуі ол үшін трагедиямен аяқталды. Ол 6 айға жуық ауруханада жатып, көз жұмады. </a:t>
            </a:r>
            <a:endParaRPr b="0" lang="ru-RU" sz="1800" strike="noStrike" u="none">
              <a:solidFill>
                <a:srgbClr val="000000"/>
              </a:solidFill>
              <a:uFillTx/>
              <a:latin typeface="Calibri"/>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    </a:t>
            </a:r>
            <a:r>
              <a:rPr b="0" lang="kk-KZ" sz="1800" strike="noStrike" u="none">
                <a:solidFill>
                  <a:srgbClr val="000000"/>
                </a:solidFill>
                <a:uFillTx/>
                <a:latin typeface="Times New Roman"/>
                <a:ea typeface="Times New Roman"/>
              </a:rPr>
              <a:t>Мұның бәрі Қажымұқанның ең әйгілі палуандырдың бірі болып, әлемнің атақты спортшыларымен бір қатарда тұрғандығын көрсетсе керек. Кәсіпқой күрес сахнасында тер төккен орыс палуандырының бірі кейінірек: «сол кездері бүкіл әлемде қазақ батыры Қажымұқанның атағы жер жарып тұрды» - деп жазды.</a:t>
            </a:r>
            <a:endParaRPr b="0" lang="ru-RU" sz="1800" strike="noStrike" u="none">
              <a:solidFill>
                <a:srgbClr val="000000"/>
              </a:solidFill>
              <a:uFillTx/>
              <a:latin typeface="Calibri"/>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kk-KZ" sz="1800" strike="noStrike" u="none">
                <a:solidFill>
                  <a:srgbClr val="000000"/>
                </a:solidFill>
                <a:uFillTx/>
                <a:latin typeface="Times New Roman"/>
                <a:ea typeface="Times New Roman"/>
              </a:rPr>
              <a:t>Е. Мұхиддинов «Қазақ күресі»</a:t>
            </a:r>
            <a:endParaRPr b="0" lang="ru-RU" sz="1800" strike="noStrike" u="none">
              <a:solidFill>
                <a:srgbClr val="000000"/>
              </a:solidFill>
              <a:uFillTx/>
              <a:latin typeface="Calibri"/>
            </a:endParaRPr>
          </a:p>
        </p:txBody>
      </p:sp>
    </p:spTree>
  </p:cSld>
  <p:transition spd="slow">
    <p:wipe dir="r"/>
  </p:transition>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0" name="Рисунок 48" descr=""/>
          <p:cNvPicPr/>
          <p:nvPr/>
        </p:nvPicPr>
        <p:blipFill>
          <a:blip r:embed="rId1"/>
          <a:stretch/>
        </p:blipFill>
        <p:spPr>
          <a:xfrm>
            <a:off x="652320" y="7978680"/>
            <a:ext cx="200160" cy="203400"/>
          </a:xfrm>
          <a:prstGeom prst="rect">
            <a:avLst/>
          </a:prstGeom>
          <a:ln w="0">
            <a:noFill/>
          </a:ln>
        </p:spPr>
      </p:pic>
      <p:sp>
        <p:nvSpPr>
          <p:cNvPr id="71"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72"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73"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cxnSp>
        <p:nvCxnSpPr>
          <p:cNvPr id="74" name="Google Shape;77;p1"/>
          <p:cNvCxnSpPr/>
          <p:nvPr/>
        </p:nvCxnSpPr>
        <p:spPr>
          <a:xfrm>
            <a:off x="212400" y="6621120"/>
            <a:ext cx="11729160" cy="26280"/>
          </a:xfrm>
          <a:prstGeom prst="straightConnector1">
            <a:avLst/>
          </a:prstGeom>
          <a:ln w="57240">
            <a:solidFill>
              <a:srgbClr val="33cccc"/>
            </a:solidFill>
            <a:miter/>
          </a:ln>
        </p:spPr>
      </p:cxnSp>
      <p:cxnSp>
        <p:nvCxnSpPr>
          <p:cNvPr id="75" name="Google Shape;78;p1"/>
          <p:cNvCxnSpPr/>
          <p:nvPr/>
        </p:nvCxnSpPr>
        <p:spPr>
          <a:xfrm>
            <a:off x="757080" y="6364080"/>
            <a:ext cx="10694160" cy="37080"/>
          </a:xfrm>
          <a:prstGeom prst="straightConnector1">
            <a:avLst/>
          </a:prstGeom>
          <a:ln w="38160">
            <a:solidFill>
              <a:srgbClr val="4472c4"/>
            </a:solidFill>
            <a:miter/>
          </a:ln>
        </p:spPr>
      </p:cxnSp>
      <p:sp>
        <p:nvSpPr>
          <p:cNvPr id="76" name="TextBox 8"/>
          <p:cNvSpPr/>
          <p:nvPr/>
        </p:nvSpPr>
        <p:spPr>
          <a:xfrm>
            <a:off x="1508040" y="24444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Tahoma"/>
                <a:ea typeface="Tahoma"/>
              </a:rPr>
              <a:t>1-тапсырма</a:t>
            </a:r>
            <a:endParaRPr b="0" lang="ru-RU" sz="2400" strike="noStrike" u="none">
              <a:solidFill>
                <a:srgbClr val="000000"/>
              </a:solidFill>
              <a:uFillTx/>
              <a:latin typeface="Calibri"/>
            </a:endParaRPr>
          </a:p>
        </p:txBody>
      </p:sp>
      <p:sp>
        <p:nvSpPr>
          <p:cNvPr id="77" name="Прямоугольник 1"/>
          <p:cNvSpPr/>
          <p:nvPr/>
        </p:nvSpPr>
        <p:spPr>
          <a:xfrm>
            <a:off x="1508040" y="995400"/>
            <a:ext cx="8651880" cy="8254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1f4e79"/>
                </a:solidFill>
                <a:uFillTx/>
                <a:latin typeface="Times New Roman"/>
                <a:ea typeface="Times New Roman"/>
              </a:rPr>
              <a:t>Мәтін бойынша бағандағы сөздерді мағынасына қарай сәйкестендіріңдер</a:t>
            </a:r>
            <a:endParaRPr b="0" lang="ru-RU" sz="2400" strike="noStrike" u="none">
              <a:solidFill>
                <a:srgbClr val="000000"/>
              </a:solidFill>
              <a:uFillTx/>
              <a:latin typeface="Calibri"/>
            </a:endParaRPr>
          </a:p>
        </p:txBody>
      </p:sp>
      <p:graphicFrame>
        <p:nvGraphicFramePr>
          <p:cNvPr id="78" name=""/>
          <p:cNvGraphicFramePr/>
          <p:nvPr/>
        </p:nvGraphicFramePr>
        <p:xfrm>
          <a:off x="1460520" y="1825560"/>
          <a:ext cx="8924760" cy="3235320"/>
        </p:xfrm>
        <a:graphic>
          <a:graphicData uri="http://schemas.openxmlformats.org/drawingml/2006/table">
            <a:tbl>
              <a:tblPr/>
              <a:tblGrid>
                <a:gridCol w="3240000"/>
                <a:gridCol w="2075040"/>
                <a:gridCol w="3609720"/>
              </a:tblGrid>
              <a:tr h="654120">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Жауырынын жерге тигізбеу</a:t>
                      </a:r>
                      <a:endParaRPr b="0" lang="ru-RU" sz="20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rowSpan="6">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Бой бермеу</a:t>
                      </a:r>
                      <a:endParaRPr b="0" lang="ru-RU" sz="20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517680">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Тәубесіне түсіру</a:t>
                      </a:r>
                      <a:endParaRPr b="0" lang="ru-RU" sz="20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5b9bd5">
                        <a:alpha val="20000"/>
                      </a:srgbClr>
                    </a:solidFill>
                  </a:tcPr>
                </a:tc>
                <a:tc vMerge="1">
                  <a:txBody>
                    <a:bodyPr lIns="90000" rIns="90000" tIns="45000" bIns="45000" anchor="t">
                      <a:noAutofit/>
                    </a:bodyPr>
                    <a:p>
                      <a:endParaRPr b="0" lang="ru-RU" sz="1800" strike="noStrike" u="none">
                        <a:solidFill>
                          <a:srgbClr val="000000"/>
                        </a:solidFill>
                        <a:uFillTx/>
                        <a:latin typeface="Calibri"/>
                      </a:endParaRPr>
                    </a:p>
                  </a:txBody>
                  <a:tcPr anchor="t" marL="90000" marR="90000">
                    <a:lnL>
                      <a:noFill/>
                    </a:lnL>
                    <a:lnR>
                      <a:noFill/>
                    </a:lnR>
                    <a:lnT>
                      <a:noFill/>
                    </a:lnT>
                    <a:lnB>
                      <a:noFill/>
                    </a:lnB>
                    <a:solidFill>
                      <a:srgbClr val="729fcf"/>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Танымал болу</a:t>
                      </a:r>
                      <a:endParaRPr b="0" lang="ru-RU" sz="20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5b9bd5">
                        <a:alpha val="20000"/>
                      </a:srgbClr>
                    </a:solidFill>
                  </a:tcPr>
                </a:tc>
              </a:tr>
              <a:tr h="515880">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Құлаққа ұрған танадай</a:t>
                      </a:r>
                      <a:endParaRPr b="0" lang="ru-RU" sz="20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vMerge="1">
                  <a:txBody>
                    <a:bodyPr lIns="90000" rIns="90000" tIns="45000" bIns="45000" anchor="t">
                      <a:noAutofit/>
                    </a:bodyPr>
                    <a:p>
                      <a:endParaRPr b="0" lang="ru-RU" sz="1800" strike="noStrike" u="none">
                        <a:solidFill>
                          <a:srgbClr val="000000"/>
                        </a:solidFill>
                        <a:uFillTx/>
                        <a:latin typeface="Calibri"/>
                      </a:endParaRPr>
                    </a:p>
                  </a:txBody>
                  <a:tcPr anchor="t" marL="90000" marR="90000">
                    <a:lnL>
                      <a:noFill/>
                    </a:lnL>
                    <a:lnR>
                      <a:noFill/>
                    </a:lnR>
                    <a:lnT>
                      <a:noFill/>
                    </a:lnT>
                    <a:lnB>
                      <a:noFill/>
                    </a:lnB>
                    <a:solidFill>
                      <a:srgbClr val="729fcf"/>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Орнына қою, жеңу</a:t>
                      </a:r>
                      <a:endParaRPr b="0" lang="ru-RU" sz="20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515880">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Атағы жер жару</a:t>
                      </a:r>
                      <a:endParaRPr b="0" lang="ru-RU" sz="20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5b9bd5">
                        <a:alpha val="20000"/>
                      </a:srgbClr>
                    </a:solidFill>
                  </a:tcPr>
                </a:tc>
                <a:tc vMerge="1">
                  <a:txBody>
                    <a:bodyPr lIns="90000" rIns="90000" tIns="45000" bIns="45000" anchor="t">
                      <a:noAutofit/>
                    </a:bodyPr>
                    <a:p>
                      <a:endParaRPr b="0" lang="ru-RU" sz="1800" strike="noStrike" u="none">
                        <a:solidFill>
                          <a:srgbClr val="000000"/>
                        </a:solidFill>
                        <a:uFillTx/>
                        <a:latin typeface="Calibri"/>
                      </a:endParaRPr>
                    </a:p>
                  </a:txBody>
                  <a:tcPr anchor="t" marL="90000" marR="90000">
                    <a:lnL>
                      <a:noFill/>
                    </a:lnL>
                    <a:lnR>
                      <a:noFill/>
                    </a:lnR>
                    <a:lnT>
                      <a:noFill/>
                    </a:lnT>
                    <a:lnB>
                      <a:noFill/>
                    </a:lnB>
                    <a:solidFill>
                      <a:srgbClr val="729fcf"/>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Көп еңбектену</a:t>
                      </a:r>
                      <a:endParaRPr b="0" lang="ru-RU" sz="20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5b9bd5">
                        <a:alpha val="20000"/>
                      </a:srgbClr>
                    </a:solidFill>
                  </a:tcPr>
                </a:tc>
              </a:tr>
              <a:tr h="515880">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Дес бермеу</a:t>
                      </a:r>
                      <a:endParaRPr b="0" lang="ru-RU" sz="20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vMerge="1">
                  <a:txBody>
                    <a:bodyPr lIns="90000" rIns="90000" tIns="45000" bIns="45000" anchor="t">
                      <a:noAutofit/>
                    </a:bodyPr>
                    <a:p>
                      <a:endParaRPr b="0" lang="ru-RU" sz="1800" strike="noStrike" u="none">
                        <a:solidFill>
                          <a:srgbClr val="000000"/>
                        </a:solidFill>
                        <a:uFillTx/>
                        <a:latin typeface="Calibri"/>
                      </a:endParaRPr>
                    </a:p>
                  </a:txBody>
                  <a:tcPr anchor="t" marL="90000" marR="90000">
                    <a:lnL>
                      <a:noFill/>
                    </a:lnL>
                    <a:lnR>
                      <a:noFill/>
                    </a:lnR>
                    <a:lnT>
                      <a:noFill/>
                    </a:lnT>
                    <a:lnB>
                      <a:noFill/>
                    </a:lnB>
                    <a:solidFill>
                      <a:srgbClr val="729fcf"/>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Жеңу, жығу</a:t>
                      </a:r>
                      <a:endParaRPr b="0" lang="ru-RU" sz="20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515880">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Тер төгу</a:t>
                      </a:r>
                      <a:endParaRPr b="0" lang="ru-RU" sz="20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5b9bd5">
                        <a:alpha val="20000"/>
                      </a:srgbClr>
                    </a:solidFill>
                  </a:tcPr>
                </a:tc>
                <a:tc vMerge="1">
                  <a:txBody>
                    <a:bodyPr lIns="90000" rIns="90000" tIns="45000" bIns="45000" anchor="t">
                      <a:noAutofit/>
                    </a:bodyPr>
                    <a:p>
                      <a:endParaRPr b="0" lang="ru-RU" sz="1800" strike="noStrike" u="none">
                        <a:solidFill>
                          <a:srgbClr val="000000"/>
                        </a:solidFill>
                        <a:uFillTx/>
                        <a:latin typeface="Calibri"/>
                      </a:endParaRPr>
                    </a:p>
                  </a:txBody>
                  <a:tcPr anchor="t" marL="90000" marR="90000">
                    <a:lnL>
                      <a:noFill/>
                    </a:lnL>
                    <a:lnR>
                      <a:noFill/>
                    </a:lnR>
                    <a:lnT>
                      <a:noFill/>
                    </a:lnT>
                    <a:lnB>
                      <a:noFill/>
                    </a:lnB>
                    <a:solidFill>
                      <a:srgbClr val="729fcf"/>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Тып-тыныш, жым-жырт</a:t>
                      </a:r>
                      <a:endParaRPr b="0" lang="ru-RU" sz="20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5b9bd5">
                        <a:alpha val="20000"/>
                      </a:srgbClr>
                    </a:solidFill>
                  </a:tcPr>
                </a:tc>
              </a:tr>
            </a:tbl>
          </a:graphicData>
        </a:graphic>
      </p:graphicFrame>
      <p:cxnSp>
        <p:nvCxnSpPr>
          <p:cNvPr id="79" name="Прямая со стрелкой 4"/>
          <p:cNvCxnSpPr/>
          <p:nvPr/>
        </p:nvCxnSpPr>
        <p:spPr>
          <a:xfrm>
            <a:off x="4746240" y="2684160"/>
            <a:ext cx="1981800" cy="538920"/>
          </a:xfrm>
          <a:prstGeom prst="straightConnector1">
            <a:avLst/>
          </a:prstGeom>
          <a:ln w="6480">
            <a:solidFill>
              <a:srgbClr val="5b9bd5"/>
            </a:solidFill>
            <a:miter/>
            <a:headEnd len="med" type="arrow" w="med"/>
            <a:tailEnd len="med" type="arrow" w="med"/>
          </a:ln>
        </p:spPr>
      </p:cxnSp>
      <p:sp>
        <p:nvSpPr>
          <p:cNvPr id="80" name="Прямоугольник 10"/>
          <p:cNvSpPr/>
          <p:nvPr/>
        </p:nvSpPr>
        <p:spPr>
          <a:xfrm>
            <a:off x="1508040" y="5199120"/>
            <a:ext cx="6096240" cy="11912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0000"/>
                </a:solidFill>
                <a:uFillTx/>
                <a:latin typeface="Calibri"/>
                <a:ea typeface="Arial"/>
              </a:rPr>
              <a:t>Дескрипторы:</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ea typeface="Arial"/>
              </a:rPr>
              <a:t>мәтінді түсінеді;</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ea typeface="Arial"/>
              </a:rPr>
              <a:t>мәтін бойынша бағандағы сөздерді мағынасына қарай дұрыс сәйкестендіреді.</a:t>
            </a:r>
            <a:endParaRPr b="0" lang="ru-RU" sz="1800" strike="noStrike" u="none">
              <a:solidFill>
                <a:srgbClr val="000000"/>
              </a:solidFill>
              <a:uFillTx/>
              <a:latin typeface="Calibri"/>
            </a:endParaRPr>
          </a:p>
        </p:txBody>
      </p:sp>
    </p:spTree>
  </p:cSld>
  <p:transition spd="slow">
    <p:wipe dir="l"/>
  </p:transition>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6248</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2018-09-12T08:07:08Z</dcterms:created>
  <dc:creator>Жазира Асанова</dc:creator>
  <dc:description/>
  <dc:language>ru-RU</dc:language>
  <cp:lastModifiedBy>Huawei</cp:lastModifiedBy>
  <cp:lastPrinted>2020-03-24T14:36:16Z</cp:lastPrinted>
  <dcterms:modified xsi:type="dcterms:W3CDTF">2024-10-26T17:36:45Z</dcterms:modified>
  <cp:revision>442</cp:revision>
  <dc:subject/>
  <dc:title>Презентация PowerPoint</dc:title>
</cp:coreProperties>
</file>