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_rels/presentation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9.xml.rels" ContentType="application/vnd.openxmlformats-package.relationships+xml"/>
  <Override PartName="/ppt/slides/_rels/slide12.xml.rels" ContentType="application/vnd.openxmlformats-package.relationships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3588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71A8F22-2B1F-4CEC-B18C-0A7A43972D6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400" strike="noStrike" u="none">
                <a:solidFill>
                  <a:srgbClr val="000000"/>
                </a:solidFill>
                <a:uFillTx/>
                <a:latin typeface="Calibri Light"/>
              </a:rPr>
              <a:t>Click to edit the title text format</a:t>
            </a:r>
            <a:endParaRPr b="0" lang="ru-RU" sz="44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5600" cy="4351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Click to edit the outline text format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Second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Third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Fourth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Fifth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5" marL="20574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Sixth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6" marL="20574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Seventh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200" strike="noStrike" u="none">
                <a:solidFill>
                  <a:srgbClr val="898989"/>
                </a:solidFill>
                <a:uFillTx/>
                <a:latin typeface="Calibri"/>
              </a:rPr>
              <a:t>&lt;date/time&gt;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6225F81-221E-4A50-AFC4-F16BDAAD62EE}" type="slidenum">
              <a:rPr b="0" lang="ru-RU" sz="1200" strike="noStrike" u="none">
                <a:solidFill>
                  <a:srgbClr val="898989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8" descr=""/>
          <p:cNvPicPr/>
          <p:nvPr/>
        </p:nvPicPr>
        <p:blipFill>
          <a:blip r:embed="rId1"/>
          <a:stretch/>
        </p:blipFill>
        <p:spPr>
          <a:xfrm>
            <a:off x="652320" y="7978680"/>
            <a:ext cx="200160" cy="203400"/>
          </a:xfrm>
          <a:prstGeom prst="rect">
            <a:avLst/>
          </a:prstGeom>
          <a:ln w="0">
            <a:noFill/>
          </a:ln>
        </p:spPr>
      </p:pic>
      <p:sp>
        <p:nvSpPr>
          <p:cNvPr id="6" name="object 2"/>
          <p:cNvSpPr/>
          <p:nvPr/>
        </p:nvSpPr>
        <p:spPr>
          <a:xfrm>
            <a:off x="1440" y="-12600"/>
            <a:ext cx="12190680" cy="977760"/>
          </a:xfrm>
          <a:custGeom>
            <a:avLst/>
            <a:gdLst>
              <a:gd name="textAreaLeft" fmla="*/ 0 w 12190680"/>
              <a:gd name="textAreaRight" fmla="*/ 12191040 w 12190680"/>
              <a:gd name="textAreaTop" fmla="*/ 0 h 977760"/>
              <a:gd name="textAreaBottom" fmla="*/ 978120 h 977760"/>
            </a:gdLst>
            <a:ahLst/>
            <a:rect l="textAreaLeft" t="textAreaTop" r="textAreaRight" b="textAreaBottom"/>
            <a:pathLst>
              <a:path w="15238094" h="1221740">
                <a:moveTo>
                  <a:pt x="0" y="1221663"/>
                </a:moveTo>
                <a:lnTo>
                  <a:pt x="15237736" y="1221663"/>
                </a:lnTo>
                <a:lnTo>
                  <a:pt x="15237736" y="0"/>
                </a:lnTo>
                <a:lnTo>
                  <a:pt x="0" y="0"/>
                </a:lnTo>
                <a:lnTo>
                  <a:pt x="0" y="1221663"/>
                </a:lnTo>
                <a:close/>
              </a:path>
            </a:pathLst>
          </a:custGeom>
          <a:solidFill>
            <a:srgbClr val="2e77e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Прямоугольник 74"/>
          <p:cNvSpPr/>
          <p:nvPr/>
        </p:nvSpPr>
        <p:spPr>
          <a:xfrm>
            <a:off x="5942160" y="1309680"/>
            <a:ext cx="15714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</a:rPr>
              <a:t>43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</a:rPr>
              <a:t>Мини-центра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8" name="Google Shape;77;p1"/>
          <p:cNvCxnSpPr/>
          <p:nvPr/>
        </p:nvCxnSpPr>
        <p:spPr>
          <a:xfrm>
            <a:off x="212400" y="6621120"/>
            <a:ext cx="11729160" cy="26280"/>
          </a:xfrm>
          <a:prstGeom prst="straightConnector1">
            <a:avLst/>
          </a:prstGeom>
          <a:ln w="57240">
            <a:solidFill>
              <a:srgbClr val="33cccc"/>
            </a:solidFill>
            <a:miter/>
          </a:ln>
        </p:spPr>
      </p:cxnSp>
      <p:cxnSp>
        <p:nvCxnSpPr>
          <p:cNvPr id="9" name="Google Shape;78;p1"/>
          <p:cNvCxnSpPr/>
          <p:nvPr/>
        </p:nvCxnSpPr>
        <p:spPr>
          <a:xfrm>
            <a:off x="770040" y="3242880"/>
            <a:ext cx="10694160" cy="37080"/>
          </a:xfrm>
          <a:prstGeom prst="straightConnector1">
            <a:avLst/>
          </a:prstGeom>
          <a:ln w="57240">
            <a:solidFill>
              <a:srgbClr val="4472c4"/>
            </a:solidFill>
            <a:miter/>
          </a:ln>
        </p:spPr>
      </p:cxnSp>
      <p:sp>
        <p:nvSpPr>
          <p:cNvPr id="10" name="TextBox 25"/>
          <p:cNvSpPr/>
          <p:nvPr/>
        </p:nvSpPr>
        <p:spPr>
          <a:xfrm>
            <a:off x="1346040" y="3581280"/>
            <a:ext cx="9793440" cy="94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Сабақтың тақырыбы:  </a:t>
            </a:r>
            <a:r>
              <a:rPr b="1" lang="kk-KZ" sz="2800" strike="noStrike" u="none">
                <a:solidFill>
                  <a:srgbClr val="1f4e79"/>
                </a:solidFill>
                <a:uFillTx/>
                <a:latin typeface="Times New Roman"/>
                <a:ea typeface="Times New Roman"/>
              </a:rPr>
              <a:t>«Зияткерлік спорт – білімді ұрпақтың негізі». Өзгелік етіс.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" name="TextBox 9"/>
          <p:cNvSpPr/>
          <p:nvPr/>
        </p:nvSpPr>
        <p:spPr>
          <a:xfrm>
            <a:off x="9011520" y="196920"/>
            <a:ext cx="1909800" cy="58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600" strike="noStrike" u="none">
                <a:solidFill>
                  <a:srgbClr val="ffffff"/>
                </a:solidFill>
                <a:uFillTx/>
                <a:latin typeface="Tahoma"/>
                <a:ea typeface="Tahoma"/>
              </a:rPr>
              <a:t>ҚАЗАҚ ТІЛІ (Т1)</a:t>
            </a:r>
            <a:endParaRPr b="0" lang="ru-RU" sz="16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600" strike="noStrike" u="none">
                <a:solidFill>
                  <a:srgbClr val="ffffff"/>
                </a:solidFill>
                <a:uFillTx/>
                <a:latin typeface="Tahoma"/>
                <a:ea typeface="Tahoma"/>
              </a:rPr>
              <a:t>6-СЫНЫП</a:t>
            </a:r>
            <a:endParaRPr b="0" lang="ru-RU" sz="16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" name="TextBox 1"/>
          <p:cNvSpPr/>
          <p:nvPr/>
        </p:nvSpPr>
        <p:spPr>
          <a:xfrm>
            <a:off x="1245240" y="320760"/>
            <a:ext cx="26892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Бөлім тақырыбы: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3" name="Прямоугольник 1"/>
          <p:cNvSpPr/>
          <p:nvPr/>
        </p:nvSpPr>
        <p:spPr>
          <a:xfrm>
            <a:off x="1240200" y="1496880"/>
            <a:ext cx="56728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1f4e79"/>
                </a:solidFill>
                <a:uFillTx/>
                <a:latin typeface="Times New Roman"/>
                <a:ea typeface="Times New Roman"/>
              </a:rPr>
              <a:t>Спорт. Белгілі спорт жұлдыздары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Рисунок 48" descr=""/>
          <p:cNvPicPr/>
          <p:nvPr/>
        </p:nvPicPr>
        <p:blipFill>
          <a:blip r:embed="rId1"/>
          <a:stretch/>
        </p:blipFill>
        <p:spPr>
          <a:xfrm>
            <a:off x="652320" y="7978680"/>
            <a:ext cx="200160" cy="203400"/>
          </a:xfrm>
          <a:prstGeom prst="rect">
            <a:avLst/>
          </a:prstGeom>
          <a:ln w="0">
            <a:noFill/>
          </a:ln>
        </p:spPr>
      </p:pic>
      <p:sp>
        <p:nvSpPr>
          <p:cNvPr id="81" name="object 2"/>
          <p:cNvSpPr/>
          <p:nvPr/>
        </p:nvSpPr>
        <p:spPr>
          <a:xfrm>
            <a:off x="1440" y="-12600"/>
            <a:ext cx="12190680" cy="977760"/>
          </a:xfrm>
          <a:custGeom>
            <a:avLst/>
            <a:gdLst>
              <a:gd name="textAreaLeft" fmla="*/ 0 w 12190680"/>
              <a:gd name="textAreaRight" fmla="*/ 12191040 w 12190680"/>
              <a:gd name="textAreaTop" fmla="*/ 0 h 977760"/>
              <a:gd name="textAreaBottom" fmla="*/ 978120 h 977760"/>
            </a:gdLst>
            <a:ahLst/>
            <a:rect l="textAreaLeft" t="textAreaTop" r="textAreaRight" b="textAreaBottom"/>
            <a:pathLst>
              <a:path w="15238094" h="1221740">
                <a:moveTo>
                  <a:pt x="0" y="1221663"/>
                </a:moveTo>
                <a:lnTo>
                  <a:pt x="15237736" y="1221663"/>
                </a:lnTo>
                <a:lnTo>
                  <a:pt x="15237736" y="0"/>
                </a:lnTo>
                <a:lnTo>
                  <a:pt x="0" y="0"/>
                </a:lnTo>
                <a:lnTo>
                  <a:pt x="0" y="1221663"/>
                </a:lnTo>
                <a:close/>
              </a:path>
            </a:pathLst>
          </a:custGeom>
          <a:solidFill>
            <a:srgbClr val="2e77e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2" name="Прямоугольник 73"/>
          <p:cNvSpPr/>
          <p:nvPr/>
        </p:nvSpPr>
        <p:spPr>
          <a:xfrm>
            <a:off x="4349880" y="1343160"/>
            <a:ext cx="15732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</a:rPr>
              <a:t>37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</a:rPr>
              <a:t>Частных детских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</a:rPr>
              <a:t>сада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83" name="Google Shape;77;p1"/>
          <p:cNvCxnSpPr/>
          <p:nvPr/>
        </p:nvCxnSpPr>
        <p:spPr>
          <a:xfrm>
            <a:off x="212400" y="6621120"/>
            <a:ext cx="11729160" cy="26280"/>
          </a:xfrm>
          <a:prstGeom prst="straightConnector1">
            <a:avLst/>
          </a:prstGeom>
          <a:ln w="57240">
            <a:solidFill>
              <a:srgbClr val="33cccc"/>
            </a:solidFill>
            <a:miter/>
          </a:ln>
        </p:spPr>
      </p:cxnSp>
      <p:cxnSp>
        <p:nvCxnSpPr>
          <p:cNvPr id="84" name="Google Shape;78;p1"/>
          <p:cNvCxnSpPr/>
          <p:nvPr/>
        </p:nvCxnSpPr>
        <p:spPr>
          <a:xfrm>
            <a:off x="757080" y="6364080"/>
            <a:ext cx="10694160" cy="37080"/>
          </a:xfrm>
          <a:prstGeom prst="straightConnector1">
            <a:avLst/>
          </a:prstGeom>
          <a:ln w="38160">
            <a:solidFill>
              <a:srgbClr val="4472c4"/>
            </a:solidFill>
            <a:miter/>
          </a:ln>
        </p:spPr>
      </p:cxnSp>
      <p:sp>
        <p:nvSpPr>
          <p:cNvPr id="85" name="TextBox 8"/>
          <p:cNvSpPr/>
          <p:nvPr/>
        </p:nvSpPr>
        <p:spPr>
          <a:xfrm>
            <a:off x="1508040" y="244440"/>
            <a:ext cx="4246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ahoma"/>
                <a:ea typeface="Tahoma"/>
              </a:rPr>
              <a:t>Өзіңді тексер!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6" name="Прямоугольник 1"/>
          <p:cNvSpPr/>
          <p:nvPr/>
        </p:nvSpPr>
        <p:spPr>
          <a:xfrm>
            <a:off x="1714680" y="2174760"/>
            <a:ext cx="8664480" cy="291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15000"/>
              </a:lnSpc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Өлеңдегі өзгелік етіс қосымшасы жалғанған етістік: </a:t>
            </a:r>
            <a:r>
              <a:rPr b="0" i="1" lang="kk-KZ" sz="28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жаттықтыр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Өлеңдегі басқа етістіктер: </a:t>
            </a:r>
            <a:r>
              <a:rPr b="0" i="1" lang="kk-KZ" sz="28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секір – секірткіз, секірттір; жүгір – жүгірткіз, жүгірттір; теп – тепкіз, тептір; ойна – ойнатқыз, ойнаттыр; ал – алғыз, алдырт.</a:t>
            </a:r>
            <a:r>
              <a:rPr b="1" i="1" lang="kk-KZ" sz="28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 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transition spd="slow">
    <p:wipe dir="r"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Рисунок 48" descr=""/>
          <p:cNvPicPr/>
          <p:nvPr/>
        </p:nvPicPr>
        <p:blipFill>
          <a:blip r:embed="rId1"/>
          <a:stretch/>
        </p:blipFill>
        <p:spPr>
          <a:xfrm>
            <a:off x="652320" y="7978680"/>
            <a:ext cx="200160" cy="203400"/>
          </a:xfrm>
          <a:prstGeom prst="rect">
            <a:avLst/>
          </a:prstGeom>
          <a:ln w="0">
            <a:noFill/>
          </a:ln>
        </p:spPr>
      </p:pic>
      <p:sp>
        <p:nvSpPr>
          <p:cNvPr id="88" name="object 2"/>
          <p:cNvSpPr/>
          <p:nvPr/>
        </p:nvSpPr>
        <p:spPr>
          <a:xfrm>
            <a:off x="1440" y="-12600"/>
            <a:ext cx="12190680" cy="977760"/>
          </a:xfrm>
          <a:custGeom>
            <a:avLst/>
            <a:gdLst>
              <a:gd name="textAreaLeft" fmla="*/ 0 w 12190680"/>
              <a:gd name="textAreaRight" fmla="*/ 12191040 w 12190680"/>
              <a:gd name="textAreaTop" fmla="*/ 0 h 977760"/>
              <a:gd name="textAreaBottom" fmla="*/ 978120 h 977760"/>
            </a:gdLst>
            <a:ahLst/>
            <a:rect l="textAreaLeft" t="textAreaTop" r="textAreaRight" b="textAreaBottom"/>
            <a:pathLst>
              <a:path w="15238094" h="1221740">
                <a:moveTo>
                  <a:pt x="0" y="1221663"/>
                </a:moveTo>
                <a:lnTo>
                  <a:pt x="15237736" y="1221663"/>
                </a:lnTo>
                <a:lnTo>
                  <a:pt x="15237736" y="0"/>
                </a:lnTo>
                <a:lnTo>
                  <a:pt x="0" y="0"/>
                </a:lnTo>
                <a:lnTo>
                  <a:pt x="0" y="1221663"/>
                </a:lnTo>
                <a:close/>
              </a:path>
            </a:pathLst>
          </a:custGeom>
          <a:solidFill>
            <a:srgbClr val="2e77e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89" name="Google Shape;77;p1"/>
          <p:cNvCxnSpPr/>
          <p:nvPr/>
        </p:nvCxnSpPr>
        <p:spPr>
          <a:xfrm>
            <a:off x="212400" y="6621120"/>
            <a:ext cx="11729160" cy="26280"/>
          </a:xfrm>
          <a:prstGeom prst="straightConnector1">
            <a:avLst/>
          </a:prstGeom>
          <a:ln w="57240">
            <a:solidFill>
              <a:srgbClr val="33cccc"/>
            </a:solidFill>
            <a:miter/>
          </a:ln>
        </p:spPr>
      </p:cxnSp>
      <p:cxnSp>
        <p:nvCxnSpPr>
          <p:cNvPr id="90" name="Google Shape;78;p1"/>
          <p:cNvCxnSpPr/>
          <p:nvPr/>
        </p:nvCxnSpPr>
        <p:spPr>
          <a:xfrm>
            <a:off x="757080" y="6364080"/>
            <a:ext cx="10694160" cy="37080"/>
          </a:xfrm>
          <a:prstGeom prst="straightConnector1">
            <a:avLst/>
          </a:prstGeom>
          <a:ln w="38160">
            <a:solidFill>
              <a:srgbClr val="4472c4"/>
            </a:solidFill>
            <a:miter/>
          </a:ln>
        </p:spPr>
      </p:cxnSp>
      <p:sp>
        <p:nvSpPr>
          <p:cNvPr id="91" name="TextBox 8"/>
          <p:cNvSpPr/>
          <p:nvPr/>
        </p:nvSpPr>
        <p:spPr>
          <a:xfrm>
            <a:off x="1508040" y="244440"/>
            <a:ext cx="4246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ahoma"/>
                <a:ea typeface="Tahoma"/>
              </a:rPr>
              <a:t>Ойтүрткі сұрақтары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92" name="Рисунок 11" descr=""/>
          <p:cNvPicPr/>
          <p:nvPr/>
        </p:nvPicPr>
        <p:blipFill>
          <a:blip r:embed="rId2"/>
          <a:srcRect l="9003" t="44119" r="44306" b="30054"/>
          <a:stretch/>
        </p:blipFill>
        <p:spPr>
          <a:xfrm>
            <a:off x="1508040" y="1714680"/>
            <a:ext cx="8825040" cy="3886200"/>
          </a:xfrm>
          <a:prstGeom prst="rect">
            <a:avLst/>
          </a:prstGeom>
          <a:ln w="0">
            <a:noFill/>
          </a:ln>
        </p:spPr>
      </p:pic>
    </p:spTree>
  </p:cSld>
  <p:transition spd="slow">
    <p:wipe dir="l"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Рисунок 48" descr=""/>
          <p:cNvPicPr/>
          <p:nvPr/>
        </p:nvPicPr>
        <p:blipFill>
          <a:blip r:embed="rId1"/>
          <a:stretch/>
        </p:blipFill>
        <p:spPr>
          <a:xfrm>
            <a:off x="652320" y="7978680"/>
            <a:ext cx="200160" cy="203400"/>
          </a:xfrm>
          <a:prstGeom prst="rect">
            <a:avLst/>
          </a:prstGeom>
          <a:ln w="0">
            <a:noFill/>
          </a:ln>
        </p:spPr>
      </p:pic>
      <p:sp>
        <p:nvSpPr>
          <p:cNvPr id="94" name="object 2"/>
          <p:cNvSpPr/>
          <p:nvPr/>
        </p:nvSpPr>
        <p:spPr>
          <a:xfrm>
            <a:off x="1440" y="-12600"/>
            <a:ext cx="12190680" cy="977760"/>
          </a:xfrm>
          <a:custGeom>
            <a:avLst/>
            <a:gdLst>
              <a:gd name="textAreaLeft" fmla="*/ 0 w 12190680"/>
              <a:gd name="textAreaRight" fmla="*/ 12191040 w 12190680"/>
              <a:gd name="textAreaTop" fmla="*/ 0 h 977760"/>
              <a:gd name="textAreaBottom" fmla="*/ 978120 h 977760"/>
            </a:gdLst>
            <a:ahLst/>
            <a:rect l="textAreaLeft" t="textAreaTop" r="textAreaRight" b="textAreaBottom"/>
            <a:pathLst>
              <a:path w="15238094" h="1221740">
                <a:moveTo>
                  <a:pt x="0" y="1221663"/>
                </a:moveTo>
                <a:lnTo>
                  <a:pt x="15237736" y="1221663"/>
                </a:lnTo>
                <a:lnTo>
                  <a:pt x="15237736" y="0"/>
                </a:lnTo>
                <a:lnTo>
                  <a:pt x="0" y="0"/>
                </a:lnTo>
                <a:lnTo>
                  <a:pt x="0" y="1221663"/>
                </a:lnTo>
                <a:close/>
              </a:path>
            </a:pathLst>
          </a:custGeom>
          <a:solidFill>
            <a:srgbClr val="2e77e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5" name="Прямоугольник 73"/>
          <p:cNvSpPr/>
          <p:nvPr/>
        </p:nvSpPr>
        <p:spPr>
          <a:xfrm>
            <a:off x="4349880" y="1343160"/>
            <a:ext cx="15732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</a:rPr>
              <a:t>37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</a:rPr>
              <a:t>Частных детских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</a:rPr>
              <a:t>сада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6" name="Прямоугольник 74"/>
          <p:cNvSpPr/>
          <p:nvPr/>
        </p:nvSpPr>
        <p:spPr>
          <a:xfrm>
            <a:off x="5942160" y="1309680"/>
            <a:ext cx="15714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</a:rPr>
              <a:t>43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</a:rPr>
              <a:t>Мини-центра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97" name="Google Shape;77;p1"/>
          <p:cNvCxnSpPr/>
          <p:nvPr/>
        </p:nvCxnSpPr>
        <p:spPr>
          <a:xfrm>
            <a:off x="212400" y="6621120"/>
            <a:ext cx="11729160" cy="26280"/>
          </a:xfrm>
          <a:prstGeom prst="straightConnector1">
            <a:avLst/>
          </a:prstGeom>
          <a:ln w="57240">
            <a:solidFill>
              <a:srgbClr val="33cccc"/>
            </a:solidFill>
            <a:miter/>
          </a:ln>
        </p:spPr>
      </p:cxnSp>
      <p:cxnSp>
        <p:nvCxnSpPr>
          <p:cNvPr id="98" name="Google Shape;78;p1"/>
          <p:cNvCxnSpPr/>
          <p:nvPr/>
        </p:nvCxnSpPr>
        <p:spPr>
          <a:xfrm>
            <a:off x="757080" y="6364080"/>
            <a:ext cx="10694160" cy="37080"/>
          </a:xfrm>
          <a:prstGeom prst="straightConnector1">
            <a:avLst/>
          </a:prstGeom>
          <a:ln w="38160">
            <a:solidFill>
              <a:srgbClr val="4472c4"/>
            </a:solidFill>
            <a:miter/>
          </a:ln>
        </p:spPr>
      </p:cxnSp>
      <p:sp>
        <p:nvSpPr>
          <p:cNvPr id="99" name="TextBox 8"/>
          <p:cNvSpPr/>
          <p:nvPr/>
        </p:nvSpPr>
        <p:spPr>
          <a:xfrm>
            <a:off x="1508040" y="244440"/>
            <a:ext cx="4246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ahoma"/>
                <a:ea typeface="Tahoma"/>
              </a:rPr>
              <a:t>Өзіңді тексер!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0" name="TextBox 4"/>
          <p:cNvSpPr/>
          <p:nvPr/>
        </p:nvSpPr>
        <p:spPr>
          <a:xfrm>
            <a:off x="1508040" y="1417680"/>
            <a:ext cx="8686800" cy="4132440"/>
          </a:xfrm>
          <a:prstGeom prst="rect">
            <a:avLst/>
          </a:prstGeom>
          <a:solidFill>
            <a:srgbClr val="deebf7"/>
          </a:solidFill>
          <a:ln w="6480">
            <a:solidFill>
              <a:srgbClr val="5b9bd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just">
              <a:lnSpc>
                <a:spcPct val="115000"/>
              </a:lnSpc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kk-KZ" sz="24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 </a:t>
            </a:r>
            <a:r>
              <a:rPr b="0" i="1" lang="kk-KZ" sz="24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Спорттық ойындардың ішінде қимыл - қозғалысты ширататындарымен қатар, ақыл - ойды жетілдіретіндері де жетерлік.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just">
              <a:lnSpc>
                <a:spcPct val="115000"/>
              </a:lnSpc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kk-KZ" sz="24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   </a:t>
            </a:r>
            <a:r>
              <a:rPr b="0" i="1" lang="kk-KZ" sz="24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Қай спорт түрі болмасын денсаулыққа пайдалы екені баршамызға мәлім, ал зияткерлік спорт жастарымыздың білімді, алғыр болып қалыптасуына өз септігін тигізеді.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just">
              <a:lnSpc>
                <a:spcPct val="115000"/>
              </a:lnSpc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kk-KZ" sz="24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   </a:t>
            </a:r>
            <a:r>
              <a:rPr b="0" i="1" lang="kk-KZ" sz="24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Зияткерлік спорт түрлеріне түрлі </a:t>
            </a:r>
            <a:r>
              <a:rPr b="0" i="1" lang="en-US" sz="24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IQ </a:t>
            </a:r>
            <a:r>
              <a:rPr b="0" i="1" lang="kk-KZ" sz="24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додаларды, сұрақ - жауап ойындарын, шахматты, қазақтың ұлттық ойыны саналатын тоғызқұмалақты және дойбыны жақызуға болады.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transition spd="slow">
    <p:wipe dir="r"/>
  </p:transition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Рисунок 48" descr=""/>
          <p:cNvPicPr/>
          <p:nvPr/>
        </p:nvPicPr>
        <p:blipFill>
          <a:blip r:embed="rId1"/>
          <a:stretch/>
        </p:blipFill>
        <p:spPr>
          <a:xfrm>
            <a:off x="652320" y="7978680"/>
            <a:ext cx="200160" cy="203400"/>
          </a:xfrm>
          <a:prstGeom prst="rect">
            <a:avLst/>
          </a:prstGeom>
          <a:ln w="0">
            <a:noFill/>
          </a:ln>
        </p:spPr>
      </p:pic>
      <p:sp>
        <p:nvSpPr>
          <p:cNvPr id="102" name="object 2"/>
          <p:cNvSpPr/>
          <p:nvPr/>
        </p:nvSpPr>
        <p:spPr>
          <a:xfrm>
            <a:off x="1440" y="-12600"/>
            <a:ext cx="12190680" cy="977760"/>
          </a:xfrm>
          <a:custGeom>
            <a:avLst/>
            <a:gdLst>
              <a:gd name="textAreaLeft" fmla="*/ 0 w 12190680"/>
              <a:gd name="textAreaRight" fmla="*/ 12191040 w 12190680"/>
              <a:gd name="textAreaTop" fmla="*/ 0 h 977760"/>
              <a:gd name="textAreaBottom" fmla="*/ 978120 h 977760"/>
            </a:gdLst>
            <a:ahLst/>
            <a:rect l="textAreaLeft" t="textAreaTop" r="textAreaRight" b="textAreaBottom"/>
            <a:pathLst>
              <a:path w="15238094" h="1221740">
                <a:moveTo>
                  <a:pt x="0" y="1221663"/>
                </a:moveTo>
                <a:lnTo>
                  <a:pt x="15237736" y="1221663"/>
                </a:lnTo>
                <a:lnTo>
                  <a:pt x="15237736" y="0"/>
                </a:lnTo>
                <a:lnTo>
                  <a:pt x="0" y="0"/>
                </a:lnTo>
                <a:lnTo>
                  <a:pt x="0" y="1221663"/>
                </a:lnTo>
                <a:close/>
              </a:path>
            </a:pathLst>
          </a:custGeom>
          <a:solidFill>
            <a:srgbClr val="2e77e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3" name="Прямоугольник 73"/>
          <p:cNvSpPr/>
          <p:nvPr/>
        </p:nvSpPr>
        <p:spPr>
          <a:xfrm>
            <a:off x="4349880" y="1343160"/>
            <a:ext cx="15732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</a:rPr>
              <a:t>37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</a:rPr>
              <a:t>Частных детских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</a:rPr>
              <a:t>сада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4" name="Прямоугольник 74"/>
          <p:cNvSpPr/>
          <p:nvPr/>
        </p:nvSpPr>
        <p:spPr>
          <a:xfrm>
            <a:off x="5942160" y="1309680"/>
            <a:ext cx="15714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</a:rPr>
              <a:t>43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</a:rPr>
              <a:t>Мини-центра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105" name="Google Shape;77;p1"/>
          <p:cNvCxnSpPr/>
          <p:nvPr/>
        </p:nvCxnSpPr>
        <p:spPr>
          <a:xfrm>
            <a:off x="212400" y="6621120"/>
            <a:ext cx="11729160" cy="26280"/>
          </a:xfrm>
          <a:prstGeom prst="straightConnector1">
            <a:avLst/>
          </a:prstGeom>
          <a:ln w="57240">
            <a:solidFill>
              <a:srgbClr val="33cccc"/>
            </a:solidFill>
            <a:miter/>
          </a:ln>
        </p:spPr>
      </p:cxnSp>
      <p:cxnSp>
        <p:nvCxnSpPr>
          <p:cNvPr id="106" name="Google Shape;78;p1"/>
          <p:cNvCxnSpPr/>
          <p:nvPr/>
        </p:nvCxnSpPr>
        <p:spPr>
          <a:xfrm>
            <a:off x="757080" y="6364080"/>
            <a:ext cx="10694160" cy="37080"/>
          </a:xfrm>
          <a:prstGeom prst="straightConnector1">
            <a:avLst/>
          </a:prstGeom>
          <a:ln w="38160">
            <a:solidFill>
              <a:srgbClr val="4472c4"/>
            </a:solidFill>
            <a:miter/>
          </a:ln>
        </p:spPr>
      </p:cxnSp>
      <p:sp>
        <p:nvSpPr>
          <p:cNvPr id="107" name="TextBox 8"/>
          <p:cNvSpPr/>
          <p:nvPr/>
        </p:nvSpPr>
        <p:spPr>
          <a:xfrm>
            <a:off x="1508040" y="244440"/>
            <a:ext cx="4246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ahoma"/>
                <a:ea typeface="Tahoma"/>
              </a:rPr>
              <a:t>3-тапсырма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8" name="Прямоугольник 1"/>
          <p:cNvSpPr/>
          <p:nvPr/>
        </p:nvSpPr>
        <p:spPr>
          <a:xfrm>
            <a:off x="1508040" y="995400"/>
            <a:ext cx="865188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1f4e79"/>
                </a:solidFill>
                <a:uFillTx/>
                <a:latin typeface="Times New Roman"/>
                <a:ea typeface="Times New Roman"/>
              </a:rPr>
              <a:t>«Зияткерлік ойын – білімді ұрпақ негізі» тақырыбында эссе жазу үшін, қарапайым жоспар құр, әр бөлімге ат қой.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9" name="Прямоугольник 10"/>
          <p:cNvSpPr/>
          <p:nvPr/>
        </p:nvSpPr>
        <p:spPr>
          <a:xfrm>
            <a:off x="1508040" y="5200560"/>
            <a:ext cx="818532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ff0000"/>
                </a:solidFill>
                <a:uFillTx/>
                <a:latin typeface="Calibri"/>
              </a:rPr>
              <a:t>Дескрипторы: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  </a:t>
            </a:r>
            <a:r>
              <a:rPr b="0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Эссе құрылымына сай кіріспеге тақырып қояды;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  </a:t>
            </a:r>
            <a:r>
              <a:rPr b="0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Эссе құрылымына сай негізгі бөлімге тақырып қояды;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  </a:t>
            </a:r>
            <a:r>
              <a:rPr b="0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Эссе құрылымына сай қорытынды бөлімге тақырып қояды.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graphicFrame>
        <p:nvGraphicFramePr>
          <p:cNvPr id="110" name=""/>
          <p:cNvGraphicFramePr/>
          <p:nvPr/>
        </p:nvGraphicFramePr>
        <p:xfrm>
          <a:off x="852480" y="2174760"/>
          <a:ext cx="10302840" cy="2740320"/>
        </p:xfrm>
        <a:graphic>
          <a:graphicData uri="http://schemas.openxmlformats.org/drawingml/2006/table">
            <a:tbl>
              <a:tblPr/>
              <a:tblGrid>
                <a:gridCol w="4541760"/>
                <a:gridCol w="5761080"/>
              </a:tblGrid>
              <a:tr h="684360"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000" strike="noStrike" u="none">
                          <a:solidFill>
                            <a:srgbClr val="ffffff"/>
                          </a:solidFill>
                          <a:uFillTx/>
                          <a:latin typeface="Calibri"/>
                        </a:rPr>
                        <a:t>Эссе құрылымы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000" strike="noStrike" u="none">
                          <a:solidFill>
                            <a:srgbClr val="ffffff"/>
                          </a:solidFill>
                          <a:uFillTx/>
                          <a:latin typeface="Calibri"/>
                        </a:rPr>
                        <a:t>Бөлім тақырыбы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</a:tr>
              <a:tr h="685800"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0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Кіріспе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 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684360"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0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Негізгі бөлім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 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685800"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0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Қорытынды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 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p:transition spd="slow">
    <p:wipe dir="l"/>
  </p:transition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Рисунок 48" descr=""/>
          <p:cNvPicPr/>
          <p:nvPr/>
        </p:nvPicPr>
        <p:blipFill>
          <a:blip r:embed="rId1"/>
          <a:stretch/>
        </p:blipFill>
        <p:spPr>
          <a:xfrm>
            <a:off x="652320" y="7978680"/>
            <a:ext cx="200160" cy="203400"/>
          </a:xfrm>
          <a:prstGeom prst="rect">
            <a:avLst/>
          </a:prstGeom>
          <a:ln w="0">
            <a:noFill/>
          </a:ln>
        </p:spPr>
      </p:pic>
      <p:sp>
        <p:nvSpPr>
          <p:cNvPr id="112" name="object 2"/>
          <p:cNvSpPr/>
          <p:nvPr/>
        </p:nvSpPr>
        <p:spPr>
          <a:xfrm>
            <a:off x="1440" y="-12600"/>
            <a:ext cx="12190680" cy="977760"/>
          </a:xfrm>
          <a:custGeom>
            <a:avLst/>
            <a:gdLst>
              <a:gd name="textAreaLeft" fmla="*/ 0 w 12190680"/>
              <a:gd name="textAreaRight" fmla="*/ 12191040 w 12190680"/>
              <a:gd name="textAreaTop" fmla="*/ 0 h 977760"/>
              <a:gd name="textAreaBottom" fmla="*/ 978120 h 977760"/>
            </a:gdLst>
            <a:ahLst/>
            <a:rect l="textAreaLeft" t="textAreaTop" r="textAreaRight" b="textAreaBottom"/>
            <a:pathLst>
              <a:path w="15238094" h="1221740">
                <a:moveTo>
                  <a:pt x="0" y="1221663"/>
                </a:moveTo>
                <a:lnTo>
                  <a:pt x="15237736" y="1221663"/>
                </a:lnTo>
                <a:lnTo>
                  <a:pt x="15237736" y="0"/>
                </a:lnTo>
                <a:lnTo>
                  <a:pt x="0" y="0"/>
                </a:lnTo>
                <a:lnTo>
                  <a:pt x="0" y="1221663"/>
                </a:lnTo>
                <a:close/>
              </a:path>
            </a:pathLst>
          </a:custGeom>
          <a:solidFill>
            <a:srgbClr val="2e77e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113" name="Google Shape;77;p1"/>
          <p:cNvCxnSpPr/>
          <p:nvPr/>
        </p:nvCxnSpPr>
        <p:spPr>
          <a:xfrm>
            <a:off x="212400" y="6621120"/>
            <a:ext cx="11729160" cy="26280"/>
          </a:xfrm>
          <a:prstGeom prst="straightConnector1">
            <a:avLst/>
          </a:prstGeom>
          <a:ln w="57240">
            <a:solidFill>
              <a:srgbClr val="33cccc"/>
            </a:solidFill>
            <a:miter/>
          </a:ln>
        </p:spPr>
      </p:cxnSp>
      <p:cxnSp>
        <p:nvCxnSpPr>
          <p:cNvPr id="114" name="Google Shape;78;p1"/>
          <p:cNvCxnSpPr/>
          <p:nvPr/>
        </p:nvCxnSpPr>
        <p:spPr>
          <a:xfrm>
            <a:off x="757080" y="6364080"/>
            <a:ext cx="10694160" cy="37080"/>
          </a:xfrm>
          <a:prstGeom prst="straightConnector1">
            <a:avLst/>
          </a:prstGeom>
          <a:ln w="38160">
            <a:solidFill>
              <a:srgbClr val="4472c4"/>
            </a:solidFill>
            <a:miter/>
          </a:ln>
        </p:spPr>
      </p:cxnSp>
      <p:sp>
        <p:nvSpPr>
          <p:cNvPr id="115" name="TextBox 8"/>
          <p:cNvSpPr/>
          <p:nvPr/>
        </p:nvSpPr>
        <p:spPr>
          <a:xfrm>
            <a:off x="1508040" y="244440"/>
            <a:ext cx="4246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ahoma"/>
                <a:ea typeface="Tahoma"/>
              </a:rPr>
              <a:t>Өзіңді тексер!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graphicFrame>
        <p:nvGraphicFramePr>
          <p:cNvPr id="116" name=""/>
          <p:cNvGraphicFramePr/>
          <p:nvPr/>
        </p:nvGraphicFramePr>
        <p:xfrm>
          <a:off x="1120680" y="1758960"/>
          <a:ext cx="9691920" cy="3749760"/>
        </p:xfrm>
        <a:graphic>
          <a:graphicData uri="http://schemas.openxmlformats.org/drawingml/2006/table">
            <a:tbl>
              <a:tblPr/>
              <a:tblGrid>
                <a:gridCol w="3314880"/>
                <a:gridCol w="6377040"/>
              </a:tblGrid>
              <a:tr h="534960"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4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Эссе құрылымы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4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Бөлім тақырыбы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</a:tr>
              <a:tr h="1071720"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Кіріспе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Зияткерлік ойын - дүниетаным баспалдағы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</a:tr>
              <a:tr h="1071360"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Негізгі бөлім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Ұлттық және қазіргі ақыл-ой спортының түрлері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071720"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Қорытынды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Интеллектуалды ұлт негізі – зияткерлік ойын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</a:tr>
            </a:tbl>
          </a:graphicData>
        </a:graphic>
      </p:graphicFrame>
    </p:spTree>
  </p:cSld>
  <p:transition spd="slow">
    <p:wipe dir="d"/>
  </p:transition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Рисунок 48" descr=""/>
          <p:cNvPicPr/>
          <p:nvPr/>
        </p:nvPicPr>
        <p:blipFill>
          <a:blip r:embed="rId1"/>
          <a:stretch/>
        </p:blipFill>
        <p:spPr>
          <a:xfrm>
            <a:off x="652320" y="7978680"/>
            <a:ext cx="200160" cy="203400"/>
          </a:xfrm>
          <a:prstGeom prst="rect">
            <a:avLst/>
          </a:prstGeom>
          <a:ln w="0">
            <a:noFill/>
          </a:ln>
        </p:spPr>
      </p:pic>
      <p:sp>
        <p:nvSpPr>
          <p:cNvPr id="118" name="object 2"/>
          <p:cNvSpPr/>
          <p:nvPr/>
        </p:nvSpPr>
        <p:spPr>
          <a:xfrm>
            <a:off x="1440" y="-12600"/>
            <a:ext cx="12190680" cy="977760"/>
          </a:xfrm>
          <a:custGeom>
            <a:avLst/>
            <a:gdLst>
              <a:gd name="textAreaLeft" fmla="*/ 0 w 12190680"/>
              <a:gd name="textAreaRight" fmla="*/ 12191040 w 12190680"/>
              <a:gd name="textAreaTop" fmla="*/ 0 h 977760"/>
              <a:gd name="textAreaBottom" fmla="*/ 978120 h 977760"/>
            </a:gdLst>
            <a:ahLst/>
            <a:rect l="textAreaLeft" t="textAreaTop" r="textAreaRight" b="textAreaBottom"/>
            <a:pathLst>
              <a:path w="15238094" h="1221740">
                <a:moveTo>
                  <a:pt x="0" y="1221663"/>
                </a:moveTo>
                <a:lnTo>
                  <a:pt x="15237736" y="1221663"/>
                </a:lnTo>
                <a:lnTo>
                  <a:pt x="15237736" y="0"/>
                </a:lnTo>
                <a:lnTo>
                  <a:pt x="0" y="0"/>
                </a:lnTo>
                <a:lnTo>
                  <a:pt x="0" y="1221663"/>
                </a:lnTo>
                <a:close/>
              </a:path>
            </a:pathLst>
          </a:custGeom>
          <a:solidFill>
            <a:srgbClr val="2e77e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9" name="Прямоугольник 73"/>
          <p:cNvSpPr/>
          <p:nvPr/>
        </p:nvSpPr>
        <p:spPr>
          <a:xfrm>
            <a:off x="4349880" y="1343160"/>
            <a:ext cx="15732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</a:rPr>
              <a:t>37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</a:rPr>
              <a:t>Частных детских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</a:rPr>
              <a:t>сада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0" name="Прямоугольник 74"/>
          <p:cNvSpPr/>
          <p:nvPr/>
        </p:nvSpPr>
        <p:spPr>
          <a:xfrm>
            <a:off x="5942160" y="1309680"/>
            <a:ext cx="15714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</a:rPr>
              <a:t>43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</a:rPr>
              <a:t>Мини-центра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121" name="Google Shape;77;p1"/>
          <p:cNvCxnSpPr/>
          <p:nvPr/>
        </p:nvCxnSpPr>
        <p:spPr>
          <a:xfrm>
            <a:off x="212400" y="6621120"/>
            <a:ext cx="11729160" cy="26280"/>
          </a:xfrm>
          <a:prstGeom prst="straightConnector1">
            <a:avLst/>
          </a:prstGeom>
          <a:ln w="57240">
            <a:solidFill>
              <a:srgbClr val="33cccc"/>
            </a:solidFill>
            <a:miter/>
          </a:ln>
        </p:spPr>
      </p:cxnSp>
      <p:cxnSp>
        <p:nvCxnSpPr>
          <p:cNvPr id="122" name="Google Shape;78;p1"/>
          <p:cNvCxnSpPr/>
          <p:nvPr/>
        </p:nvCxnSpPr>
        <p:spPr>
          <a:xfrm>
            <a:off x="757080" y="6364080"/>
            <a:ext cx="10694160" cy="37080"/>
          </a:xfrm>
          <a:prstGeom prst="straightConnector1">
            <a:avLst/>
          </a:prstGeom>
          <a:ln w="38160">
            <a:solidFill>
              <a:srgbClr val="4472c4"/>
            </a:solidFill>
            <a:miter/>
          </a:ln>
        </p:spPr>
      </p:cxnSp>
      <p:sp>
        <p:nvSpPr>
          <p:cNvPr id="123" name="TextBox 8"/>
          <p:cNvSpPr/>
          <p:nvPr/>
        </p:nvSpPr>
        <p:spPr>
          <a:xfrm>
            <a:off x="1676520" y="244440"/>
            <a:ext cx="4246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ahoma"/>
                <a:ea typeface="Tahoma"/>
              </a:rPr>
              <a:t>Бекіту: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4" name="Прямоугольник 2"/>
          <p:cNvSpPr/>
          <p:nvPr/>
        </p:nvSpPr>
        <p:spPr>
          <a:xfrm>
            <a:off x="1676520" y="1660680"/>
            <a:ext cx="7307280" cy="192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Өзгелік етістің жасалу жолын меңгердіңіздер.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43080" indent="-34308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«Зияткерлік ойын – білімді ұрпақ негізі» тақырыбында эссе жазу үшін қарапайым жоспар құрдыңыздар.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transition spd="slow">
    <p:strips dir="ld"/>
  </p:transition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Рисунок 48" descr=""/>
          <p:cNvPicPr/>
          <p:nvPr/>
        </p:nvPicPr>
        <p:blipFill>
          <a:blip r:embed="rId1"/>
          <a:stretch/>
        </p:blipFill>
        <p:spPr>
          <a:xfrm>
            <a:off x="652320" y="7978680"/>
            <a:ext cx="200160" cy="203400"/>
          </a:xfrm>
          <a:prstGeom prst="rect">
            <a:avLst/>
          </a:prstGeom>
          <a:ln w="0">
            <a:noFill/>
          </a:ln>
        </p:spPr>
      </p:pic>
      <p:sp>
        <p:nvSpPr>
          <p:cNvPr id="126" name="object 2"/>
          <p:cNvSpPr/>
          <p:nvPr/>
        </p:nvSpPr>
        <p:spPr>
          <a:xfrm>
            <a:off x="1440" y="-12600"/>
            <a:ext cx="12190680" cy="977760"/>
          </a:xfrm>
          <a:custGeom>
            <a:avLst/>
            <a:gdLst>
              <a:gd name="textAreaLeft" fmla="*/ 0 w 12190680"/>
              <a:gd name="textAreaRight" fmla="*/ 12191040 w 12190680"/>
              <a:gd name="textAreaTop" fmla="*/ 0 h 977760"/>
              <a:gd name="textAreaBottom" fmla="*/ 978120 h 977760"/>
            </a:gdLst>
            <a:ahLst/>
            <a:rect l="textAreaLeft" t="textAreaTop" r="textAreaRight" b="textAreaBottom"/>
            <a:pathLst>
              <a:path w="15238094" h="1221740">
                <a:moveTo>
                  <a:pt x="0" y="1221663"/>
                </a:moveTo>
                <a:lnTo>
                  <a:pt x="15237736" y="1221663"/>
                </a:lnTo>
                <a:lnTo>
                  <a:pt x="15237736" y="0"/>
                </a:lnTo>
                <a:lnTo>
                  <a:pt x="0" y="0"/>
                </a:lnTo>
                <a:lnTo>
                  <a:pt x="0" y="1221663"/>
                </a:lnTo>
                <a:close/>
              </a:path>
            </a:pathLst>
          </a:custGeom>
          <a:solidFill>
            <a:srgbClr val="2e77e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7" name="Прямоугольник 73"/>
          <p:cNvSpPr/>
          <p:nvPr/>
        </p:nvSpPr>
        <p:spPr>
          <a:xfrm>
            <a:off x="4349880" y="1343160"/>
            <a:ext cx="15732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</a:rPr>
              <a:t>37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</a:rPr>
              <a:t>Частных детских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</a:rPr>
              <a:t>сада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8" name="Прямоугольник 74"/>
          <p:cNvSpPr/>
          <p:nvPr/>
        </p:nvSpPr>
        <p:spPr>
          <a:xfrm>
            <a:off x="5942160" y="1309680"/>
            <a:ext cx="15714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</a:rPr>
              <a:t>43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</a:rPr>
              <a:t>Мини-центра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129" name="Google Shape;77;p1"/>
          <p:cNvCxnSpPr/>
          <p:nvPr/>
        </p:nvCxnSpPr>
        <p:spPr>
          <a:xfrm>
            <a:off x="212400" y="6621120"/>
            <a:ext cx="11729160" cy="26280"/>
          </a:xfrm>
          <a:prstGeom prst="straightConnector1">
            <a:avLst/>
          </a:prstGeom>
          <a:ln w="57240">
            <a:solidFill>
              <a:srgbClr val="33cccc"/>
            </a:solidFill>
            <a:miter/>
          </a:ln>
        </p:spPr>
      </p:cxnSp>
      <p:cxnSp>
        <p:nvCxnSpPr>
          <p:cNvPr id="130" name="Google Shape;78;p1"/>
          <p:cNvCxnSpPr/>
          <p:nvPr/>
        </p:nvCxnSpPr>
        <p:spPr>
          <a:xfrm>
            <a:off x="757080" y="6364080"/>
            <a:ext cx="10694160" cy="37080"/>
          </a:xfrm>
          <a:prstGeom prst="straightConnector1">
            <a:avLst/>
          </a:prstGeom>
          <a:ln w="38160">
            <a:solidFill>
              <a:srgbClr val="4472c4"/>
            </a:solidFill>
            <a:miter/>
          </a:ln>
        </p:spPr>
      </p:cxnSp>
      <p:sp>
        <p:nvSpPr>
          <p:cNvPr id="131" name="TextBox 8"/>
          <p:cNvSpPr/>
          <p:nvPr/>
        </p:nvSpPr>
        <p:spPr>
          <a:xfrm>
            <a:off x="1676520" y="244440"/>
            <a:ext cx="4246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ahoma"/>
                <a:ea typeface="Tahoma"/>
              </a:rPr>
              <a:t>Қосымша тапсырма: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32" name="Прямоугольник 1" descr=""/>
          <p:cNvPicPr/>
          <p:nvPr/>
        </p:nvPicPr>
        <p:blipFill>
          <a:blip r:embed="rId2"/>
          <a:stretch/>
        </p:blipFill>
        <p:spPr>
          <a:xfrm>
            <a:off x="1000080" y="1305000"/>
            <a:ext cx="9863280" cy="2316240"/>
          </a:xfrm>
          <a:prstGeom prst="rect">
            <a:avLst/>
          </a:prstGeom>
          <a:ln w="0">
            <a:noFill/>
          </a:ln>
        </p:spPr>
      </p:pic>
      <p:pic>
        <p:nvPicPr>
          <p:cNvPr id="133" name="Рисунок 9" descr=""/>
          <p:cNvPicPr/>
          <p:nvPr/>
        </p:nvPicPr>
        <p:blipFill>
          <a:blip r:embed="rId3"/>
          <a:srcRect l="17885" t="51464" r="17499" b="20979"/>
          <a:stretch/>
        </p:blipFill>
        <p:spPr>
          <a:xfrm>
            <a:off x="1157400" y="3452760"/>
            <a:ext cx="7940520" cy="2843280"/>
          </a:xfrm>
          <a:prstGeom prst="rect">
            <a:avLst/>
          </a:prstGeom>
          <a:ln w="0">
            <a:noFill/>
          </a:ln>
        </p:spPr>
      </p:pic>
    </p:spTree>
  </p:cSld>
  <p:transition spd="med">
    <p:fade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48" descr=""/>
          <p:cNvPicPr/>
          <p:nvPr/>
        </p:nvPicPr>
        <p:blipFill>
          <a:blip r:embed="rId1"/>
          <a:stretch/>
        </p:blipFill>
        <p:spPr>
          <a:xfrm>
            <a:off x="652320" y="7978680"/>
            <a:ext cx="200160" cy="203400"/>
          </a:xfrm>
          <a:prstGeom prst="rect">
            <a:avLst/>
          </a:prstGeom>
          <a:ln w="0">
            <a:noFill/>
          </a:ln>
        </p:spPr>
      </p:pic>
      <p:sp>
        <p:nvSpPr>
          <p:cNvPr id="15" name="object 2"/>
          <p:cNvSpPr/>
          <p:nvPr/>
        </p:nvSpPr>
        <p:spPr>
          <a:xfrm>
            <a:off x="1440" y="-12600"/>
            <a:ext cx="12190680" cy="977760"/>
          </a:xfrm>
          <a:custGeom>
            <a:avLst/>
            <a:gdLst>
              <a:gd name="textAreaLeft" fmla="*/ 0 w 12190680"/>
              <a:gd name="textAreaRight" fmla="*/ 12191040 w 12190680"/>
              <a:gd name="textAreaTop" fmla="*/ 0 h 977760"/>
              <a:gd name="textAreaBottom" fmla="*/ 978120 h 977760"/>
            </a:gdLst>
            <a:ahLst/>
            <a:rect l="textAreaLeft" t="textAreaTop" r="textAreaRight" b="textAreaBottom"/>
            <a:pathLst>
              <a:path w="15238094" h="1221740">
                <a:moveTo>
                  <a:pt x="0" y="1221663"/>
                </a:moveTo>
                <a:lnTo>
                  <a:pt x="15237736" y="1221663"/>
                </a:lnTo>
                <a:lnTo>
                  <a:pt x="15237736" y="0"/>
                </a:lnTo>
                <a:lnTo>
                  <a:pt x="0" y="0"/>
                </a:lnTo>
                <a:lnTo>
                  <a:pt x="0" y="1221663"/>
                </a:lnTo>
                <a:close/>
              </a:path>
            </a:pathLst>
          </a:custGeom>
          <a:solidFill>
            <a:srgbClr val="2e77e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6" name="Прямоугольник 73"/>
          <p:cNvSpPr/>
          <p:nvPr/>
        </p:nvSpPr>
        <p:spPr>
          <a:xfrm>
            <a:off x="4349880" y="1343160"/>
            <a:ext cx="15732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</a:rPr>
              <a:t>37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</a:rPr>
              <a:t>Частных детских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</a:rPr>
              <a:t>сада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7" name="Прямоугольник 74"/>
          <p:cNvSpPr/>
          <p:nvPr/>
        </p:nvSpPr>
        <p:spPr>
          <a:xfrm>
            <a:off x="5942160" y="1309680"/>
            <a:ext cx="15714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</a:rPr>
              <a:t>43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</a:rPr>
              <a:t>Мини-центра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18" name="Google Shape;77;p1"/>
          <p:cNvCxnSpPr/>
          <p:nvPr/>
        </p:nvCxnSpPr>
        <p:spPr>
          <a:xfrm>
            <a:off x="212400" y="6621120"/>
            <a:ext cx="11729160" cy="26280"/>
          </a:xfrm>
          <a:prstGeom prst="straightConnector1">
            <a:avLst/>
          </a:prstGeom>
          <a:ln w="57240">
            <a:solidFill>
              <a:srgbClr val="33cccc"/>
            </a:solidFill>
            <a:miter/>
          </a:ln>
        </p:spPr>
      </p:cxnSp>
      <p:cxnSp>
        <p:nvCxnSpPr>
          <p:cNvPr id="19" name="Google Shape;78;p1"/>
          <p:cNvCxnSpPr/>
          <p:nvPr/>
        </p:nvCxnSpPr>
        <p:spPr>
          <a:xfrm>
            <a:off x="652320" y="3389040"/>
            <a:ext cx="10694160" cy="37080"/>
          </a:xfrm>
          <a:prstGeom prst="straightConnector1">
            <a:avLst/>
          </a:prstGeom>
          <a:ln w="38160">
            <a:solidFill>
              <a:srgbClr val="4472c4"/>
            </a:solidFill>
            <a:miter/>
          </a:ln>
        </p:spPr>
      </p:cxnSp>
      <p:sp>
        <p:nvSpPr>
          <p:cNvPr id="20" name="TextBox 8"/>
          <p:cNvSpPr/>
          <p:nvPr/>
        </p:nvSpPr>
        <p:spPr>
          <a:xfrm>
            <a:off x="1133640" y="258840"/>
            <a:ext cx="4246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ffffff"/>
                </a:solidFill>
                <a:uFillTx/>
                <a:latin typeface="Tahoma"/>
                <a:ea typeface="Tahoma"/>
              </a:rPr>
              <a:t>Оқу мақсаттары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1" name="TextBox 1"/>
          <p:cNvSpPr/>
          <p:nvPr/>
        </p:nvSpPr>
        <p:spPr>
          <a:xfrm>
            <a:off x="1147680" y="3513240"/>
            <a:ext cx="27925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Сабақ мақсаттары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2" name="Прямоугольник 1"/>
          <p:cNvSpPr/>
          <p:nvPr/>
        </p:nvSpPr>
        <p:spPr>
          <a:xfrm>
            <a:off x="1133640" y="1343160"/>
            <a:ext cx="9413640" cy="192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  </a:t>
            </a: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Ж1. Әртүрлі жанрдағы мәтіндерді жазу үшін құрылымын ескере отырып, қарапайым жоспар құру;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  </a:t>
            </a: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ӘТН4.  Етістіктің етіс түрлері мен салт, сабақты етістіктердің тіркесімдік мүмкіндігін ауызша және жазбаша тілдесім барысында қолдану.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3" name="Прямоугольник 2"/>
          <p:cNvSpPr/>
          <p:nvPr/>
        </p:nvSpPr>
        <p:spPr>
          <a:xfrm>
            <a:off x="1133640" y="4168800"/>
            <a:ext cx="9413640" cy="155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  </a:t>
            </a: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«Зияткерлік спорт – білімді ұрпақтың негізі» тақырыбында эссе жазу үшін қарапайым жоспар құру;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  </a:t>
            </a: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Өзгелік етістің тіркесімдік мүмкіндігін ауызша және жазбаша тілдесім барысында қолдану.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transition spd="slow">
    <p:wipe dir="l"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48" descr=""/>
          <p:cNvPicPr/>
          <p:nvPr/>
        </p:nvPicPr>
        <p:blipFill>
          <a:blip r:embed="rId1"/>
          <a:stretch/>
        </p:blipFill>
        <p:spPr>
          <a:xfrm>
            <a:off x="652320" y="7978680"/>
            <a:ext cx="200160" cy="203400"/>
          </a:xfrm>
          <a:prstGeom prst="rect">
            <a:avLst/>
          </a:prstGeom>
          <a:ln w="0">
            <a:noFill/>
          </a:ln>
        </p:spPr>
      </p:pic>
      <p:sp>
        <p:nvSpPr>
          <p:cNvPr id="25" name="object 2"/>
          <p:cNvSpPr/>
          <p:nvPr/>
        </p:nvSpPr>
        <p:spPr>
          <a:xfrm>
            <a:off x="1440" y="-12600"/>
            <a:ext cx="12190680" cy="977760"/>
          </a:xfrm>
          <a:custGeom>
            <a:avLst/>
            <a:gdLst>
              <a:gd name="textAreaLeft" fmla="*/ 0 w 12190680"/>
              <a:gd name="textAreaRight" fmla="*/ 12191040 w 12190680"/>
              <a:gd name="textAreaTop" fmla="*/ 0 h 977760"/>
              <a:gd name="textAreaBottom" fmla="*/ 978120 h 977760"/>
            </a:gdLst>
            <a:ahLst/>
            <a:rect l="textAreaLeft" t="textAreaTop" r="textAreaRight" b="textAreaBottom"/>
            <a:pathLst>
              <a:path w="15238094" h="1221740">
                <a:moveTo>
                  <a:pt x="0" y="1221663"/>
                </a:moveTo>
                <a:lnTo>
                  <a:pt x="15237736" y="1221663"/>
                </a:lnTo>
                <a:lnTo>
                  <a:pt x="15237736" y="0"/>
                </a:lnTo>
                <a:lnTo>
                  <a:pt x="0" y="0"/>
                </a:lnTo>
                <a:lnTo>
                  <a:pt x="0" y="1221663"/>
                </a:lnTo>
                <a:close/>
              </a:path>
            </a:pathLst>
          </a:custGeom>
          <a:solidFill>
            <a:srgbClr val="2e77e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6" name="Прямоугольник 73"/>
          <p:cNvSpPr/>
          <p:nvPr/>
        </p:nvSpPr>
        <p:spPr>
          <a:xfrm>
            <a:off x="4349880" y="1343160"/>
            <a:ext cx="15732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</a:rPr>
              <a:t>37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</a:rPr>
              <a:t>Частных детских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</a:rPr>
              <a:t>сада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7" name="Прямоугольник 74"/>
          <p:cNvSpPr/>
          <p:nvPr/>
        </p:nvSpPr>
        <p:spPr>
          <a:xfrm>
            <a:off x="5942160" y="1309680"/>
            <a:ext cx="15714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</a:rPr>
              <a:t>43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</a:rPr>
              <a:t>Мини-центра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28" name="Google Shape;77;p1"/>
          <p:cNvCxnSpPr/>
          <p:nvPr/>
        </p:nvCxnSpPr>
        <p:spPr>
          <a:xfrm>
            <a:off x="212400" y="6621120"/>
            <a:ext cx="11729160" cy="26280"/>
          </a:xfrm>
          <a:prstGeom prst="straightConnector1">
            <a:avLst/>
          </a:prstGeom>
          <a:ln w="57240">
            <a:solidFill>
              <a:srgbClr val="33cccc"/>
            </a:solidFill>
            <a:miter/>
          </a:ln>
        </p:spPr>
      </p:cxnSp>
      <p:cxnSp>
        <p:nvCxnSpPr>
          <p:cNvPr id="29" name="Google Shape;78;p1"/>
          <p:cNvCxnSpPr/>
          <p:nvPr/>
        </p:nvCxnSpPr>
        <p:spPr>
          <a:xfrm>
            <a:off x="757080" y="6364080"/>
            <a:ext cx="10694160" cy="37080"/>
          </a:xfrm>
          <a:prstGeom prst="straightConnector1">
            <a:avLst/>
          </a:prstGeom>
          <a:ln w="38160">
            <a:solidFill>
              <a:srgbClr val="4472c4"/>
            </a:solidFill>
            <a:miter/>
          </a:ln>
        </p:spPr>
      </p:cxnSp>
      <p:sp>
        <p:nvSpPr>
          <p:cNvPr id="30" name="TextBox 8"/>
          <p:cNvSpPr/>
          <p:nvPr/>
        </p:nvSpPr>
        <p:spPr>
          <a:xfrm>
            <a:off x="1282680" y="1992240"/>
            <a:ext cx="184320" cy="37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1" name="TextBox 9"/>
          <p:cNvSpPr/>
          <p:nvPr/>
        </p:nvSpPr>
        <p:spPr>
          <a:xfrm>
            <a:off x="1133640" y="258840"/>
            <a:ext cx="4246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ffffff"/>
                </a:solidFill>
                <a:uFillTx/>
                <a:latin typeface="Tahoma"/>
                <a:ea typeface="Tahoma"/>
              </a:rPr>
              <a:t>Бағалау </a:t>
            </a:r>
            <a:r>
              <a:rPr b="1" lang="kk-KZ" sz="2400" strike="noStrike" u="none">
                <a:solidFill>
                  <a:srgbClr val="ffffff"/>
                </a:solidFill>
                <a:uFillTx/>
                <a:latin typeface="Tahoma"/>
                <a:ea typeface="Tahoma"/>
              </a:rPr>
              <a:t>критерийлері: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2" name="Прямоугольник 1"/>
          <p:cNvSpPr/>
          <p:nvPr/>
        </p:nvSpPr>
        <p:spPr>
          <a:xfrm>
            <a:off x="1301760" y="1758960"/>
            <a:ext cx="7684920" cy="180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 </a:t>
            </a: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Эссе жазу үшін қарапайым жоспар құрады;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285840" indent="-28584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 </a:t>
            </a: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Өзгелік етісті тілдесім барысында дұрыс қолданады.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transition spd="slow">
    <p:wipe dir="l"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48" descr=""/>
          <p:cNvPicPr/>
          <p:nvPr/>
        </p:nvPicPr>
        <p:blipFill>
          <a:blip r:embed="rId1"/>
          <a:stretch/>
        </p:blipFill>
        <p:spPr>
          <a:xfrm>
            <a:off x="652320" y="7978680"/>
            <a:ext cx="200160" cy="203400"/>
          </a:xfrm>
          <a:prstGeom prst="rect">
            <a:avLst/>
          </a:prstGeom>
          <a:ln w="0">
            <a:noFill/>
          </a:ln>
        </p:spPr>
      </p:pic>
      <p:sp>
        <p:nvSpPr>
          <p:cNvPr id="34" name="object 2"/>
          <p:cNvSpPr/>
          <p:nvPr/>
        </p:nvSpPr>
        <p:spPr>
          <a:xfrm>
            <a:off x="1440" y="0"/>
            <a:ext cx="12190680" cy="977760"/>
          </a:xfrm>
          <a:prstGeom prst="pie">
            <a:avLst/>
          </a:prstGeom>
          <a:solidFill>
            <a:srgbClr val="2e77e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Calibri"/>
              </a:rPr>
              <a:t>                     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Calibri"/>
              </a:rPr>
              <a:t>                                </a:t>
            </a: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Бүгінгі сабақта: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5" name="Прямоугольник 73"/>
          <p:cNvSpPr/>
          <p:nvPr/>
        </p:nvSpPr>
        <p:spPr>
          <a:xfrm>
            <a:off x="4349880" y="1343160"/>
            <a:ext cx="15732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</a:rPr>
              <a:t>37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</a:rPr>
              <a:t>Частных детских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</a:rPr>
              <a:t>сада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6" name="Прямоугольник 74"/>
          <p:cNvSpPr/>
          <p:nvPr/>
        </p:nvSpPr>
        <p:spPr>
          <a:xfrm>
            <a:off x="5942160" y="1309680"/>
            <a:ext cx="15714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</a:rPr>
              <a:t>43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</a:rPr>
              <a:t>Мини-центра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37" name="Google Shape;77;p1"/>
          <p:cNvCxnSpPr/>
          <p:nvPr/>
        </p:nvCxnSpPr>
        <p:spPr>
          <a:xfrm>
            <a:off x="212400" y="6621120"/>
            <a:ext cx="11729160" cy="26280"/>
          </a:xfrm>
          <a:prstGeom prst="straightConnector1">
            <a:avLst/>
          </a:prstGeom>
          <a:ln w="57240">
            <a:solidFill>
              <a:srgbClr val="33cccc"/>
            </a:solidFill>
            <a:miter/>
          </a:ln>
        </p:spPr>
      </p:cxnSp>
      <p:cxnSp>
        <p:nvCxnSpPr>
          <p:cNvPr id="38" name="Google Shape;78;p1"/>
          <p:cNvCxnSpPr/>
          <p:nvPr/>
        </p:nvCxnSpPr>
        <p:spPr>
          <a:xfrm>
            <a:off x="757080" y="6364080"/>
            <a:ext cx="10694160" cy="37080"/>
          </a:xfrm>
          <a:prstGeom prst="straightConnector1">
            <a:avLst/>
          </a:prstGeom>
          <a:ln w="38160">
            <a:solidFill>
              <a:srgbClr val="4472c4"/>
            </a:solidFill>
            <a:miter/>
          </a:ln>
        </p:spPr>
      </p:cxnSp>
      <p:sp>
        <p:nvSpPr>
          <p:cNvPr id="39" name="Прямоугольник 1"/>
          <p:cNvSpPr/>
          <p:nvPr/>
        </p:nvSpPr>
        <p:spPr>
          <a:xfrm>
            <a:off x="1550880" y="1357200"/>
            <a:ext cx="7954920" cy="338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1f4e79"/>
                </a:solidFill>
                <a:uFillTx/>
                <a:latin typeface="Times New Roman"/>
                <a:ea typeface="Times New Roman"/>
              </a:rPr>
              <a:t>Сенің білетінің: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•  </a:t>
            </a: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Зияткерлік ойын түрлері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1f4e79"/>
                </a:solidFill>
                <a:uFillTx/>
                <a:latin typeface="Times New Roman"/>
                <a:ea typeface="Times New Roman"/>
              </a:rPr>
              <a:t>Сенің меңгеретінің: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Эссе жазу үшін қарапайым  жоспар құрып дағдыланасың;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Өзгелік етісті тілдесім барысында дұрыс қолданасың.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transition spd="slow">
    <p:wipe dir="l"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48" descr=""/>
          <p:cNvPicPr/>
          <p:nvPr/>
        </p:nvPicPr>
        <p:blipFill>
          <a:blip r:embed="rId1"/>
          <a:stretch/>
        </p:blipFill>
        <p:spPr>
          <a:xfrm>
            <a:off x="652320" y="7978680"/>
            <a:ext cx="200160" cy="203400"/>
          </a:xfrm>
          <a:prstGeom prst="rect">
            <a:avLst/>
          </a:prstGeom>
          <a:ln w="0">
            <a:noFill/>
          </a:ln>
        </p:spPr>
      </p:pic>
      <p:sp>
        <p:nvSpPr>
          <p:cNvPr id="41" name="object 2"/>
          <p:cNvSpPr/>
          <p:nvPr/>
        </p:nvSpPr>
        <p:spPr>
          <a:xfrm>
            <a:off x="1440" y="0"/>
            <a:ext cx="12190680" cy="977760"/>
          </a:xfrm>
          <a:prstGeom prst="pie">
            <a:avLst/>
          </a:prstGeom>
          <a:solidFill>
            <a:srgbClr val="2e77e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                         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                          </a:t>
            </a: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Тілдік бағдар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2" name="Прямоугольник 73"/>
          <p:cNvSpPr/>
          <p:nvPr/>
        </p:nvSpPr>
        <p:spPr>
          <a:xfrm>
            <a:off x="4349880" y="1343160"/>
            <a:ext cx="15732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</a:rPr>
              <a:t>37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</a:rPr>
              <a:t>Частных детских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</a:rPr>
              <a:t>сада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3" name="Прямоугольник 74"/>
          <p:cNvSpPr/>
          <p:nvPr/>
        </p:nvSpPr>
        <p:spPr>
          <a:xfrm>
            <a:off x="5942160" y="1309680"/>
            <a:ext cx="15714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</a:rPr>
              <a:t>43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</a:rPr>
              <a:t>Мини-центра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44" name="Google Shape;77;p1"/>
          <p:cNvCxnSpPr/>
          <p:nvPr/>
        </p:nvCxnSpPr>
        <p:spPr>
          <a:xfrm>
            <a:off x="212400" y="6621120"/>
            <a:ext cx="11729160" cy="26280"/>
          </a:xfrm>
          <a:prstGeom prst="straightConnector1">
            <a:avLst/>
          </a:prstGeom>
          <a:ln w="57240">
            <a:solidFill>
              <a:srgbClr val="33cccc"/>
            </a:solidFill>
            <a:miter/>
          </a:ln>
        </p:spPr>
      </p:cxnSp>
      <p:cxnSp>
        <p:nvCxnSpPr>
          <p:cNvPr id="45" name="Google Shape;78;p1"/>
          <p:cNvCxnSpPr/>
          <p:nvPr/>
        </p:nvCxnSpPr>
        <p:spPr>
          <a:xfrm>
            <a:off x="757080" y="6364080"/>
            <a:ext cx="10694160" cy="37080"/>
          </a:xfrm>
          <a:prstGeom prst="straightConnector1">
            <a:avLst/>
          </a:prstGeom>
          <a:ln w="38160">
            <a:solidFill>
              <a:srgbClr val="4472c4"/>
            </a:solidFill>
            <a:miter/>
          </a:ln>
        </p:spPr>
      </p:cxnSp>
      <p:pic>
        <p:nvPicPr>
          <p:cNvPr id="46" name="Рисунок 8" descr=""/>
          <p:cNvPicPr/>
          <p:nvPr/>
        </p:nvPicPr>
        <p:blipFill>
          <a:blip r:embed="rId2"/>
          <a:srcRect l="8821" t="26471" r="42648" b="19247"/>
          <a:stretch/>
        </p:blipFill>
        <p:spPr>
          <a:xfrm>
            <a:off x="1028880" y="1343160"/>
            <a:ext cx="10104120" cy="4600440"/>
          </a:xfrm>
          <a:prstGeom prst="rect">
            <a:avLst/>
          </a:prstGeom>
          <a:ln w="0">
            <a:noFill/>
          </a:ln>
        </p:spPr>
      </p:pic>
    </p:spTree>
  </p:cSld>
  <p:transition spd="slow">
    <p:pull dir="l"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Рисунок 48" descr=""/>
          <p:cNvPicPr/>
          <p:nvPr/>
        </p:nvPicPr>
        <p:blipFill>
          <a:blip r:embed="rId1"/>
          <a:stretch/>
        </p:blipFill>
        <p:spPr>
          <a:xfrm>
            <a:off x="652320" y="7978680"/>
            <a:ext cx="200160" cy="203400"/>
          </a:xfrm>
          <a:prstGeom prst="rect">
            <a:avLst/>
          </a:prstGeom>
          <a:ln w="0">
            <a:noFill/>
          </a:ln>
        </p:spPr>
      </p:pic>
      <p:sp>
        <p:nvSpPr>
          <p:cNvPr id="48" name="object 2"/>
          <p:cNvSpPr/>
          <p:nvPr/>
        </p:nvSpPr>
        <p:spPr>
          <a:xfrm>
            <a:off x="1440" y="-12600"/>
            <a:ext cx="12190680" cy="977760"/>
          </a:xfrm>
          <a:custGeom>
            <a:avLst/>
            <a:gdLst>
              <a:gd name="textAreaLeft" fmla="*/ 0 w 12190680"/>
              <a:gd name="textAreaRight" fmla="*/ 12191040 w 12190680"/>
              <a:gd name="textAreaTop" fmla="*/ 0 h 977760"/>
              <a:gd name="textAreaBottom" fmla="*/ 978120 h 977760"/>
            </a:gdLst>
            <a:ahLst/>
            <a:rect l="textAreaLeft" t="textAreaTop" r="textAreaRight" b="textAreaBottom"/>
            <a:pathLst>
              <a:path w="15238094" h="1221740">
                <a:moveTo>
                  <a:pt x="0" y="1221663"/>
                </a:moveTo>
                <a:lnTo>
                  <a:pt x="15237736" y="1221663"/>
                </a:lnTo>
                <a:lnTo>
                  <a:pt x="15237736" y="0"/>
                </a:lnTo>
                <a:lnTo>
                  <a:pt x="0" y="0"/>
                </a:lnTo>
                <a:lnTo>
                  <a:pt x="0" y="1221663"/>
                </a:lnTo>
                <a:close/>
              </a:path>
            </a:pathLst>
          </a:custGeom>
          <a:solidFill>
            <a:srgbClr val="2e77e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9" name="Прямоугольник 73"/>
          <p:cNvSpPr/>
          <p:nvPr/>
        </p:nvSpPr>
        <p:spPr>
          <a:xfrm>
            <a:off x="4349880" y="1343160"/>
            <a:ext cx="15732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</a:rPr>
              <a:t>37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</a:rPr>
              <a:t>Частных детских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</a:rPr>
              <a:t>сада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0" name="Прямоугольник 74"/>
          <p:cNvSpPr/>
          <p:nvPr/>
        </p:nvSpPr>
        <p:spPr>
          <a:xfrm>
            <a:off x="5942160" y="1309680"/>
            <a:ext cx="15714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</a:rPr>
              <a:t>43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</a:rPr>
              <a:t>Мини-центра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51" name="Google Shape;77;p1"/>
          <p:cNvCxnSpPr/>
          <p:nvPr/>
        </p:nvCxnSpPr>
        <p:spPr>
          <a:xfrm>
            <a:off x="212400" y="6621120"/>
            <a:ext cx="11729160" cy="26280"/>
          </a:xfrm>
          <a:prstGeom prst="straightConnector1">
            <a:avLst/>
          </a:prstGeom>
          <a:ln w="57240">
            <a:solidFill>
              <a:srgbClr val="33cccc"/>
            </a:solidFill>
            <a:miter/>
          </a:ln>
        </p:spPr>
      </p:cxnSp>
      <p:cxnSp>
        <p:nvCxnSpPr>
          <p:cNvPr id="52" name="Google Shape;78;p1"/>
          <p:cNvCxnSpPr/>
          <p:nvPr/>
        </p:nvCxnSpPr>
        <p:spPr>
          <a:xfrm>
            <a:off x="757080" y="6364080"/>
            <a:ext cx="10694160" cy="37080"/>
          </a:xfrm>
          <a:prstGeom prst="straightConnector1">
            <a:avLst/>
          </a:prstGeom>
          <a:ln w="38160">
            <a:solidFill>
              <a:srgbClr val="4472c4"/>
            </a:solidFill>
            <a:miter/>
          </a:ln>
        </p:spPr>
      </p:cxnSp>
      <p:pic>
        <p:nvPicPr>
          <p:cNvPr id="53" name="Рисунок 9" descr=""/>
          <p:cNvPicPr/>
          <p:nvPr/>
        </p:nvPicPr>
        <p:blipFill>
          <a:blip r:embed="rId2"/>
          <a:srcRect l="12481" t="64010" r="12820" b="16628"/>
          <a:stretch/>
        </p:blipFill>
        <p:spPr>
          <a:xfrm>
            <a:off x="2125800" y="1758960"/>
            <a:ext cx="7796160" cy="3224160"/>
          </a:xfrm>
          <a:prstGeom prst="rect">
            <a:avLst/>
          </a:prstGeom>
          <a:ln w="0">
            <a:noFill/>
          </a:ln>
        </p:spPr>
      </p:pic>
    </p:spTree>
  </p:cSld>
  <p:transition spd="slow">
    <p:pull dir="l"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bject 2"/>
          <p:cNvSpPr/>
          <p:nvPr/>
        </p:nvSpPr>
        <p:spPr>
          <a:xfrm>
            <a:off x="1440" y="-12600"/>
            <a:ext cx="12190680" cy="977760"/>
          </a:xfrm>
          <a:custGeom>
            <a:avLst/>
            <a:gdLst>
              <a:gd name="textAreaLeft" fmla="*/ 0 w 12190680"/>
              <a:gd name="textAreaRight" fmla="*/ 12191040 w 12190680"/>
              <a:gd name="textAreaTop" fmla="*/ 0 h 977760"/>
              <a:gd name="textAreaBottom" fmla="*/ 978120 h 977760"/>
            </a:gdLst>
            <a:ahLst/>
            <a:rect l="textAreaLeft" t="textAreaTop" r="textAreaRight" b="textAreaBottom"/>
            <a:pathLst>
              <a:path w="15238094" h="1221740">
                <a:moveTo>
                  <a:pt x="0" y="1221663"/>
                </a:moveTo>
                <a:lnTo>
                  <a:pt x="15237736" y="1221663"/>
                </a:lnTo>
                <a:lnTo>
                  <a:pt x="15237736" y="0"/>
                </a:lnTo>
                <a:lnTo>
                  <a:pt x="0" y="0"/>
                </a:lnTo>
                <a:lnTo>
                  <a:pt x="0" y="1221663"/>
                </a:lnTo>
                <a:close/>
              </a:path>
            </a:pathLst>
          </a:custGeom>
          <a:solidFill>
            <a:srgbClr val="2e77e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5" name="Прямоугольник 73"/>
          <p:cNvSpPr/>
          <p:nvPr/>
        </p:nvSpPr>
        <p:spPr>
          <a:xfrm>
            <a:off x="4349880" y="1343160"/>
            <a:ext cx="15732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</a:rPr>
              <a:t>37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</a:rPr>
              <a:t>Частных детских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</a:rPr>
              <a:t>сада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6" name="Прямоугольник 74"/>
          <p:cNvSpPr/>
          <p:nvPr/>
        </p:nvSpPr>
        <p:spPr>
          <a:xfrm>
            <a:off x="5942160" y="1309680"/>
            <a:ext cx="15714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</a:rPr>
              <a:t>43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</a:rPr>
              <a:t>Мини-центра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57" name="Google Shape;77;p1"/>
          <p:cNvCxnSpPr/>
          <p:nvPr/>
        </p:nvCxnSpPr>
        <p:spPr>
          <a:xfrm>
            <a:off x="212400" y="6621120"/>
            <a:ext cx="11729160" cy="26280"/>
          </a:xfrm>
          <a:prstGeom prst="straightConnector1">
            <a:avLst/>
          </a:prstGeom>
          <a:ln w="57240">
            <a:solidFill>
              <a:srgbClr val="33cccc"/>
            </a:solidFill>
            <a:miter/>
          </a:ln>
        </p:spPr>
      </p:cxnSp>
      <p:cxnSp>
        <p:nvCxnSpPr>
          <p:cNvPr id="58" name="Google Shape;78;p1"/>
          <p:cNvCxnSpPr/>
          <p:nvPr/>
        </p:nvCxnSpPr>
        <p:spPr>
          <a:xfrm>
            <a:off x="757080" y="6364080"/>
            <a:ext cx="10694160" cy="37080"/>
          </a:xfrm>
          <a:prstGeom prst="straightConnector1">
            <a:avLst/>
          </a:prstGeom>
          <a:ln w="57240">
            <a:solidFill>
              <a:srgbClr val="0070c0"/>
            </a:solidFill>
            <a:miter/>
          </a:ln>
        </p:spPr>
      </p:cxnSp>
      <p:sp>
        <p:nvSpPr>
          <p:cNvPr id="59" name="TextBox 8"/>
          <p:cNvSpPr/>
          <p:nvPr/>
        </p:nvSpPr>
        <p:spPr>
          <a:xfrm>
            <a:off x="1508040" y="244440"/>
            <a:ext cx="91314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ahoma"/>
                <a:ea typeface="Tahoma"/>
              </a:rPr>
              <a:t>1-тапсырма. Берілген сөздерден өзгелік етіс жасаңдар.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60" name="Рисунок 9" descr=""/>
          <p:cNvPicPr/>
          <p:nvPr/>
        </p:nvPicPr>
        <p:blipFill>
          <a:blip r:embed="rId1"/>
          <a:srcRect l="10841" t="41506" r="46882" b="51634"/>
          <a:stretch/>
        </p:blipFill>
        <p:spPr>
          <a:xfrm>
            <a:off x="1279440" y="1758960"/>
            <a:ext cx="9167760" cy="2523960"/>
          </a:xfrm>
          <a:prstGeom prst="rect">
            <a:avLst/>
          </a:prstGeom>
          <a:ln w="0">
            <a:noFill/>
          </a:ln>
        </p:spPr>
      </p:pic>
      <p:sp>
        <p:nvSpPr>
          <p:cNvPr id="61" name="Прямоугольник 2"/>
          <p:cNvSpPr/>
          <p:nvPr/>
        </p:nvSpPr>
        <p:spPr>
          <a:xfrm>
            <a:off x="1279440" y="4726080"/>
            <a:ext cx="609624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800" strike="noStrike" u="none">
                <a:solidFill>
                  <a:srgbClr val="ff0000"/>
                </a:solidFill>
                <a:uFillTx/>
                <a:latin typeface="Times New Roman"/>
                <a:ea typeface="Times New Roman"/>
              </a:rPr>
              <a:t>Дескрипторы: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•  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Өзгелік етістің жасалу жолын біледі;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•  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Берілген сөздерден өзгелік етіс жасай алады.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transition spd="med">
    <p:fade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Рисунок 48" descr=""/>
          <p:cNvPicPr/>
          <p:nvPr/>
        </p:nvPicPr>
        <p:blipFill>
          <a:blip r:embed="rId1"/>
          <a:stretch/>
        </p:blipFill>
        <p:spPr>
          <a:xfrm>
            <a:off x="652320" y="7978680"/>
            <a:ext cx="200160" cy="203400"/>
          </a:xfrm>
          <a:prstGeom prst="rect">
            <a:avLst/>
          </a:prstGeom>
          <a:ln w="0">
            <a:noFill/>
          </a:ln>
        </p:spPr>
      </p:pic>
      <p:sp>
        <p:nvSpPr>
          <p:cNvPr id="63" name="object 2"/>
          <p:cNvSpPr/>
          <p:nvPr/>
        </p:nvSpPr>
        <p:spPr>
          <a:xfrm>
            <a:off x="1440" y="-12600"/>
            <a:ext cx="12190680" cy="977760"/>
          </a:xfrm>
          <a:custGeom>
            <a:avLst/>
            <a:gdLst>
              <a:gd name="textAreaLeft" fmla="*/ 0 w 12190680"/>
              <a:gd name="textAreaRight" fmla="*/ 12191040 w 12190680"/>
              <a:gd name="textAreaTop" fmla="*/ 0 h 977760"/>
              <a:gd name="textAreaBottom" fmla="*/ 978120 h 977760"/>
            </a:gdLst>
            <a:ahLst/>
            <a:rect l="textAreaLeft" t="textAreaTop" r="textAreaRight" b="textAreaBottom"/>
            <a:pathLst>
              <a:path w="15238094" h="1221740">
                <a:moveTo>
                  <a:pt x="0" y="1221663"/>
                </a:moveTo>
                <a:lnTo>
                  <a:pt x="15237736" y="1221663"/>
                </a:lnTo>
                <a:lnTo>
                  <a:pt x="15237736" y="0"/>
                </a:lnTo>
                <a:lnTo>
                  <a:pt x="0" y="0"/>
                </a:lnTo>
                <a:lnTo>
                  <a:pt x="0" y="1221663"/>
                </a:lnTo>
                <a:close/>
              </a:path>
            </a:pathLst>
          </a:custGeom>
          <a:solidFill>
            <a:srgbClr val="2e77e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4" name="Прямоугольник 73"/>
          <p:cNvSpPr/>
          <p:nvPr/>
        </p:nvSpPr>
        <p:spPr>
          <a:xfrm>
            <a:off x="4349880" y="1343160"/>
            <a:ext cx="15732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</a:rPr>
              <a:t>37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</a:rPr>
              <a:t>Частных детских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</a:rPr>
              <a:t>сада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5" name="Прямоугольник 74"/>
          <p:cNvSpPr/>
          <p:nvPr/>
        </p:nvSpPr>
        <p:spPr>
          <a:xfrm>
            <a:off x="5942160" y="1309680"/>
            <a:ext cx="15714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</a:rPr>
              <a:t>43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</a:rPr>
              <a:t>Мини-центра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66" name="Google Shape;77;p1"/>
          <p:cNvCxnSpPr/>
          <p:nvPr/>
        </p:nvCxnSpPr>
        <p:spPr>
          <a:xfrm>
            <a:off x="212400" y="6621120"/>
            <a:ext cx="11729160" cy="26280"/>
          </a:xfrm>
          <a:prstGeom prst="straightConnector1">
            <a:avLst/>
          </a:prstGeom>
          <a:ln w="57240">
            <a:solidFill>
              <a:srgbClr val="33cccc"/>
            </a:solidFill>
            <a:miter/>
          </a:ln>
        </p:spPr>
      </p:cxnSp>
      <p:cxnSp>
        <p:nvCxnSpPr>
          <p:cNvPr id="67" name="Google Shape;78;p1"/>
          <p:cNvCxnSpPr/>
          <p:nvPr/>
        </p:nvCxnSpPr>
        <p:spPr>
          <a:xfrm>
            <a:off x="757080" y="6364080"/>
            <a:ext cx="10694160" cy="37080"/>
          </a:xfrm>
          <a:prstGeom prst="straightConnector1">
            <a:avLst/>
          </a:prstGeom>
          <a:ln w="38160">
            <a:solidFill>
              <a:srgbClr val="4472c4"/>
            </a:solidFill>
            <a:miter/>
          </a:ln>
        </p:spPr>
      </p:cxnSp>
      <p:sp>
        <p:nvSpPr>
          <p:cNvPr id="68" name="Прямоугольник 1"/>
          <p:cNvSpPr/>
          <p:nvPr/>
        </p:nvSpPr>
        <p:spPr>
          <a:xfrm>
            <a:off x="1654920" y="246240"/>
            <a:ext cx="24084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ahoma"/>
                <a:ea typeface="Tahoma"/>
              </a:rPr>
              <a:t>Өзіңді тексер!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9" name="Прямоугольник 1"/>
          <p:cNvSpPr/>
          <p:nvPr/>
        </p:nvSpPr>
        <p:spPr>
          <a:xfrm>
            <a:off x="2239920" y="2174760"/>
            <a:ext cx="6904080" cy="1922760"/>
          </a:xfrm>
          <a:prstGeom prst="rect">
            <a:avLst/>
          </a:prstGeom>
          <a:gradFill rotWithShape="0">
            <a:gsLst>
              <a:gs pos="0">
                <a:srgbClr val="b1cbe9"/>
              </a:gs>
              <a:gs pos="100000">
                <a:srgbClr val="92b9e4"/>
              </a:gs>
            </a:gsLst>
            <a:lin ang="5400000"/>
          </a:gradFill>
          <a:ln w="6480">
            <a:solidFill>
              <a:srgbClr val="5b9bd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457200"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Ки – кигіз, кидір;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457200"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сат – сатқыз, саттыр;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457200"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жаса – жасат, жасаттыр, жасатқыз;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457200"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іл – ілгіз, ілдір;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457200"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сал – салғыз, салдыр.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transition spd="slow">
    <p:wipe dir="u"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Рисунок 48" descr=""/>
          <p:cNvPicPr/>
          <p:nvPr/>
        </p:nvPicPr>
        <p:blipFill>
          <a:blip r:embed="rId1"/>
          <a:stretch/>
        </p:blipFill>
        <p:spPr>
          <a:xfrm>
            <a:off x="652320" y="7978680"/>
            <a:ext cx="200160" cy="203400"/>
          </a:xfrm>
          <a:prstGeom prst="rect">
            <a:avLst/>
          </a:prstGeom>
          <a:ln w="0">
            <a:noFill/>
          </a:ln>
        </p:spPr>
      </p:pic>
      <p:sp>
        <p:nvSpPr>
          <p:cNvPr id="71" name="object 2"/>
          <p:cNvSpPr/>
          <p:nvPr/>
        </p:nvSpPr>
        <p:spPr>
          <a:xfrm>
            <a:off x="1440" y="-12600"/>
            <a:ext cx="12190680" cy="977760"/>
          </a:xfrm>
          <a:custGeom>
            <a:avLst/>
            <a:gdLst>
              <a:gd name="textAreaLeft" fmla="*/ 0 w 12190680"/>
              <a:gd name="textAreaRight" fmla="*/ 12191040 w 12190680"/>
              <a:gd name="textAreaTop" fmla="*/ 0 h 977760"/>
              <a:gd name="textAreaBottom" fmla="*/ 978120 h 977760"/>
            </a:gdLst>
            <a:ahLst/>
            <a:rect l="textAreaLeft" t="textAreaTop" r="textAreaRight" b="textAreaBottom"/>
            <a:pathLst>
              <a:path w="15238094" h="1221740">
                <a:moveTo>
                  <a:pt x="0" y="1221663"/>
                </a:moveTo>
                <a:lnTo>
                  <a:pt x="15237736" y="1221663"/>
                </a:lnTo>
                <a:lnTo>
                  <a:pt x="15237736" y="0"/>
                </a:lnTo>
                <a:lnTo>
                  <a:pt x="0" y="0"/>
                </a:lnTo>
                <a:lnTo>
                  <a:pt x="0" y="1221663"/>
                </a:lnTo>
                <a:close/>
              </a:path>
            </a:pathLst>
          </a:custGeom>
          <a:solidFill>
            <a:srgbClr val="2e77e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2" name="Прямоугольник 73"/>
          <p:cNvSpPr/>
          <p:nvPr/>
        </p:nvSpPr>
        <p:spPr>
          <a:xfrm>
            <a:off x="4349880" y="1343160"/>
            <a:ext cx="15732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</a:rPr>
              <a:t>37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</a:rPr>
              <a:t>Частных детских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</a:rPr>
              <a:t>сада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3" name="Прямоугольник 74"/>
          <p:cNvSpPr/>
          <p:nvPr/>
        </p:nvSpPr>
        <p:spPr>
          <a:xfrm>
            <a:off x="5942160" y="1309680"/>
            <a:ext cx="15714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</a:rPr>
              <a:t>43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</a:rPr>
              <a:t>Мини-центра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74" name="Google Shape;77;p1"/>
          <p:cNvCxnSpPr/>
          <p:nvPr/>
        </p:nvCxnSpPr>
        <p:spPr>
          <a:xfrm>
            <a:off x="212400" y="6621120"/>
            <a:ext cx="11729160" cy="26280"/>
          </a:xfrm>
          <a:prstGeom prst="straightConnector1">
            <a:avLst/>
          </a:prstGeom>
          <a:ln w="57240">
            <a:solidFill>
              <a:srgbClr val="33cccc"/>
            </a:solidFill>
            <a:miter/>
          </a:ln>
        </p:spPr>
      </p:cxnSp>
      <p:cxnSp>
        <p:nvCxnSpPr>
          <p:cNvPr id="75" name="Google Shape;78;p1"/>
          <p:cNvCxnSpPr/>
          <p:nvPr/>
        </p:nvCxnSpPr>
        <p:spPr>
          <a:xfrm>
            <a:off x="757080" y="6364080"/>
            <a:ext cx="10694160" cy="37080"/>
          </a:xfrm>
          <a:prstGeom prst="straightConnector1">
            <a:avLst/>
          </a:prstGeom>
          <a:ln w="38160">
            <a:solidFill>
              <a:srgbClr val="4472c4"/>
            </a:solidFill>
            <a:miter/>
          </a:ln>
        </p:spPr>
      </p:cxnSp>
      <p:sp>
        <p:nvSpPr>
          <p:cNvPr id="76" name="TextBox 8"/>
          <p:cNvSpPr/>
          <p:nvPr/>
        </p:nvSpPr>
        <p:spPr>
          <a:xfrm>
            <a:off x="1508040" y="244440"/>
            <a:ext cx="4246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ahoma"/>
                <a:ea typeface="Tahoma"/>
              </a:rPr>
              <a:t>2-тапсырма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7" name="Прямоугольник 1"/>
          <p:cNvSpPr/>
          <p:nvPr/>
        </p:nvSpPr>
        <p:spPr>
          <a:xfrm>
            <a:off x="1508040" y="995400"/>
            <a:ext cx="865188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1f4e79"/>
                </a:solidFill>
                <a:uFillTx/>
                <a:latin typeface="Times New Roman"/>
                <a:ea typeface="Times New Roman"/>
              </a:rPr>
              <a:t>Өлеңді мәнерлеп оқы. Өзгелік етіс қосымшасы жалғанған етістікті тап. Өлең жолдарында қолданылған басқа етістіктердің де түбірін анықтап, өзгелік етіс қосымшасын жалғап жаз.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8" name="Прямоугольник 10"/>
          <p:cNvSpPr/>
          <p:nvPr/>
        </p:nvSpPr>
        <p:spPr>
          <a:xfrm>
            <a:off x="1508040" y="5199120"/>
            <a:ext cx="9304560" cy="146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ff0000"/>
                </a:solidFill>
                <a:uFillTx/>
                <a:latin typeface="Calibri"/>
              </a:rPr>
              <a:t>Дескрипторы: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000000"/>
                </a:solidFill>
                <a:uFillTx/>
                <a:latin typeface="Calibri"/>
              </a:rPr>
              <a:t>•</a:t>
            </a:r>
            <a:r>
              <a:rPr b="1" lang="kk-KZ" sz="1800" strike="noStrike" u="none">
                <a:solidFill>
                  <a:srgbClr val="000000"/>
                </a:solidFill>
                <a:uFillTx/>
                <a:latin typeface="Calibri"/>
              </a:rPr>
              <a:t>	</a:t>
            </a:r>
            <a:r>
              <a:rPr b="1" lang="kk-KZ" sz="1800" strike="noStrike" u="none">
                <a:solidFill>
                  <a:srgbClr val="000000"/>
                </a:solidFill>
                <a:uFillTx/>
                <a:latin typeface="Calibri"/>
              </a:rPr>
              <a:t>Өзгелік етістің жасалу жолын біледі;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000000"/>
                </a:solidFill>
                <a:uFillTx/>
                <a:latin typeface="Calibri"/>
              </a:rPr>
              <a:t>•</a:t>
            </a:r>
            <a:r>
              <a:rPr b="1" lang="kk-KZ" sz="1800" strike="noStrike" u="none">
                <a:solidFill>
                  <a:srgbClr val="000000"/>
                </a:solidFill>
                <a:uFillTx/>
                <a:latin typeface="Calibri"/>
              </a:rPr>
              <a:t>	</a:t>
            </a:r>
            <a:r>
              <a:rPr b="1" lang="kk-KZ" sz="1800" strike="noStrike" u="none">
                <a:solidFill>
                  <a:srgbClr val="000000"/>
                </a:solidFill>
                <a:uFillTx/>
                <a:latin typeface="Calibri"/>
              </a:rPr>
              <a:t>Өлеңнен өзгелік етіс қосымшасы жалғанған етістікті табады.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000000"/>
                </a:solidFill>
                <a:uFillTx/>
                <a:latin typeface="Calibri"/>
              </a:rPr>
              <a:t>•</a:t>
            </a:r>
            <a:r>
              <a:rPr b="1" lang="kk-KZ" sz="1800" strike="noStrike" u="none">
                <a:solidFill>
                  <a:srgbClr val="000000"/>
                </a:solidFill>
                <a:uFillTx/>
                <a:latin typeface="Calibri"/>
              </a:rPr>
              <a:t>	</a:t>
            </a:r>
            <a:r>
              <a:rPr b="1" lang="kk-KZ" sz="1800" strike="noStrike" u="none">
                <a:solidFill>
                  <a:srgbClr val="000000"/>
                </a:solidFill>
                <a:uFillTx/>
                <a:latin typeface="Calibri"/>
              </a:rPr>
              <a:t>Өлеңдегі басқа етістіктердің түбіріне өзгелік етістің қосымшасын жалғап жазады.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79" name="Рисунок 11" descr=""/>
          <p:cNvPicPr/>
          <p:nvPr/>
        </p:nvPicPr>
        <p:blipFill>
          <a:blip r:embed="rId2"/>
          <a:srcRect l="13964" t="42485" r="52028" b="42805"/>
          <a:stretch/>
        </p:blipFill>
        <p:spPr>
          <a:xfrm>
            <a:off x="757080" y="2606760"/>
            <a:ext cx="10398240" cy="2400120"/>
          </a:xfrm>
          <a:prstGeom prst="rect">
            <a:avLst/>
          </a:prstGeom>
          <a:ln w="0">
            <a:noFill/>
          </a:ln>
        </p:spPr>
      </p:pic>
    </p:spTree>
  </p:cSld>
  <p:transition spd="slow">
    <p:wipe dir="l"/>
  </p:transition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6365</TotalTime>
  <Application>LibreOffice/24.8.2.1$MacOSX_AARCH64 LibreOffice_project/0f794b6e29741098670a3b95d60478a65d05ef13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2018-09-12T08:07:08Z</dcterms:created>
  <dc:creator>Жазира Асанова</dc:creator>
  <dc:description/>
  <dc:language>ru-RU</dc:language>
  <cp:lastModifiedBy>user</cp:lastModifiedBy>
  <cp:lastPrinted>2020-03-24T14:36:16Z</cp:lastPrinted>
  <dcterms:modified xsi:type="dcterms:W3CDTF">2021-01-28T10:51:20Z</dcterms:modified>
  <cp:revision>449</cp:revision>
  <dc:subject/>
  <dc:title>Презентация PowerPoint</dc:title>
</cp:coreProperties>
</file>