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4.jpeg" ContentType="image/jpeg"/>
  <Override PartName="/ppt/media/image2.jpeg" ContentType="image/jpeg"/>
  <Override PartName="/ppt/media/image3.jpeg" ContentType="image/jpeg"/>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19.xml.rels" ContentType="application/vnd.openxmlformats-package.relationships+xml"/>
  <Override PartName="/ppt/slides/_rels/slide11.xml.rels" ContentType="application/vnd.openxmlformats-package.relationships+xml"/>
  <Override PartName="/ppt/slides/_rels/slide4.xml.rels" ContentType="application/vnd.openxmlformats-package.relationships+xml"/>
  <Override PartName="/ppt/slides/_rels/slide18.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7A42DF34-2D76-409B-BD04-F3F66EEDDD56}"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D0D9C4D2-AAAF-4FCC-9337-2C35C4D5A898}"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image" Target="../media/image3.jpeg"/><Relationship Id="rId4"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852480" y="3484440"/>
            <a:ext cx="10694160" cy="37440"/>
          </a:xfrm>
          <a:prstGeom prst="straightConnector1">
            <a:avLst/>
          </a:prstGeom>
          <a:ln w="57240">
            <a:solidFill>
              <a:srgbClr val="4472c4"/>
            </a:solidFill>
            <a:miter/>
          </a:ln>
        </p:spPr>
      </p:cxnSp>
      <p:sp>
        <p:nvSpPr>
          <p:cNvPr id="11" name="TextBox 25"/>
          <p:cNvSpPr/>
          <p:nvPr/>
        </p:nvSpPr>
        <p:spPr>
          <a:xfrm>
            <a:off x="1228680" y="401148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Tahoma"/>
                <a:ea typeface="Tahoma"/>
              </a:rPr>
              <a:t>Сабақтың тақырыбы:</a:t>
            </a:r>
            <a:endParaRPr b="0" lang="ru-RU" sz="2400" strike="noStrike" u="none">
              <a:solidFill>
                <a:srgbClr val="000000"/>
              </a:solidFill>
              <a:uFillTx/>
              <a:latin typeface="Calibri"/>
            </a:endParaRPr>
          </a:p>
        </p:txBody>
      </p:sp>
      <p:sp>
        <p:nvSpPr>
          <p:cNvPr id="12" name="TextBox 9"/>
          <p:cNvSpPr/>
          <p:nvPr/>
        </p:nvSpPr>
        <p:spPr>
          <a:xfrm>
            <a:off x="9230040" y="196920"/>
            <a:ext cx="1472400" cy="58140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ffffff"/>
                </a:solidFill>
                <a:uFillTx/>
                <a:latin typeface="Tahoma"/>
                <a:ea typeface="Tahoma"/>
              </a:rPr>
              <a:t>ҚАЗАҚ ТІЛІ </a:t>
            </a:r>
            <a:endParaRPr b="0" lang="ru-RU" sz="16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600" strike="noStrike" u="none">
                <a:solidFill>
                  <a:srgbClr val="ffffff"/>
                </a:solidFill>
                <a:uFillTx/>
                <a:latin typeface="Tahoma"/>
                <a:ea typeface="Tahoma"/>
              </a:rPr>
              <a:t>6-СЫНЫП</a:t>
            </a:r>
            <a:endParaRPr b="0" lang="ru-RU" sz="1600" strike="noStrike" u="none">
              <a:solidFill>
                <a:srgbClr val="000000"/>
              </a:solidFill>
              <a:uFillTx/>
              <a:latin typeface="Calibri"/>
            </a:endParaRPr>
          </a:p>
        </p:txBody>
      </p:sp>
      <p:sp>
        <p:nvSpPr>
          <p:cNvPr id="13" name="TextBox 1"/>
          <p:cNvSpPr/>
          <p:nvPr/>
        </p:nvSpPr>
        <p:spPr>
          <a:xfrm>
            <a:off x="1242720" y="320760"/>
            <a:ext cx="2529000" cy="45972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Calibri"/>
              </a:rPr>
              <a:t>Бөлім тақырыбы:</a:t>
            </a:r>
            <a:endParaRPr b="0" lang="ru-RU" sz="2400" strike="noStrike" u="none">
              <a:solidFill>
                <a:srgbClr val="000000"/>
              </a:solidFill>
              <a:uFillTx/>
              <a:latin typeface="Calibri"/>
            </a:endParaRPr>
          </a:p>
        </p:txBody>
      </p:sp>
      <p:sp>
        <p:nvSpPr>
          <p:cNvPr id="14" name="Прямоугольник 11"/>
          <p:cNvSpPr/>
          <p:nvPr/>
        </p:nvSpPr>
        <p:spPr>
          <a:xfrm>
            <a:off x="2327760" y="1906560"/>
            <a:ext cx="7631280" cy="52092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Calibri"/>
              </a:rPr>
              <a:t>Спорт. Белгілі  спорт жұлдыздары. Морфология</a:t>
            </a:r>
            <a:endParaRPr b="0" lang="ru-RU" sz="2800" strike="noStrike" u="none">
              <a:solidFill>
                <a:srgbClr val="000000"/>
              </a:solidFill>
              <a:uFillTx/>
              <a:latin typeface="Calibri"/>
            </a:endParaRPr>
          </a:p>
        </p:txBody>
      </p:sp>
      <p:sp>
        <p:nvSpPr>
          <p:cNvPr id="15" name="Прямоугольник 12"/>
          <p:cNvSpPr/>
          <p:nvPr/>
        </p:nvSpPr>
        <p:spPr>
          <a:xfrm>
            <a:off x="4898520" y="3995640"/>
            <a:ext cx="453168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Тоғызқұмалақ. Етіс. Өздік етіс.</a:t>
            </a:r>
            <a:endParaRPr b="0" lang="ru-RU" sz="24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6" name="Рисунок 48" descr=""/>
          <p:cNvPicPr/>
          <p:nvPr/>
        </p:nvPicPr>
        <p:blipFill>
          <a:blip r:embed="rId1"/>
          <a:stretch/>
        </p:blipFill>
        <p:spPr>
          <a:xfrm>
            <a:off x="652320" y="7978680"/>
            <a:ext cx="200160" cy="203400"/>
          </a:xfrm>
          <a:prstGeom prst="rect">
            <a:avLst/>
          </a:prstGeom>
          <a:ln w="0">
            <a:noFill/>
          </a:ln>
        </p:spPr>
      </p:pic>
      <p:sp>
        <p:nvSpPr>
          <p:cNvPr id="8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0" name="Google Shape;77;p1"/>
          <p:cNvCxnSpPr/>
          <p:nvPr/>
        </p:nvCxnSpPr>
        <p:spPr>
          <a:xfrm>
            <a:off x="212400" y="6621120"/>
            <a:ext cx="11729160" cy="26280"/>
          </a:xfrm>
          <a:prstGeom prst="straightConnector1">
            <a:avLst/>
          </a:prstGeom>
          <a:ln w="57240">
            <a:solidFill>
              <a:srgbClr val="33cccc"/>
            </a:solidFill>
            <a:miter/>
          </a:ln>
        </p:spPr>
      </p:cxnSp>
      <p:cxnSp>
        <p:nvCxnSpPr>
          <p:cNvPr id="91" name="Google Shape;78;p1"/>
          <p:cNvCxnSpPr/>
          <p:nvPr/>
        </p:nvCxnSpPr>
        <p:spPr>
          <a:xfrm>
            <a:off x="757080" y="6364080"/>
            <a:ext cx="10694160" cy="37080"/>
          </a:xfrm>
          <a:prstGeom prst="straightConnector1">
            <a:avLst/>
          </a:prstGeom>
          <a:ln w="57240">
            <a:solidFill>
              <a:srgbClr val="0070c0"/>
            </a:solidFill>
            <a:miter/>
          </a:ln>
        </p:spPr>
      </p:cxnSp>
      <p:sp>
        <p:nvSpPr>
          <p:cNvPr id="92" name="TextBox 8"/>
          <p:cNvSpPr/>
          <p:nvPr/>
        </p:nvSpPr>
        <p:spPr>
          <a:xfrm>
            <a:off x="0" y="246240"/>
            <a:ext cx="1186488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Өзіңді тексер. </a:t>
            </a:r>
            <a:r>
              <a:rPr b="1" lang="kk-KZ" sz="2400" strike="noStrike" u="none">
                <a:solidFill>
                  <a:srgbClr val="ffffff"/>
                </a:solidFill>
                <a:uFillTx/>
                <a:latin typeface="Times New Roman"/>
              </a:rPr>
              <a:t>Мәтін мазмұнына сәйкес ақпараттың дұрыс-бұрыстығын анықта.</a:t>
            </a:r>
            <a:endParaRPr b="0" lang="ru-RU" sz="2400" strike="noStrike" u="none">
              <a:solidFill>
                <a:srgbClr val="000000"/>
              </a:solidFill>
              <a:uFillTx/>
              <a:latin typeface="Calibri"/>
            </a:endParaRPr>
          </a:p>
        </p:txBody>
      </p:sp>
      <p:graphicFrame>
        <p:nvGraphicFramePr>
          <p:cNvPr id="93" name=""/>
          <p:cNvGraphicFramePr/>
          <p:nvPr/>
        </p:nvGraphicFramePr>
        <p:xfrm>
          <a:off x="1077840" y="1338120"/>
          <a:ext cx="9936360" cy="3337200"/>
        </p:xfrm>
        <a:graphic>
          <a:graphicData uri="http://schemas.openxmlformats.org/drawingml/2006/table">
            <a:tbl>
              <a:tblPr/>
              <a:tblGrid>
                <a:gridCol w="7594560"/>
                <a:gridCol w="1079640"/>
                <a:gridCol w="1262160"/>
              </a:tblGrid>
              <a:tr h="610200">
                <a:tc>
                  <a:txBody>
                    <a:bodyPr lIns="68760" rIns="68760" tIns="0" bIns="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Ақпарат</a:t>
                      </a:r>
                      <a:endParaRPr b="0" lang="ru-RU" sz="20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дұрыс</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бұрыс</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0596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Зияткерлік спорттың алғашқы үлгілері осыдан 3,5 мың жыл бұрын Африка мен Азия жерінде пайда болған.</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6102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Тоғызқұмалақты қырғыздар «тогузташ» деп атайды.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0488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Тоғызқұмалақ ойыны адамның ақыл-ойын дамытуға ықпал етеді.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0596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Бүгінгі күні біз бұл ойынды жеті отаулық ережемен ойнап жүрміз.</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4" name="Рисунок 48" descr=""/>
          <p:cNvPicPr/>
          <p:nvPr/>
        </p:nvPicPr>
        <p:blipFill>
          <a:blip r:embed="rId1"/>
          <a:stretch/>
        </p:blipFill>
        <p:spPr>
          <a:xfrm>
            <a:off x="652320" y="7978680"/>
            <a:ext cx="200160" cy="203400"/>
          </a:xfrm>
          <a:prstGeom prst="rect">
            <a:avLst/>
          </a:prstGeom>
          <a:ln w="0">
            <a:noFill/>
          </a:ln>
        </p:spPr>
      </p:pic>
      <p:sp>
        <p:nvSpPr>
          <p:cNvPr id="9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9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98" name="Google Shape;77;p1"/>
          <p:cNvCxnSpPr/>
          <p:nvPr/>
        </p:nvCxnSpPr>
        <p:spPr>
          <a:xfrm>
            <a:off x="212400" y="6621120"/>
            <a:ext cx="11729160" cy="26280"/>
          </a:xfrm>
          <a:prstGeom prst="straightConnector1">
            <a:avLst/>
          </a:prstGeom>
          <a:ln w="57240">
            <a:solidFill>
              <a:srgbClr val="33cccc"/>
            </a:solidFill>
            <a:miter/>
          </a:ln>
        </p:spPr>
      </p:cxnSp>
      <p:cxnSp>
        <p:nvCxnSpPr>
          <p:cNvPr id="99" name="Google Shape;78;p1"/>
          <p:cNvCxnSpPr/>
          <p:nvPr/>
        </p:nvCxnSpPr>
        <p:spPr>
          <a:xfrm>
            <a:off x="757080" y="6364080"/>
            <a:ext cx="10694160" cy="37080"/>
          </a:xfrm>
          <a:prstGeom prst="straightConnector1">
            <a:avLst/>
          </a:prstGeom>
          <a:ln w="38160">
            <a:solidFill>
              <a:srgbClr val="4472c4"/>
            </a:solidFill>
            <a:miter/>
          </a:ln>
        </p:spPr>
      </p:cxnSp>
      <p:sp>
        <p:nvSpPr>
          <p:cNvPr id="100" name="TextBox 8"/>
          <p:cNvSpPr/>
          <p:nvPr/>
        </p:nvSpPr>
        <p:spPr>
          <a:xfrm>
            <a:off x="272880" y="272880"/>
            <a:ext cx="11919240" cy="12524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2-т</a:t>
            </a:r>
            <a:r>
              <a:rPr b="1" lang="kk-KZ" sz="2400" strike="noStrike" u="none">
                <a:solidFill>
                  <a:srgbClr val="ffffff"/>
                </a:solidFill>
                <a:uFillTx/>
                <a:latin typeface="Tahoma"/>
                <a:ea typeface="Tahoma"/>
              </a:rPr>
              <a:t>апсырма. </a:t>
            </a:r>
            <a:r>
              <a:rPr b="1" lang="kk-KZ" sz="2800" strike="noStrike" u="none">
                <a:solidFill>
                  <a:srgbClr val="ffffff"/>
                </a:solidFill>
                <a:uFillTx/>
                <a:latin typeface="Calibri"/>
              </a:rPr>
              <a:t>Мәтіндегі негізгі ойды бір сөйлеммен түйінде.</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01" name="Rectangle 10"/>
          <p:cNvSpPr/>
          <p:nvPr/>
        </p:nvSpPr>
        <p:spPr>
          <a:xfrm>
            <a:off x="1521720" y="4050360"/>
            <a:ext cx="4076640" cy="128304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Дескрипторы:</a:t>
            </a:r>
            <a:endParaRPr b="0" lang="ru-RU" sz="1800" strike="noStrike" u="none">
              <a:solidFill>
                <a:srgbClr val="000000"/>
              </a:solidFill>
              <a:uFillTx/>
              <a:latin typeface="Calibri"/>
            </a:endParaRPr>
          </a:p>
          <a:p>
            <a:pPr>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r>
              <a:rPr b="0" lang="kk-KZ" sz="2000" strike="noStrike" u="none">
                <a:solidFill>
                  <a:srgbClr val="000000"/>
                </a:solidFill>
                <a:uFillTx/>
                <a:latin typeface="Times New Roman"/>
                <a:ea typeface="Times New Roman"/>
              </a:rPr>
              <a:t>мәтіндегі негізгі ойды анықтайды;</a:t>
            </a:r>
            <a:endParaRPr b="0" lang="ru-RU" sz="20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2000" strike="noStrike" u="none">
                <a:solidFill>
                  <a:srgbClr val="000000"/>
                </a:solidFill>
                <a:uFillTx/>
                <a:latin typeface="Times New Roman"/>
                <a:ea typeface="Times New Roman"/>
              </a:rPr>
              <a:t>бір сөйлеммен түйіндеп жазады.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p:txBody>
      </p:sp>
      <p:cxnSp>
        <p:nvCxnSpPr>
          <p:cNvPr id="102" name="AutoShape 1"/>
          <p:cNvCxnSpPr/>
          <p:nvPr/>
        </p:nvCxnSpPr>
        <p:spPr>
          <a:xfrm>
            <a:off x="2825280" y="2782800"/>
            <a:ext cx="1474200" cy="46800"/>
          </a:xfrm>
          <a:prstGeom prst="straightConnector1">
            <a:avLst/>
          </a:prstGeom>
          <a:ln w="9360">
            <a:solidFill>
              <a:srgbClr val="000000"/>
            </a:solidFill>
            <a:miter/>
            <a:tailEnd len="med" type="triangle" w="med"/>
          </a:ln>
        </p:spPr>
      </p:cxnSp>
      <p:cxnSp>
        <p:nvCxnSpPr>
          <p:cNvPr id="103" name="AutoShape 2"/>
          <p:cNvCxnSpPr/>
          <p:nvPr/>
        </p:nvCxnSpPr>
        <p:spPr>
          <a:xfrm>
            <a:off x="2825640" y="2796840"/>
            <a:ext cx="1447200" cy="765720"/>
          </a:xfrm>
          <a:prstGeom prst="straightConnector1">
            <a:avLst/>
          </a:prstGeom>
          <a:ln w="9360">
            <a:solidFill>
              <a:srgbClr val="000000"/>
            </a:solidFill>
            <a:miter/>
            <a:tailEnd len="med" type="triangle" w="med"/>
          </a:ln>
        </p:spPr>
      </p:cxnSp>
      <p:sp>
        <p:nvSpPr>
          <p:cNvPr id="104" name="Rectangle 3"/>
          <p:cNvSpPr/>
          <p:nvPr/>
        </p:nvSpPr>
        <p:spPr>
          <a:xfrm>
            <a:off x="717480" y="1944720"/>
            <a:ext cx="9161280" cy="82548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ctr" pos="22716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Times New Roman"/>
              </a:rPr>
              <a:t>                                                                                                   </a:t>
            </a:r>
            <a:r>
              <a:rPr b="0" lang="kk-KZ" sz="2400" strike="noStrike" u="none">
                <a:solidFill>
                  <a:srgbClr val="000000"/>
                </a:solidFill>
                <a:uFillTx/>
                <a:latin typeface="Times New Roman"/>
              </a:rPr>
              <a:t>Үлгі: 3,5 мың жылдық тарихы бар ойын</a:t>
            </a:r>
            <a:endParaRPr b="0" lang="ru-RU" sz="2400" strike="noStrike" u="none">
              <a:solidFill>
                <a:srgbClr val="000000"/>
              </a:solidFill>
              <a:uFillTx/>
              <a:latin typeface="Calibri"/>
            </a:endParaRPr>
          </a:p>
          <a:p>
            <a:pPr>
              <a:lnSpc>
                <a:spcPct val="100000"/>
              </a:lnSpc>
              <a:tabLst>
                <a:tab algn="l" pos="0"/>
                <a:tab algn="ctr" pos="22716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05" name="Rectangle 4"/>
          <p:cNvSpPr/>
          <p:nvPr/>
        </p:nvSpPr>
        <p:spPr>
          <a:xfrm>
            <a:off x="382680" y="2483640"/>
            <a:ext cx="11809440" cy="8254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rPr>
              <a:t>Тоғызқұмалақ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cxnSp>
        <p:nvCxnSpPr>
          <p:cNvPr id="106" name="AutoShape 1"/>
          <p:cNvCxnSpPr/>
          <p:nvPr/>
        </p:nvCxnSpPr>
        <p:spPr>
          <a:xfrm flipV="1">
            <a:off x="2827440" y="2252160"/>
            <a:ext cx="1389600" cy="506880"/>
          </a:xfrm>
          <a:prstGeom prst="straightConnector1">
            <a:avLst/>
          </a:prstGeom>
          <a:ln w="9360">
            <a:solidFill>
              <a:srgbClr val="000000"/>
            </a:solidFill>
            <a:miter/>
            <a:tailEnd len="med" type="triangle" w="med"/>
          </a:ln>
        </p:spPr>
      </p:cxnSp>
      <p:sp>
        <p:nvSpPr>
          <p:cNvPr id="107" name="Rectangle 3"/>
          <p:cNvSpPr/>
          <p:nvPr/>
        </p:nvSpPr>
        <p:spPr>
          <a:xfrm>
            <a:off x="4587840" y="2206440"/>
            <a:ext cx="5075280" cy="8254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ctr" pos="22716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rPr>
              <a:t>                                                                                                   </a:t>
            </a:r>
            <a:r>
              <a:rPr b="0" lang="kk-KZ" sz="2400" strike="noStrike" u="none">
                <a:solidFill>
                  <a:srgbClr val="000000"/>
                </a:solidFill>
                <a:uFillTx/>
                <a:latin typeface="Times New Roman"/>
              </a:rPr>
              <a:t>...</a:t>
            </a:r>
            <a:endParaRPr b="0" lang="ru-RU" sz="2400" strike="noStrike" u="none">
              <a:solidFill>
                <a:srgbClr val="000000"/>
              </a:solidFill>
              <a:uFillTx/>
              <a:latin typeface="Calibri"/>
            </a:endParaRPr>
          </a:p>
        </p:txBody>
      </p:sp>
      <p:sp>
        <p:nvSpPr>
          <p:cNvPr id="108" name="Rectangle 3"/>
          <p:cNvSpPr/>
          <p:nvPr/>
        </p:nvSpPr>
        <p:spPr>
          <a:xfrm>
            <a:off x="4521240" y="3054240"/>
            <a:ext cx="5075280" cy="8254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ctr" pos="22716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rPr>
              <a:t>                                                                                                   </a:t>
            </a:r>
            <a:r>
              <a:rPr b="0" lang="kk-KZ" sz="2400" strike="noStrike" u="none">
                <a:solidFill>
                  <a:srgbClr val="000000"/>
                </a:solidFill>
                <a:uFillTx/>
                <a:latin typeface="Times New Roman"/>
              </a:rPr>
              <a:t>...</a:t>
            </a:r>
            <a:endParaRPr b="0" lang="ru-RU" sz="24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9" name="Рисунок 48" descr=""/>
          <p:cNvPicPr/>
          <p:nvPr/>
        </p:nvPicPr>
        <p:blipFill>
          <a:blip r:embed="rId1"/>
          <a:stretch/>
        </p:blipFill>
        <p:spPr>
          <a:xfrm>
            <a:off x="652320" y="7978680"/>
            <a:ext cx="200160" cy="203400"/>
          </a:xfrm>
          <a:prstGeom prst="rect">
            <a:avLst/>
          </a:prstGeom>
          <a:ln w="0">
            <a:noFill/>
          </a:ln>
        </p:spPr>
      </p:pic>
      <p:sp>
        <p:nvSpPr>
          <p:cNvPr id="110"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1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1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13" name="Google Shape;77;p1"/>
          <p:cNvCxnSpPr/>
          <p:nvPr/>
        </p:nvCxnSpPr>
        <p:spPr>
          <a:xfrm>
            <a:off x="212400" y="6621120"/>
            <a:ext cx="11729160" cy="26280"/>
          </a:xfrm>
          <a:prstGeom prst="straightConnector1">
            <a:avLst/>
          </a:prstGeom>
          <a:ln w="57240">
            <a:solidFill>
              <a:srgbClr val="33cccc"/>
            </a:solidFill>
            <a:miter/>
          </a:ln>
        </p:spPr>
      </p:cxnSp>
      <p:cxnSp>
        <p:nvCxnSpPr>
          <p:cNvPr id="114" name="Google Shape;78;p1"/>
          <p:cNvCxnSpPr/>
          <p:nvPr/>
        </p:nvCxnSpPr>
        <p:spPr>
          <a:xfrm>
            <a:off x="757080" y="6364080"/>
            <a:ext cx="10694160" cy="37080"/>
          </a:xfrm>
          <a:prstGeom prst="straightConnector1">
            <a:avLst/>
          </a:prstGeom>
          <a:ln w="38160">
            <a:solidFill>
              <a:srgbClr val="4472c4"/>
            </a:solidFill>
            <a:miter/>
          </a:ln>
        </p:spPr>
      </p:cxnSp>
      <p:sp>
        <p:nvSpPr>
          <p:cNvPr id="115" name="TextBox 8"/>
          <p:cNvSpPr/>
          <p:nvPr/>
        </p:nvSpPr>
        <p:spPr>
          <a:xfrm>
            <a:off x="272880" y="272880"/>
            <a:ext cx="11919240" cy="12524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Өзіңді тексер</a:t>
            </a:r>
            <a:r>
              <a:rPr b="1" lang="kk-KZ" sz="2400" strike="noStrike" u="none">
                <a:solidFill>
                  <a:srgbClr val="ffffff"/>
                </a:solidFill>
                <a:uFillTx/>
                <a:latin typeface="Tahoma"/>
                <a:ea typeface="Tahoma"/>
              </a:rPr>
              <a:t>. </a:t>
            </a:r>
            <a:r>
              <a:rPr b="1" lang="kk-KZ" sz="2800" strike="noStrike" u="none">
                <a:solidFill>
                  <a:srgbClr val="ffffff"/>
                </a:solidFill>
                <a:uFillTx/>
                <a:latin typeface="Calibri"/>
              </a:rPr>
              <a:t>Мәтіндегі негізгі ақпараттарды бір сөйлеммен түйінде.</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16" name="Rectangle 10"/>
          <p:cNvSpPr/>
          <p:nvPr/>
        </p:nvSpPr>
        <p:spPr>
          <a:xfrm>
            <a:off x="1153800" y="4861080"/>
            <a:ext cx="3644280" cy="91692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Дескрипторы:</a:t>
            </a:r>
            <a:endParaRPr b="0" lang="ru-RU" sz="1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мәтіндегі негізгі ойды анықтайды;</a:t>
            </a:r>
            <a:endParaRPr b="0" lang="ru-RU" sz="1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бір сөйлеммен түйіндеп жазады.</a:t>
            </a:r>
            <a:endParaRPr b="0" lang="ru-RU" sz="1800" strike="noStrike" u="none">
              <a:solidFill>
                <a:srgbClr val="000000"/>
              </a:solidFill>
              <a:uFillTx/>
              <a:latin typeface="Calibri"/>
            </a:endParaRPr>
          </a:p>
        </p:txBody>
      </p:sp>
      <p:cxnSp>
        <p:nvCxnSpPr>
          <p:cNvPr id="117" name="AutoShape 1"/>
          <p:cNvCxnSpPr/>
          <p:nvPr/>
        </p:nvCxnSpPr>
        <p:spPr>
          <a:xfrm>
            <a:off x="2825280" y="2782800"/>
            <a:ext cx="1474200" cy="46800"/>
          </a:xfrm>
          <a:prstGeom prst="straightConnector1">
            <a:avLst/>
          </a:prstGeom>
          <a:ln w="9360">
            <a:solidFill>
              <a:srgbClr val="000000"/>
            </a:solidFill>
            <a:miter/>
            <a:tailEnd len="med" type="triangle" w="med"/>
          </a:ln>
        </p:spPr>
      </p:cxnSp>
      <p:cxnSp>
        <p:nvCxnSpPr>
          <p:cNvPr id="118" name="AutoShape 2"/>
          <p:cNvCxnSpPr/>
          <p:nvPr/>
        </p:nvCxnSpPr>
        <p:spPr>
          <a:xfrm>
            <a:off x="2825640" y="2796840"/>
            <a:ext cx="1447200" cy="765720"/>
          </a:xfrm>
          <a:prstGeom prst="straightConnector1">
            <a:avLst/>
          </a:prstGeom>
          <a:ln w="9360">
            <a:solidFill>
              <a:srgbClr val="000000"/>
            </a:solidFill>
            <a:miter/>
            <a:tailEnd len="med" type="triangle" w="med"/>
          </a:ln>
        </p:spPr>
      </p:cxnSp>
      <p:sp>
        <p:nvSpPr>
          <p:cNvPr id="119" name="Rectangle 3"/>
          <p:cNvSpPr/>
          <p:nvPr/>
        </p:nvSpPr>
        <p:spPr>
          <a:xfrm>
            <a:off x="844560" y="1944720"/>
            <a:ext cx="8456400" cy="82548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ctr" pos="22716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Times New Roman"/>
              </a:rPr>
              <a:t>                                                                                                  </a:t>
            </a:r>
            <a:r>
              <a:rPr b="0" lang="kk-KZ" sz="2400" strike="noStrike" u="none">
                <a:solidFill>
                  <a:srgbClr val="000000"/>
                </a:solidFill>
                <a:uFillTx/>
                <a:latin typeface="Times New Roman"/>
              </a:rPr>
              <a:t> </a:t>
            </a:r>
            <a:r>
              <a:rPr b="0" lang="kk-KZ" sz="2400" strike="noStrike" u="none">
                <a:solidFill>
                  <a:srgbClr val="000000"/>
                </a:solidFill>
                <a:uFillTx/>
                <a:latin typeface="Times New Roman"/>
              </a:rPr>
              <a:t>3,5 мың жылдық тарихы бар ойын</a:t>
            </a:r>
            <a:endParaRPr b="0" lang="ru-RU" sz="2400" strike="noStrike" u="none">
              <a:solidFill>
                <a:srgbClr val="000000"/>
              </a:solidFill>
              <a:uFillTx/>
              <a:latin typeface="Calibri"/>
            </a:endParaRPr>
          </a:p>
          <a:p>
            <a:pPr>
              <a:lnSpc>
                <a:spcPct val="100000"/>
              </a:lnSpc>
              <a:tabLst>
                <a:tab algn="l" pos="0"/>
                <a:tab algn="ctr" pos="22716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20" name="Rectangle 4"/>
          <p:cNvSpPr/>
          <p:nvPr/>
        </p:nvSpPr>
        <p:spPr>
          <a:xfrm>
            <a:off x="382680" y="2483640"/>
            <a:ext cx="11809440" cy="8254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rPr>
              <a:t>Тоғызқұмалақ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cxnSp>
        <p:nvCxnSpPr>
          <p:cNvPr id="121" name="AutoShape 1"/>
          <p:cNvCxnSpPr/>
          <p:nvPr/>
        </p:nvCxnSpPr>
        <p:spPr>
          <a:xfrm flipV="1">
            <a:off x="2827440" y="2252160"/>
            <a:ext cx="1389600" cy="506880"/>
          </a:xfrm>
          <a:prstGeom prst="straightConnector1">
            <a:avLst/>
          </a:prstGeom>
          <a:ln w="9360">
            <a:solidFill>
              <a:srgbClr val="000000"/>
            </a:solidFill>
            <a:miter/>
            <a:tailEnd len="med" type="triangle" w="med"/>
          </a:ln>
        </p:spPr>
      </p:cxnSp>
      <p:sp>
        <p:nvSpPr>
          <p:cNvPr id="122" name="Прямоугольник 73"/>
          <p:cNvSpPr/>
          <p:nvPr/>
        </p:nvSpPr>
        <p:spPr>
          <a:xfrm>
            <a:off x="4667400" y="2600280"/>
            <a:ext cx="469584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kk-KZ" sz="2400" strike="noStrike" u="none">
                <a:solidFill>
                  <a:srgbClr val="000000"/>
                </a:solidFill>
                <a:uFillTx/>
                <a:latin typeface="Times New Roman"/>
                <a:ea typeface="Times New Roman"/>
              </a:rPr>
              <a:t>логикалық ойлау спорты</a:t>
            </a:r>
            <a:r>
              <a:rPr b="0" lang="ru-RU" sz="2400" strike="noStrike" u="none">
                <a:solidFill>
                  <a:srgbClr val="ffffff"/>
                </a:solidFill>
                <a:uFillTx/>
                <a:latin typeface="Times New Roman"/>
                <a:ea typeface="Times New Roman"/>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23" name="Прямоугольник 73"/>
          <p:cNvSpPr/>
          <p:nvPr/>
        </p:nvSpPr>
        <p:spPr>
          <a:xfrm>
            <a:off x="4656240" y="3313080"/>
            <a:ext cx="469404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ақыл-ой мұрасы</a:t>
            </a:r>
            <a:endParaRPr b="0" lang="ru-RU" sz="24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4" name="Рисунок 48" descr=""/>
          <p:cNvPicPr/>
          <p:nvPr/>
        </p:nvPicPr>
        <p:blipFill>
          <a:blip r:embed="rId1"/>
          <a:stretch/>
        </p:blipFill>
        <p:spPr>
          <a:xfrm>
            <a:off x="652320" y="7978680"/>
            <a:ext cx="200160" cy="203400"/>
          </a:xfrm>
          <a:prstGeom prst="rect">
            <a:avLst/>
          </a:prstGeom>
          <a:ln w="0">
            <a:noFill/>
          </a:ln>
        </p:spPr>
      </p:pic>
      <p:sp>
        <p:nvSpPr>
          <p:cNvPr id="12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26" name="Прямоугольник 73"/>
          <p:cNvSpPr/>
          <p:nvPr/>
        </p:nvSpPr>
        <p:spPr>
          <a:xfrm>
            <a:off x="1855800" y="1343160"/>
            <a:ext cx="771192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ӨӨӨЗДІК37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27" name="Прямоугольник 74"/>
          <p:cNvSpPr/>
          <p:nvPr/>
        </p:nvSpPr>
        <p:spPr>
          <a:xfrm>
            <a:off x="1801800" y="2004840"/>
            <a:ext cx="7410600" cy="459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43ІІ</a:t>
            </a:r>
            <a:endParaRPr b="0" lang="ru-RU" sz="2400" strike="noStrike" u="none">
              <a:solidFill>
                <a:srgbClr val="000000"/>
              </a:solidFill>
              <a:uFillTx/>
              <a:latin typeface="Calibri"/>
            </a:endParaRPr>
          </a:p>
        </p:txBody>
      </p:sp>
      <p:cxnSp>
        <p:nvCxnSpPr>
          <p:cNvPr id="128" name="Google Shape;77;p1"/>
          <p:cNvCxnSpPr/>
          <p:nvPr/>
        </p:nvCxnSpPr>
        <p:spPr>
          <a:xfrm>
            <a:off x="212400" y="6621120"/>
            <a:ext cx="11729160" cy="26280"/>
          </a:xfrm>
          <a:prstGeom prst="straightConnector1">
            <a:avLst/>
          </a:prstGeom>
          <a:ln w="57240">
            <a:solidFill>
              <a:srgbClr val="33cccc"/>
            </a:solidFill>
            <a:miter/>
          </a:ln>
        </p:spPr>
      </p:cxnSp>
      <p:cxnSp>
        <p:nvCxnSpPr>
          <p:cNvPr id="129" name="Google Shape;78;p1"/>
          <p:cNvCxnSpPr/>
          <p:nvPr/>
        </p:nvCxnSpPr>
        <p:spPr>
          <a:xfrm>
            <a:off x="757080" y="6364080"/>
            <a:ext cx="10694160" cy="37080"/>
          </a:xfrm>
          <a:prstGeom prst="straightConnector1">
            <a:avLst/>
          </a:prstGeom>
          <a:ln w="38160">
            <a:solidFill>
              <a:srgbClr val="4472c4"/>
            </a:solidFill>
            <a:miter/>
          </a:ln>
        </p:spPr>
      </p:cxnSp>
      <p:sp>
        <p:nvSpPr>
          <p:cNvPr id="130" name="TextBox 8"/>
          <p:cNvSpPr/>
          <p:nvPr/>
        </p:nvSpPr>
        <p:spPr>
          <a:xfrm>
            <a:off x="272880" y="272880"/>
            <a:ext cx="1191924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ТІЛДІК БАҒДАР</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31" name="Прямоугольник 10"/>
          <p:cNvSpPr/>
          <p:nvPr/>
        </p:nvSpPr>
        <p:spPr>
          <a:xfrm>
            <a:off x="4683600" y="1292400"/>
            <a:ext cx="1837440" cy="52092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Calibri"/>
              </a:rPr>
              <a:t>ӨЗДІК ЕТІС</a:t>
            </a:r>
            <a:endParaRPr b="0" lang="ru-RU" sz="2800" strike="noStrike" u="none">
              <a:solidFill>
                <a:srgbClr val="000000"/>
              </a:solidFill>
              <a:uFillTx/>
              <a:latin typeface="Calibri"/>
            </a:endParaRPr>
          </a:p>
        </p:txBody>
      </p:sp>
      <p:sp>
        <p:nvSpPr>
          <p:cNvPr id="132" name="Прямоугольник 73"/>
          <p:cNvSpPr/>
          <p:nvPr/>
        </p:nvSpPr>
        <p:spPr>
          <a:xfrm>
            <a:off x="2363760" y="2082960"/>
            <a:ext cx="771048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ӨӨӨЗДІК37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33" name="Прямоугольник 12"/>
          <p:cNvSpPr/>
          <p:nvPr/>
        </p:nvSpPr>
        <p:spPr>
          <a:xfrm>
            <a:off x="1119240" y="1962000"/>
            <a:ext cx="10072800" cy="1069560"/>
          </a:xfrm>
          <a:prstGeom prst="rect">
            <a:avLst/>
          </a:prstGeom>
          <a:noFill/>
          <a:ln w="0">
            <a:noFill/>
          </a:ln>
        </p:spPr>
        <p:style>
          <a:lnRef idx="0"/>
          <a:fillRef idx="0"/>
          <a:effectRef idx="0"/>
          <a:fontRef idx="minor"/>
        </p:style>
        <p:txBody>
          <a:bodyPr lIns="90000" rIns="90000" tIns="46800" bIns="46800" anchor="t">
            <a:sp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Calibri"/>
              </a:rPr>
              <a:t>Іс-әрекетті, қимылды тікелей өзі істейтіндігін </a:t>
            </a:r>
            <a:endParaRPr b="0" lang="ru-RU" sz="3200" strike="noStrike" u="none">
              <a:solidFill>
                <a:srgbClr val="000000"/>
              </a:solidFill>
              <a:uFillTx/>
              <a:latin typeface="Calibri"/>
            </a:endParaRPr>
          </a:p>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000000"/>
                </a:solidFill>
                <a:uFillTx/>
                <a:latin typeface="Calibri"/>
              </a:rPr>
              <a:t>немесе өзі істегендігін білдіретін етіс түрі </a:t>
            </a:r>
            <a:endParaRPr b="0" lang="ru-RU" sz="3200" strike="noStrike" u="none">
              <a:solidFill>
                <a:srgbClr val="000000"/>
              </a:solidFill>
              <a:uFillTx/>
              <a:latin typeface="Calibri"/>
            </a:endParaRPr>
          </a:p>
        </p:txBody>
      </p:sp>
      <p:sp>
        <p:nvSpPr>
          <p:cNvPr id="134" name="Прямоугольник 13"/>
          <p:cNvSpPr/>
          <p:nvPr/>
        </p:nvSpPr>
        <p:spPr>
          <a:xfrm>
            <a:off x="4530960" y="3352680"/>
            <a:ext cx="2877120" cy="52092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Calibri"/>
              </a:rPr>
              <a:t>Жасалу жолдары:</a:t>
            </a:r>
            <a:endParaRPr b="0" lang="ru-RU" sz="2800" strike="noStrike" u="none">
              <a:solidFill>
                <a:srgbClr val="000000"/>
              </a:solidFill>
              <a:uFillTx/>
              <a:latin typeface="Calibri"/>
            </a:endParaRPr>
          </a:p>
        </p:txBody>
      </p:sp>
      <p:sp>
        <p:nvSpPr>
          <p:cNvPr id="135" name="Прямоугольник 14"/>
          <p:cNvSpPr/>
          <p:nvPr/>
        </p:nvSpPr>
        <p:spPr>
          <a:xfrm>
            <a:off x="2406240" y="4008600"/>
            <a:ext cx="2036160" cy="137484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a:t>
            </a:r>
            <a:r>
              <a:rPr b="0" lang="kk-KZ" sz="2800" strike="noStrike" u="none">
                <a:solidFill>
                  <a:srgbClr val="000000"/>
                </a:solidFill>
                <a:uFillTx/>
                <a:latin typeface="Calibri"/>
              </a:rPr>
              <a:t>ын: жу+ ын;</a:t>
            </a:r>
            <a:endParaRPr b="0" lang="ru-RU" sz="2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Calibri"/>
              </a:rPr>
              <a:t>-ін: ки+ін;</a:t>
            </a:r>
            <a:endParaRPr b="0" lang="ru-RU" sz="2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Calibri"/>
              </a:rPr>
              <a:t>-н: тара+н.</a:t>
            </a:r>
            <a:endParaRPr b="0" lang="ru-RU" sz="2800" strike="noStrike" u="none">
              <a:solidFill>
                <a:srgbClr val="000000"/>
              </a:solidFill>
              <a:uFillTx/>
              <a:latin typeface="Calibri"/>
            </a:endParaRPr>
          </a:p>
        </p:txBody>
      </p:sp>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6" name="Рисунок 48" descr=""/>
          <p:cNvPicPr/>
          <p:nvPr/>
        </p:nvPicPr>
        <p:blipFill>
          <a:blip r:embed="rId1"/>
          <a:stretch/>
        </p:blipFill>
        <p:spPr>
          <a:xfrm>
            <a:off x="652320" y="7978680"/>
            <a:ext cx="200160" cy="203400"/>
          </a:xfrm>
          <a:prstGeom prst="rect">
            <a:avLst/>
          </a:prstGeom>
          <a:ln w="0">
            <a:noFill/>
          </a:ln>
        </p:spPr>
      </p:pic>
      <p:sp>
        <p:nvSpPr>
          <p:cNvPr id="13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38" name="Прямоугольник 73"/>
          <p:cNvSpPr/>
          <p:nvPr/>
        </p:nvSpPr>
        <p:spPr>
          <a:xfrm>
            <a:off x="1855800" y="1343160"/>
            <a:ext cx="406728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39" name="Прямоугольник 74"/>
          <p:cNvSpPr/>
          <p:nvPr/>
        </p:nvSpPr>
        <p:spPr>
          <a:xfrm>
            <a:off x="3881520" y="200484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40" name="Google Shape;77;p1"/>
          <p:cNvCxnSpPr/>
          <p:nvPr/>
        </p:nvCxnSpPr>
        <p:spPr>
          <a:xfrm>
            <a:off x="212400" y="6621120"/>
            <a:ext cx="11729160" cy="26280"/>
          </a:xfrm>
          <a:prstGeom prst="straightConnector1">
            <a:avLst/>
          </a:prstGeom>
          <a:ln w="57240">
            <a:solidFill>
              <a:srgbClr val="33cccc"/>
            </a:solidFill>
            <a:miter/>
          </a:ln>
        </p:spPr>
      </p:cxnSp>
      <p:cxnSp>
        <p:nvCxnSpPr>
          <p:cNvPr id="141" name="Google Shape;78;p1"/>
          <p:cNvCxnSpPr/>
          <p:nvPr/>
        </p:nvCxnSpPr>
        <p:spPr>
          <a:xfrm>
            <a:off x="757080" y="6364080"/>
            <a:ext cx="10694160" cy="37080"/>
          </a:xfrm>
          <a:prstGeom prst="straightConnector1">
            <a:avLst/>
          </a:prstGeom>
          <a:ln w="38160">
            <a:solidFill>
              <a:srgbClr val="4472c4"/>
            </a:solidFill>
            <a:miter/>
          </a:ln>
        </p:spPr>
      </p:cxnSp>
      <p:sp>
        <p:nvSpPr>
          <p:cNvPr id="142" name="TextBox 8"/>
          <p:cNvSpPr/>
          <p:nvPr/>
        </p:nvSpPr>
        <p:spPr>
          <a:xfrm>
            <a:off x="272880" y="272880"/>
            <a:ext cx="1191924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    </a:t>
            </a:r>
            <a:r>
              <a:rPr b="1" lang="ru-RU" sz="2400" strike="noStrike" u="none">
                <a:solidFill>
                  <a:srgbClr val="ffffff"/>
                </a:solidFill>
                <a:uFillTx/>
                <a:latin typeface="Tahoma"/>
                <a:ea typeface="Tahoma"/>
              </a:rPr>
              <a:t>3-тапсырма</a:t>
            </a:r>
            <a:r>
              <a:rPr b="1" lang="kk-KZ" sz="2400" strike="noStrike" u="none">
                <a:solidFill>
                  <a:srgbClr val="ffffff"/>
                </a:solidFill>
                <a:uFillTx/>
                <a:latin typeface="Tahoma"/>
                <a:ea typeface="Tahoma"/>
              </a:rPr>
              <a:t>. Берілген сөздерден өздік етіс жасаңдар.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43" name="Rectangle 10"/>
          <p:cNvSpPr/>
          <p:nvPr/>
        </p:nvSpPr>
        <p:spPr>
          <a:xfrm>
            <a:off x="1919880" y="3646800"/>
            <a:ext cx="4739400" cy="91692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Дескрипторы:</a:t>
            </a:r>
            <a:endParaRPr b="0" lang="ru-RU" sz="1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өздік етістің ережесін, жасалу жолын біледі;</a:t>
            </a:r>
            <a:endParaRPr b="0" lang="ru-RU" sz="1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өздік етістің жұрнақтарын дұрыс қолданады.</a:t>
            </a:r>
            <a:endParaRPr b="0" lang="ru-RU" sz="1800" strike="noStrike" u="none">
              <a:solidFill>
                <a:srgbClr val="000000"/>
              </a:solidFill>
              <a:uFillTx/>
              <a:latin typeface="Calibri"/>
            </a:endParaRPr>
          </a:p>
        </p:txBody>
      </p:sp>
      <p:sp>
        <p:nvSpPr>
          <p:cNvPr id="144" name="Прямоугольник 9"/>
          <p:cNvSpPr/>
          <p:nvPr/>
        </p:nvSpPr>
        <p:spPr>
          <a:xfrm>
            <a:off x="2532240" y="1933560"/>
            <a:ext cx="5414400" cy="64260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600" strike="noStrike" u="none">
                <a:solidFill>
                  <a:srgbClr val="000000"/>
                </a:solidFill>
                <a:uFillTx/>
                <a:latin typeface="Calibri"/>
              </a:rPr>
              <a:t>Көр, сүрт, сәнде, тара, ора.</a:t>
            </a:r>
            <a:endParaRPr b="0" lang="ru-RU" sz="3600" strike="noStrike" u="none">
              <a:solidFill>
                <a:srgbClr val="000000"/>
              </a:solidFill>
              <a:uFillTx/>
              <a:latin typeface="Calibri"/>
            </a:endParaRPr>
          </a:p>
        </p:txBody>
      </p:sp>
    </p:spTree>
  </p:cSld>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5" name="Рисунок 48" descr=""/>
          <p:cNvPicPr/>
          <p:nvPr/>
        </p:nvPicPr>
        <p:blipFill>
          <a:blip r:embed="rId1"/>
          <a:stretch/>
        </p:blipFill>
        <p:spPr>
          <a:xfrm>
            <a:off x="652320" y="7978680"/>
            <a:ext cx="200160" cy="203400"/>
          </a:xfrm>
          <a:prstGeom prst="rect">
            <a:avLst/>
          </a:prstGeom>
          <a:ln w="0">
            <a:noFill/>
          </a:ln>
        </p:spPr>
      </p:pic>
      <p:sp>
        <p:nvSpPr>
          <p:cNvPr id="14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47" name="Прямоугольник 73"/>
          <p:cNvSpPr/>
          <p:nvPr/>
        </p:nvSpPr>
        <p:spPr>
          <a:xfrm>
            <a:off x="1855800" y="1343160"/>
            <a:ext cx="406728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48" name="Прямоугольник 74"/>
          <p:cNvSpPr/>
          <p:nvPr/>
        </p:nvSpPr>
        <p:spPr>
          <a:xfrm>
            <a:off x="3881520" y="200484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49" name="Google Shape;77;p1"/>
          <p:cNvCxnSpPr/>
          <p:nvPr/>
        </p:nvCxnSpPr>
        <p:spPr>
          <a:xfrm>
            <a:off x="212400" y="6621120"/>
            <a:ext cx="11729160" cy="26280"/>
          </a:xfrm>
          <a:prstGeom prst="straightConnector1">
            <a:avLst/>
          </a:prstGeom>
          <a:ln w="57240">
            <a:solidFill>
              <a:srgbClr val="33cccc"/>
            </a:solidFill>
            <a:miter/>
          </a:ln>
        </p:spPr>
      </p:cxnSp>
      <p:cxnSp>
        <p:nvCxnSpPr>
          <p:cNvPr id="150" name="Google Shape;78;p1"/>
          <p:cNvCxnSpPr/>
          <p:nvPr/>
        </p:nvCxnSpPr>
        <p:spPr>
          <a:xfrm>
            <a:off x="757080" y="6364080"/>
            <a:ext cx="10694160" cy="37080"/>
          </a:xfrm>
          <a:prstGeom prst="straightConnector1">
            <a:avLst/>
          </a:prstGeom>
          <a:ln w="38160">
            <a:solidFill>
              <a:srgbClr val="4472c4"/>
            </a:solidFill>
            <a:miter/>
          </a:ln>
        </p:spPr>
      </p:cxnSp>
      <p:sp>
        <p:nvSpPr>
          <p:cNvPr id="151" name="TextBox 8"/>
          <p:cNvSpPr/>
          <p:nvPr/>
        </p:nvSpPr>
        <p:spPr>
          <a:xfrm>
            <a:off x="272880" y="272880"/>
            <a:ext cx="1191924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Өзіңді тексер</a:t>
            </a:r>
            <a:r>
              <a:rPr b="1" lang="kk-KZ" sz="2400" strike="noStrike" u="none">
                <a:solidFill>
                  <a:srgbClr val="ffffff"/>
                </a:solidFill>
                <a:uFillTx/>
                <a:latin typeface="Tahoma"/>
                <a:ea typeface="Tahoma"/>
              </a:rPr>
              <a:t>. Берілген сөздерден өздік етіс жасаңдар.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52" name="Rectangle 10"/>
          <p:cNvSpPr/>
          <p:nvPr/>
        </p:nvSpPr>
        <p:spPr>
          <a:xfrm>
            <a:off x="1857600" y="3522960"/>
            <a:ext cx="6258960" cy="119124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rPr>
              <a:t>Дескрипторы:</a:t>
            </a:r>
            <a:endParaRPr b="0" lang="ru-RU" sz="24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өздік етістің ережесін, жасалу жолын біледі;</a:t>
            </a:r>
            <a:endParaRPr b="0" lang="ru-RU" sz="24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өздік етістің жұрнақтарын дұрыс қолданады.</a:t>
            </a:r>
            <a:endParaRPr b="0" lang="ru-RU" sz="2400" strike="noStrike" u="none">
              <a:solidFill>
                <a:srgbClr val="000000"/>
              </a:solidFill>
              <a:uFillTx/>
              <a:latin typeface="Calibri"/>
            </a:endParaRPr>
          </a:p>
        </p:txBody>
      </p:sp>
      <p:sp>
        <p:nvSpPr>
          <p:cNvPr id="153" name="Прямоугольник 9"/>
          <p:cNvSpPr/>
          <p:nvPr/>
        </p:nvSpPr>
        <p:spPr>
          <a:xfrm>
            <a:off x="1443600" y="2016000"/>
            <a:ext cx="7985160" cy="64260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600" strike="noStrike" u="none">
                <a:solidFill>
                  <a:srgbClr val="000000"/>
                </a:solidFill>
                <a:uFillTx/>
                <a:latin typeface="Calibri"/>
              </a:rPr>
              <a:t>Көр+ін, сүрт+ін, сәнде+н, тара+н, ора+н.</a:t>
            </a:r>
            <a:endParaRPr b="0" lang="ru-RU" sz="3600" strike="noStrike" u="none">
              <a:solidFill>
                <a:srgbClr val="000000"/>
              </a:solidFill>
              <a:uFillTx/>
              <a:latin typeface="Calibri"/>
            </a:endParaRPr>
          </a:p>
        </p:txBody>
      </p:sp>
    </p:spTree>
  </p:cSld>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4" name="Рисунок 48" descr=""/>
          <p:cNvPicPr/>
          <p:nvPr/>
        </p:nvPicPr>
        <p:blipFill>
          <a:blip r:embed="rId1"/>
          <a:stretch/>
        </p:blipFill>
        <p:spPr>
          <a:xfrm>
            <a:off x="652320" y="7978680"/>
            <a:ext cx="200160" cy="203400"/>
          </a:xfrm>
          <a:prstGeom prst="rect">
            <a:avLst/>
          </a:prstGeom>
          <a:ln w="0">
            <a:noFill/>
          </a:ln>
        </p:spPr>
      </p:pic>
      <p:sp>
        <p:nvSpPr>
          <p:cNvPr id="155"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56"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57"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58" name="Google Shape;77;p1"/>
          <p:cNvCxnSpPr/>
          <p:nvPr/>
        </p:nvCxnSpPr>
        <p:spPr>
          <a:xfrm>
            <a:off x="212400" y="6621120"/>
            <a:ext cx="11729160" cy="26280"/>
          </a:xfrm>
          <a:prstGeom prst="straightConnector1">
            <a:avLst/>
          </a:prstGeom>
          <a:ln w="57240">
            <a:solidFill>
              <a:srgbClr val="33cccc"/>
            </a:solidFill>
            <a:miter/>
          </a:ln>
        </p:spPr>
      </p:cxnSp>
      <p:cxnSp>
        <p:nvCxnSpPr>
          <p:cNvPr id="159" name="Google Shape;78;p1"/>
          <p:cNvCxnSpPr/>
          <p:nvPr/>
        </p:nvCxnSpPr>
        <p:spPr>
          <a:xfrm>
            <a:off x="757080" y="6364080"/>
            <a:ext cx="10694160" cy="37080"/>
          </a:xfrm>
          <a:prstGeom prst="straightConnector1">
            <a:avLst/>
          </a:prstGeom>
          <a:ln w="38160">
            <a:solidFill>
              <a:srgbClr val="4472c4"/>
            </a:solidFill>
            <a:miter/>
          </a:ln>
        </p:spPr>
      </p:cxnSp>
      <p:sp>
        <p:nvSpPr>
          <p:cNvPr id="160" name="TextBox 8"/>
          <p:cNvSpPr/>
          <p:nvPr/>
        </p:nvSpPr>
        <p:spPr>
          <a:xfrm>
            <a:off x="272880" y="272880"/>
            <a:ext cx="11919240" cy="14353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ffff"/>
                </a:solidFill>
                <a:uFillTx/>
                <a:latin typeface="Tahoma"/>
                <a:ea typeface="Tahoma"/>
              </a:rPr>
              <a:t>4-т</a:t>
            </a:r>
            <a:r>
              <a:rPr b="1" lang="kk-KZ" sz="2000" strike="noStrike" u="none">
                <a:solidFill>
                  <a:srgbClr val="ffffff"/>
                </a:solidFill>
                <a:uFillTx/>
                <a:latin typeface="Tahoma"/>
                <a:ea typeface="Tahoma"/>
              </a:rPr>
              <a:t>апсырма. </a:t>
            </a:r>
            <a:r>
              <a:rPr b="1" lang="kk-KZ" sz="2000" strike="noStrike" u="none">
                <a:solidFill>
                  <a:srgbClr val="ffffff"/>
                </a:solidFill>
                <a:uFillTx/>
                <a:latin typeface="Calibri"/>
              </a:rPr>
              <a:t>Берілген сөздерден салт және сабақты етістіктерді ажыратып, тоғызқұмалақ </a:t>
            </a:r>
            <a:endParaRPr b="0" lang="ru-RU" sz="20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Calibri"/>
              </a:rPr>
              <a:t>тақтасының екі бетіне жинақта.</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61" name="Rectangle 10"/>
          <p:cNvSpPr/>
          <p:nvPr/>
        </p:nvSpPr>
        <p:spPr>
          <a:xfrm>
            <a:off x="1133640" y="5049720"/>
            <a:ext cx="4379760" cy="97812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Дескрипторы:</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Салт, сабақты етістікті ажыратады.</a:t>
            </a:r>
            <a:endParaRPr b="0" lang="ru-RU" sz="1800" strike="noStrike" u="none">
              <a:solidFill>
                <a:srgbClr val="000000"/>
              </a:solidFill>
              <a:uFillTx/>
              <a:latin typeface="Calibri"/>
            </a:endParaRPr>
          </a:p>
          <a:p>
            <a:pPr>
              <a:buClr>
                <a:srgbClr val="000000"/>
              </a:buClr>
              <a:buFont typeface="Calibri"/>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1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100" strike="noStrike" u="none">
              <a:solidFill>
                <a:srgbClr val="000000"/>
              </a:solidFill>
              <a:uFillTx/>
              <a:latin typeface="Calibri"/>
            </a:endParaRPr>
          </a:p>
        </p:txBody>
      </p:sp>
      <p:sp>
        <p:nvSpPr>
          <p:cNvPr id="162" name="AutoShape 2"/>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163" name="Picture 3" descr=""/>
          <p:cNvPicPr/>
          <p:nvPr/>
        </p:nvPicPr>
        <p:blipFill>
          <a:blip r:embed="rId2"/>
          <a:stretch/>
        </p:blipFill>
        <p:spPr>
          <a:xfrm>
            <a:off x="2933640" y="1004760"/>
            <a:ext cx="5991120" cy="3552840"/>
          </a:xfrm>
          <a:prstGeom prst="rect">
            <a:avLst/>
          </a:prstGeom>
          <a:ln w="0">
            <a:noFill/>
          </a:ln>
        </p:spPr>
      </p:pic>
      <p:sp>
        <p:nvSpPr>
          <p:cNvPr id="164" name="Прямоугольник 19"/>
          <p:cNvSpPr/>
          <p:nvPr/>
        </p:nvSpPr>
        <p:spPr>
          <a:xfrm>
            <a:off x="9771120" y="1270080"/>
            <a:ext cx="1160280" cy="27144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ffffff"/>
                </a:solidFill>
                <a:uFillTx/>
                <a:latin typeface="Calibri"/>
              </a:rPr>
              <a:t>сана</a:t>
            </a:r>
            <a:endParaRPr b="0" lang="ru-RU" sz="1800" strike="noStrike" u="none">
              <a:solidFill>
                <a:srgbClr val="000000"/>
              </a:solidFill>
              <a:uFillTx/>
              <a:latin typeface="Calibri"/>
            </a:endParaRPr>
          </a:p>
        </p:txBody>
      </p:sp>
      <p:sp>
        <p:nvSpPr>
          <p:cNvPr id="165" name="Прямоугольник 21"/>
          <p:cNvSpPr/>
          <p:nvPr/>
        </p:nvSpPr>
        <p:spPr>
          <a:xfrm>
            <a:off x="341280" y="1571760"/>
            <a:ext cx="2198880" cy="3682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ffffff"/>
                </a:solidFill>
                <a:uFillTx/>
                <a:latin typeface="Calibri"/>
              </a:rPr>
              <a:t>сал</a:t>
            </a:r>
            <a:r>
              <a:rPr b="0" lang="kk-KZ" sz="1800" strike="noStrike" u="none">
                <a:solidFill>
                  <a:srgbClr val="ffffff"/>
                </a:solidFill>
                <a:uFillTx/>
                <a:latin typeface="Calibri"/>
              </a:rPr>
              <a:t>т етістік</a:t>
            </a:r>
            <a:endParaRPr b="0" lang="ru-RU" sz="1800" strike="noStrike" u="none">
              <a:solidFill>
                <a:srgbClr val="000000"/>
              </a:solidFill>
              <a:uFillTx/>
              <a:latin typeface="Calibri"/>
            </a:endParaRPr>
          </a:p>
        </p:txBody>
      </p:sp>
      <p:sp>
        <p:nvSpPr>
          <p:cNvPr id="166" name="Прямоугольник 22"/>
          <p:cNvSpPr/>
          <p:nvPr/>
        </p:nvSpPr>
        <p:spPr>
          <a:xfrm>
            <a:off x="423720" y="3648240"/>
            <a:ext cx="2200320" cy="3682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ffffff"/>
                </a:solidFill>
                <a:uFillTx/>
                <a:latin typeface="Calibri"/>
              </a:rPr>
              <a:t>сабақты етістік</a:t>
            </a:r>
            <a:endParaRPr b="0" lang="ru-RU" sz="1800" strike="noStrike" u="none">
              <a:solidFill>
                <a:srgbClr val="000000"/>
              </a:solidFill>
              <a:uFillTx/>
              <a:latin typeface="Calibri"/>
            </a:endParaRPr>
          </a:p>
        </p:txBody>
      </p:sp>
      <p:sp>
        <p:nvSpPr>
          <p:cNvPr id="167" name="Прямоугольник 23"/>
          <p:cNvSpPr/>
          <p:nvPr/>
        </p:nvSpPr>
        <p:spPr>
          <a:xfrm>
            <a:off x="9771120" y="1828800"/>
            <a:ext cx="1160280" cy="2728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ойлан</a:t>
            </a:r>
            <a:endParaRPr b="0" lang="ru-RU" sz="1800" strike="noStrike" u="none">
              <a:solidFill>
                <a:srgbClr val="000000"/>
              </a:solidFill>
              <a:uFillTx/>
              <a:latin typeface="Calibri"/>
            </a:endParaRPr>
          </a:p>
        </p:txBody>
      </p:sp>
      <p:sp>
        <p:nvSpPr>
          <p:cNvPr id="168" name="Прямоугольник 24"/>
          <p:cNvSpPr/>
          <p:nvPr/>
        </p:nvSpPr>
        <p:spPr>
          <a:xfrm>
            <a:off x="9771120" y="2401920"/>
            <a:ext cx="1201680" cy="2728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көрсет</a:t>
            </a:r>
            <a:endParaRPr b="0" lang="ru-RU" sz="1800" strike="noStrike" u="none">
              <a:solidFill>
                <a:srgbClr val="000000"/>
              </a:solidFill>
              <a:uFillTx/>
              <a:latin typeface="Calibri"/>
            </a:endParaRPr>
          </a:p>
        </p:txBody>
      </p:sp>
      <p:sp>
        <p:nvSpPr>
          <p:cNvPr id="169" name="Прямоугольник 25"/>
          <p:cNvSpPr/>
          <p:nvPr/>
        </p:nvSpPr>
        <p:spPr>
          <a:xfrm>
            <a:off x="9799560" y="2894040"/>
            <a:ext cx="1187640" cy="31284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кездеседі</a:t>
            </a:r>
            <a:endParaRPr b="0" lang="ru-RU" sz="1800" strike="noStrike" u="none">
              <a:solidFill>
                <a:srgbClr val="000000"/>
              </a:solidFill>
              <a:uFillTx/>
              <a:latin typeface="Calibri"/>
            </a:endParaRPr>
          </a:p>
        </p:txBody>
      </p:sp>
      <p:sp>
        <p:nvSpPr>
          <p:cNvPr id="170" name="Прямоугольник 26"/>
          <p:cNvSpPr/>
          <p:nvPr/>
        </p:nvSpPr>
        <p:spPr>
          <a:xfrm>
            <a:off x="9771120" y="3467160"/>
            <a:ext cx="1201680" cy="24444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табылған</a:t>
            </a:r>
            <a:endParaRPr b="0" lang="ru-RU" sz="1800" strike="noStrike" u="none">
              <a:solidFill>
                <a:srgbClr val="000000"/>
              </a:solidFill>
              <a:uFillTx/>
              <a:latin typeface="Calibri"/>
            </a:endParaRPr>
          </a:p>
        </p:txBody>
      </p:sp>
      <p:sp>
        <p:nvSpPr>
          <p:cNvPr id="171" name="Прямоугольник 27"/>
          <p:cNvSpPr/>
          <p:nvPr/>
        </p:nvSpPr>
        <p:spPr>
          <a:xfrm>
            <a:off x="9812160" y="3916440"/>
            <a:ext cx="1175040" cy="2872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ойна</a:t>
            </a:r>
            <a:endParaRPr b="0" lang="ru-RU" sz="1800" strike="noStrike" u="none">
              <a:solidFill>
                <a:srgbClr val="000000"/>
              </a:solidFill>
              <a:uFillTx/>
              <a:latin typeface="Calibri"/>
            </a:endParaRPr>
          </a:p>
        </p:txBody>
      </p:sp>
    </p:spTree>
  </p:cSld>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2" name="Рисунок 48" descr=""/>
          <p:cNvPicPr/>
          <p:nvPr/>
        </p:nvPicPr>
        <p:blipFill>
          <a:blip r:embed="rId1"/>
          <a:stretch/>
        </p:blipFill>
        <p:spPr>
          <a:xfrm>
            <a:off x="652320" y="7978680"/>
            <a:ext cx="200160" cy="203400"/>
          </a:xfrm>
          <a:prstGeom prst="rect">
            <a:avLst/>
          </a:prstGeom>
          <a:ln w="0">
            <a:noFill/>
          </a:ln>
        </p:spPr>
      </p:pic>
      <p:sp>
        <p:nvSpPr>
          <p:cNvPr id="17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7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7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76" name="Google Shape;77;p1"/>
          <p:cNvCxnSpPr/>
          <p:nvPr/>
        </p:nvCxnSpPr>
        <p:spPr>
          <a:xfrm>
            <a:off x="212400" y="6621120"/>
            <a:ext cx="11729160" cy="26280"/>
          </a:xfrm>
          <a:prstGeom prst="straightConnector1">
            <a:avLst/>
          </a:prstGeom>
          <a:ln w="57240">
            <a:solidFill>
              <a:srgbClr val="33cccc"/>
            </a:solidFill>
            <a:miter/>
          </a:ln>
        </p:spPr>
      </p:cxnSp>
      <p:cxnSp>
        <p:nvCxnSpPr>
          <p:cNvPr id="177" name="Google Shape;78;p1"/>
          <p:cNvCxnSpPr/>
          <p:nvPr/>
        </p:nvCxnSpPr>
        <p:spPr>
          <a:xfrm>
            <a:off x="757080" y="6364080"/>
            <a:ext cx="10694160" cy="37080"/>
          </a:xfrm>
          <a:prstGeom prst="straightConnector1">
            <a:avLst/>
          </a:prstGeom>
          <a:ln w="38160">
            <a:solidFill>
              <a:srgbClr val="4472c4"/>
            </a:solidFill>
            <a:miter/>
          </a:ln>
        </p:spPr>
      </p:cxnSp>
      <p:sp>
        <p:nvSpPr>
          <p:cNvPr id="178" name="TextBox 8"/>
          <p:cNvSpPr/>
          <p:nvPr/>
        </p:nvSpPr>
        <p:spPr>
          <a:xfrm>
            <a:off x="272880" y="272880"/>
            <a:ext cx="11919240" cy="14353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ffff"/>
                </a:solidFill>
                <a:uFillTx/>
                <a:latin typeface="Tahoma"/>
                <a:ea typeface="Tahoma"/>
              </a:rPr>
              <a:t>Өзіңді тексер</a:t>
            </a:r>
            <a:r>
              <a:rPr b="1" lang="kk-KZ" sz="2000" strike="noStrike" u="none">
                <a:solidFill>
                  <a:srgbClr val="ffffff"/>
                </a:solidFill>
                <a:uFillTx/>
                <a:latin typeface="Tahoma"/>
                <a:ea typeface="Tahoma"/>
              </a:rPr>
              <a:t>. </a:t>
            </a:r>
            <a:r>
              <a:rPr b="1" lang="kk-KZ" sz="2000" strike="noStrike" u="none">
                <a:solidFill>
                  <a:srgbClr val="ffffff"/>
                </a:solidFill>
                <a:uFillTx/>
                <a:latin typeface="Calibri"/>
              </a:rPr>
              <a:t>Берілген сөздерден салт және сабақты етістіктерді ажыратып, тоғызқұмалақ </a:t>
            </a:r>
            <a:endParaRPr b="0" lang="ru-RU" sz="20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Calibri"/>
              </a:rPr>
              <a:t>тақтасының екі бетіне жинақта.</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ahoma"/>
                <a:ea typeface="Tahoma"/>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79" name="Rectangle 10"/>
          <p:cNvSpPr/>
          <p:nvPr/>
        </p:nvSpPr>
        <p:spPr>
          <a:xfrm>
            <a:off x="1133640" y="5049720"/>
            <a:ext cx="4379760" cy="97812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Дескрипторы:</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Салт, сабақты етістікті ажыратады.</a:t>
            </a:r>
            <a:endParaRPr b="0" lang="ru-RU" sz="1800" strike="noStrike" u="none">
              <a:solidFill>
                <a:srgbClr val="000000"/>
              </a:solidFill>
              <a:uFillTx/>
              <a:latin typeface="Calibri"/>
            </a:endParaRPr>
          </a:p>
          <a:p>
            <a:pPr>
              <a:buClr>
                <a:srgbClr val="000000"/>
              </a:buClr>
              <a:buFont typeface="Calibri"/>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1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100" strike="noStrike" u="none">
              <a:solidFill>
                <a:srgbClr val="000000"/>
              </a:solidFill>
              <a:uFillTx/>
              <a:latin typeface="Calibri"/>
            </a:endParaRPr>
          </a:p>
        </p:txBody>
      </p:sp>
      <p:sp>
        <p:nvSpPr>
          <p:cNvPr id="180" name="AutoShape 2"/>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181" name="Picture 3" descr=""/>
          <p:cNvPicPr/>
          <p:nvPr/>
        </p:nvPicPr>
        <p:blipFill>
          <a:blip r:embed="rId2"/>
          <a:stretch/>
        </p:blipFill>
        <p:spPr>
          <a:xfrm>
            <a:off x="2933640" y="1004760"/>
            <a:ext cx="5991120" cy="3552840"/>
          </a:xfrm>
          <a:prstGeom prst="rect">
            <a:avLst/>
          </a:prstGeom>
          <a:ln w="0">
            <a:noFill/>
          </a:ln>
        </p:spPr>
      </p:pic>
      <p:sp>
        <p:nvSpPr>
          <p:cNvPr id="182" name="Прямоугольник 19"/>
          <p:cNvSpPr/>
          <p:nvPr/>
        </p:nvSpPr>
        <p:spPr>
          <a:xfrm>
            <a:off x="3753000" y="2948040"/>
            <a:ext cx="1160280" cy="2728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ffffff"/>
                </a:solidFill>
                <a:uFillTx/>
                <a:latin typeface="Calibri"/>
              </a:rPr>
              <a:t>сана</a:t>
            </a:r>
            <a:endParaRPr b="0" lang="ru-RU" sz="1800" strike="noStrike" u="none">
              <a:solidFill>
                <a:srgbClr val="000000"/>
              </a:solidFill>
              <a:uFillTx/>
              <a:latin typeface="Calibri"/>
            </a:endParaRPr>
          </a:p>
        </p:txBody>
      </p:sp>
      <p:sp>
        <p:nvSpPr>
          <p:cNvPr id="183" name="Прямоугольник 21"/>
          <p:cNvSpPr/>
          <p:nvPr/>
        </p:nvSpPr>
        <p:spPr>
          <a:xfrm>
            <a:off x="341280" y="1571760"/>
            <a:ext cx="2198880" cy="3682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ffffff"/>
                </a:solidFill>
                <a:uFillTx/>
                <a:latin typeface="Calibri"/>
              </a:rPr>
              <a:t>сал</a:t>
            </a:r>
            <a:r>
              <a:rPr b="0" lang="kk-KZ" sz="1800" strike="noStrike" u="none">
                <a:solidFill>
                  <a:srgbClr val="ffffff"/>
                </a:solidFill>
                <a:uFillTx/>
                <a:latin typeface="Calibri"/>
              </a:rPr>
              <a:t>т етістік</a:t>
            </a:r>
            <a:endParaRPr b="0" lang="ru-RU" sz="1800" strike="noStrike" u="none">
              <a:solidFill>
                <a:srgbClr val="000000"/>
              </a:solidFill>
              <a:uFillTx/>
              <a:latin typeface="Calibri"/>
            </a:endParaRPr>
          </a:p>
        </p:txBody>
      </p:sp>
      <p:sp>
        <p:nvSpPr>
          <p:cNvPr id="184" name="Прямоугольник 22"/>
          <p:cNvSpPr/>
          <p:nvPr/>
        </p:nvSpPr>
        <p:spPr>
          <a:xfrm>
            <a:off x="423720" y="3648240"/>
            <a:ext cx="2200320" cy="3682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ffffff"/>
                </a:solidFill>
                <a:uFillTx/>
                <a:latin typeface="Calibri"/>
              </a:rPr>
              <a:t>сабақты етістік</a:t>
            </a:r>
            <a:endParaRPr b="0" lang="ru-RU" sz="1800" strike="noStrike" u="none">
              <a:solidFill>
                <a:srgbClr val="000000"/>
              </a:solidFill>
              <a:uFillTx/>
              <a:latin typeface="Calibri"/>
            </a:endParaRPr>
          </a:p>
        </p:txBody>
      </p:sp>
      <p:sp>
        <p:nvSpPr>
          <p:cNvPr id="185" name="Прямоугольник 23"/>
          <p:cNvSpPr/>
          <p:nvPr/>
        </p:nvSpPr>
        <p:spPr>
          <a:xfrm>
            <a:off x="3794040" y="2401920"/>
            <a:ext cx="1160640" cy="2728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ойлан</a:t>
            </a:r>
            <a:endParaRPr b="0" lang="ru-RU" sz="1800" strike="noStrike" u="none">
              <a:solidFill>
                <a:srgbClr val="000000"/>
              </a:solidFill>
              <a:uFillTx/>
              <a:latin typeface="Calibri"/>
            </a:endParaRPr>
          </a:p>
        </p:txBody>
      </p:sp>
      <p:sp>
        <p:nvSpPr>
          <p:cNvPr id="186" name="Прямоугольник 24"/>
          <p:cNvSpPr/>
          <p:nvPr/>
        </p:nvSpPr>
        <p:spPr>
          <a:xfrm>
            <a:off x="5335560" y="2921040"/>
            <a:ext cx="1201680" cy="2728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көрсет</a:t>
            </a:r>
            <a:endParaRPr b="0" lang="ru-RU" sz="1800" strike="noStrike" u="none">
              <a:solidFill>
                <a:srgbClr val="000000"/>
              </a:solidFill>
              <a:uFillTx/>
              <a:latin typeface="Calibri"/>
            </a:endParaRPr>
          </a:p>
        </p:txBody>
      </p:sp>
      <p:sp>
        <p:nvSpPr>
          <p:cNvPr id="187" name="Прямоугольник 25"/>
          <p:cNvSpPr/>
          <p:nvPr/>
        </p:nvSpPr>
        <p:spPr>
          <a:xfrm>
            <a:off x="5335560" y="2416320"/>
            <a:ext cx="1187640" cy="3124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кездеседі</a:t>
            </a:r>
            <a:endParaRPr b="0" lang="ru-RU" sz="1800" strike="noStrike" u="none">
              <a:solidFill>
                <a:srgbClr val="000000"/>
              </a:solidFill>
              <a:uFillTx/>
              <a:latin typeface="Calibri"/>
            </a:endParaRPr>
          </a:p>
        </p:txBody>
      </p:sp>
      <p:sp>
        <p:nvSpPr>
          <p:cNvPr id="188" name="Прямоугольник 26"/>
          <p:cNvSpPr/>
          <p:nvPr/>
        </p:nvSpPr>
        <p:spPr>
          <a:xfrm>
            <a:off x="6973920" y="2443320"/>
            <a:ext cx="1201680" cy="24588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табылған</a:t>
            </a:r>
            <a:endParaRPr b="0" lang="ru-RU" sz="1800" strike="noStrike" u="none">
              <a:solidFill>
                <a:srgbClr val="000000"/>
              </a:solidFill>
              <a:uFillTx/>
              <a:latin typeface="Calibri"/>
            </a:endParaRPr>
          </a:p>
        </p:txBody>
      </p:sp>
      <p:sp>
        <p:nvSpPr>
          <p:cNvPr id="189" name="Прямоугольник 27"/>
          <p:cNvSpPr/>
          <p:nvPr/>
        </p:nvSpPr>
        <p:spPr>
          <a:xfrm>
            <a:off x="6988320" y="2921040"/>
            <a:ext cx="1172880" cy="285840"/>
          </a:xfrm>
          <a:prstGeom prst="rect">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ойна</a:t>
            </a:r>
            <a:endParaRPr b="0" lang="ru-RU" sz="1800" strike="noStrike" u="none">
              <a:solidFill>
                <a:srgbClr val="000000"/>
              </a:solidFill>
              <a:uFillTx/>
              <a:latin typeface="Calibri"/>
            </a:endParaRPr>
          </a:p>
        </p:txBody>
      </p:sp>
    </p:spTree>
  </p:cSld>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90" name="Рисунок 48" descr=""/>
          <p:cNvPicPr/>
          <p:nvPr/>
        </p:nvPicPr>
        <p:blipFill>
          <a:blip r:embed="rId1"/>
          <a:stretch/>
        </p:blipFill>
        <p:spPr>
          <a:xfrm>
            <a:off x="652320" y="7978680"/>
            <a:ext cx="200160" cy="203400"/>
          </a:xfrm>
          <a:prstGeom prst="rect">
            <a:avLst/>
          </a:prstGeom>
          <a:ln w="0">
            <a:noFill/>
          </a:ln>
        </p:spPr>
      </p:pic>
      <p:sp>
        <p:nvSpPr>
          <p:cNvPr id="191"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Calibri"/>
              </a:rPr>
              <a:t>       </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ffff"/>
                </a:solidFill>
                <a:uFillTx/>
                <a:latin typeface="Calibri"/>
              </a:rPr>
              <a:t>             </a:t>
            </a:r>
            <a:r>
              <a:rPr b="1" lang="ru-RU" sz="2800" strike="noStrike" u="none">
                <a:solidFill>
                  <a:srgbClr val="ffffff"/>
                </a:solidFill>
                <a:uFillTx/>
                <a:latin typeface="Calibri"/>
              </a:rPr>
              <a:t>Бе</a:t>
            </a:r>
            <a:r>
              <a:rPr b="1" lang="kk-KZ" sz="2800" strike="noStrike" u="none">
                <a:solidFill>
                  <a:srgbClr val="ffffff"/>
                </a:solidFill>
                <a:uFillTx/>
                <a:latin typeface="Calibri"/>
              </a:rPr>
              <a:t>кіту:</a:t>
            </a:r>
            <a:endParaRPr b="0" lang="ru-RU" sz="2800" strike="noStrike" u="none">
              <a:solidFill>
                <a:srgbClr val="000000"/>
              </a:solidFill>
              <a:uFillTx/>
              <a:latin typeface="Calibri"/>
            </a:endParaRPr>
          </a:p>
        </p:txBody>
      </p:sp>
      <p:sp>
        <p:nvSpPr>
          <p:cNvPr id="19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9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194" name="Google Shape;77;p1"/>
          <p:cNvCxnSpPr/>
          <p:nvPr/>
        </p:nvCxnSpPr>
        <p:spPr>
          <a:xfrm>
            <a:off x="212400" y="6621120"/>
            <a:ext cx="11729160" cy="26280"/>
          </a:xfrm>
          <a:prstGeom prst="straightConnector1">
            <a:avLst/>
          </a:prstGeom>
          <a:ln w="57240">
            <a:solidFill>
              <a:srgbClr val="33cccc"/>
            </a:solidFill>
            <a:miter/>
          </a:ln>
        </p:spPr>
      </p:cxnSp>
      <p:cxnSp>
        <p:nvCxnSpPr>
          <p:cNvPr id="195" name="Google Shape;78;p1"/>
          <p:cNvCxnSpPr/>
          <p:nvPr/>
        </p:nvCxnSpPr>
        <p:spPr>
          <a:xfrm>
            <a:off x="757080" y="6364080"/>
            <a:ext cx="10694160" cy="37080"/>
          </a:xfrm>
          <a:prstGeom prst="straightConnector1">
            <a:avLst/>
          </a:prstGeom>
          <a:ln w="38160">
            <a:solidFill>
              <a:srgbClr val="4472c4"/>
            </a:solidFill>
            <a:miter/>
          </a:ln>
        </p:spPr>
      </p:cxnSp>
      <p:sp>
        <p:nvSpPr>
          <p:cNvPr id="196" name="Rectangle 8"/>
          <p:cNvSpPr/>
          <p:nvPr/>
        </p:nvSpPr>
        <p:spPr>
          <a:xfrm>
            <a:off x="1801800" y="1712160"/>
            <a:ext cx="8488440" cy="2655720"/>
          </a:xfrm>
          <a:prstGeom prst="rect">
            <a:avLst/>
          </a:prstGeom>
          <a:noFill/>
          <a:ln w="0">
            <a:noFill/>
          </a:ln>
        </p:spPr>
        <p:style>
          <a:lnRef idx="0"/>
          <a:fillRef idx="0"/>
          <a:effectRef idx="0"/>
          <a:fontRef idx="minor"/>
        </p:style>
        <p:txBody>
          <a:bodyPr lIns="90000" rIns="90000" tIns="46800" bIns="46800" anchor="ctr">
            <a:spAutoFit/>
          </a:bodyPr>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тоғызқұмалақ ойыны туралы мәлімет алдыңыздар.</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мәтіндегі мәселені талдай алдыңыздар.</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100000"/>
              </a:lnSpc>
              <a:buClr>
                <a:srgbClr val="000000"/>
              </a:buClr>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өздік етісті және салт, сабақты етістіктерді ажыратып, қолдана алдыңыздар.</a:t>
            </a:r>
            <a:endParaRPr b="0" lang="ru-RU" sz="2800" strike="noStrike" u="none">
              <a:solidFill>
                <a:srgbClr val="000000"/>
              </a:solidFill>
              <a:uFillTx/>
              <a:latin typeface="Calibri"/>
            </a:endParaRPr>
          </a:p>
        </p:txBody>
      </p:sp>
    </p:spTree>
  </p:cSld>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97" name="Рисунок 48" descr=""/>
          <p:cNvPicPr/>
          <p:nvPr/>
        </p:nvPicPr>
        <p:blipFill>
          <a:blip r:embed="rId1"/>
          <a:stretch/>
        </p:blipFill>
        <p:spPr>
          <a:xfrm>
            <a:off x="652320" y="7978680"/>
            <a:ext cx="200160" cy="203400"/>
          </a:xfrm>
          <a:prstGeom prst="rect">
            <a:avLst/>
          </a:prstGeom>
          <a:ln w="0">
            <a:noFill/>
          </a:ln>
        </p:spPr>
      </p:pic>
      <p:sp>
        <p:nvSpPr>
          <p:cNvPr id="198"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ffffff"/>
                </a:solidFill>
                <a:uFillTx/>
                <a:latin typeface="Calibri"/>
              </a:rPr>
              <a:t>                   </a:t>
            </a:r>
            <a:r>
              <a:rPr b="0" lang="kk-KZ" sz="2800" strike="noStrike" u="none">
                <a:solidFill>
                  <a:srgbClr val="ffffff"/>
                </a:solidFill>
                <a:uFillTx/>
                <a:latin typeface="Calibri"/>
              </a:rPr>
              <a:t>Қосымша  тапсырма. </a:t>
            </a:r>
            <a:endParaRPr b="0" lang="ru-RU" sz="2800" strike="noStrike" u="none">
              <a:solidFill>
                <a:srgbClr val="000000"/>
              </a:solidFill>
              <a:uFillTx/>
              <a:latin typeface="Calibri"/>
            </a:endParaRPr>
          </a:p>
        </p:txBody>
      </p:sp>
      <p:sp>
        <p:nvSpPr>
          <p:cNvPr id="19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20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201" name="Google Shape;77;p1"/>
          <p:cNvCxnSpPr/>
          <p:nvPr/>
        </p:nvCxnSpPr>
        <p:spPr>
          <a:xfrm>
            <a:off x="212400" y="6621120"/>
            <a:ext cx="11729160" cy="26280"/>
          </a:xfrm>
          <a:prstGeom prst="straightConnector1">
            <a:avLst/>
          </a:prstGeom>
          <a:ln w="57240">
            <a:solidFill>
              <a:srgbClr val="33cccc"/>
            </a:solidFill>
            <a:miter/>
          </a:ln>
        </p:spPr>
      </p:cxnSp>
      <p:cxnSp>
        <p:nvCxnSpPr>
          <p:cNvPr id="202" name="Google Shape;78;p1"/>
          <p:cNvCxnSpPr/>
          <p:nvPr/>
        </p:nvCxnSpPr>
        <p:spPr>
          <a:xfrm>
            <a:off x="757080" y="6364080"/>
            <a:ext cx="10694160" cy="37080"/>
          </a:xfrm>
          <a:prstGeom prst="straightConnector1">
            <a:avLst/>
          </a:prstGeom>
          <a:ln w="38160">
            <a:solidFill>
              <a:srgbClr val="4472c4"/>
            </a:solidFill>
            <a:miter/>
          </a:ln>
        </p:spPr>
      </p:cxnSp>
      <p:sp>
        <p:nvSpPr>
          <p:cNvPr id="203" name="TextBox 8"/>
          <p:cNvSpPr/>
          <p:nvPr/>
        </p:nvSpPr>
        <p:spPr>
          <a:xfrm>
            <a:off x="1693800" y="1855800"/>
            <a:ext cx="9639360" cy="947880"/>
          </a:xfrm>
          <a:prstGeom prst="rect">
            <a:avLst/>
          </a:prstGeom>
          <a:noFill/>
          <a:ln w="0">
            <a:noFill/>
          </a:ln>
        </p:spPr>
        <p:style>
          <a:lnRef idx="0"/>
          <a:fillRef idx="0"/>
          <a:effectRef idx="0"/>
          <a:fontRef idx="minor"/>
        </p:style>
        <p:txBody>
          <a:bodyPr wrap="none" lIns="90000" rIns="90000" tIns="46800" bIns="46800" anchor="t">
            <a:sp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Calibri"/>
              </a:rPr>
              <a:t>Өзіңе ұнайтын қазақ халқының ұлттық спорт ойыны туралы </a:t>
            </a:r>
            <a:endParaRPr b="0" lang="ru-RU" sz="2800" strike="noStrike" u="none">
              <a:solidFill>
                <a:srgbClr val="000000"/>
              </a:solidFill>
              <a:uFillTx/>
              <a:latin typeface="Calibri"/>
            </a:endParaRPr>
          </a:p>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Calibri"/>
              </a:rPr>
              <a:t>мәлімет жинақта.</a:t>
            </a:r>
            <a:endParaRPr b="0" lang="ru-RU" sz="28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 name="Рисунок 48" descr=""/>
          <p:cNvPicPr/>
          <p:nvPr/>
        </p:nvPicPr>
        <p:blipFill>
          <a:blip r:embed="rId1"/>
          <a:stretch/>
        </p:blipFill>
        <p:spPr>
          <a:xfrm>
            <a:off x="652320" y="7978680"/>
            <a:ext cx="200160" cy="203400"/>
          </a:xfrm>
          <a:prstGeom prst="rect">
            <a:avLst/>
          </a:prstGeom>
          <a:ln w="0">
            <a:noFill/>
          </a:ln>
        </p:spPr>
      </p:pic>
      <p:sp>
        <p:nvSpPr>
          <p:cNvPr id="1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1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20" name="Google Shape;77;p1"/>
          <p:cNvCxnSpPr/>
          <p:nvPr/>
        </p:nvCxnSpPr>
        <p:spPr>
          <a:xfrm>
            <a:off x="212400" y="6621120"/>
            <a:ext cx="11729160" cy="26280"/>
          </a:xfrm>
          <a:prstGeom prst="straightConnector1">
            <a:avLst/>
          </a:prstGeom>
          <a:ln w="57240">
            <a:solidFill>
              <a:srgbClr val="33cccc"/>
            </a:solidFill>
            <a:miter/>
          </a:ln>
        </p:spPr>
      </p:cxnSp>
      <p:cxnSp>
        <p:nvCxnSpPr>
          <p:cNvPr id="21" name="Google Shape;78;p1"/>
          <p:cNvCxnSpPr/>
          <p:nvPr/>
        </p:nvCxnSpPr>
        <p:spPr>
          <a:xfrm>
            <a:off x="652320" y="3389040"/>
            <a:ext cx="10694160" cy="37080"/>
          </a:xfrm>
          <a:prstGeom prst="straightConnector1">
            <a:avLst/>
          </a:prstGeom>
          <a:ln w="38160">
            <a:solidFill>
              <a:srgbClr val="4472c4"/>
            </a:solidFill>
            <a:miter/>
          </a:ln>
        </p:spPr>
      </p:cxnSp>
      <p:sp>
        <p:nvSpPr>
          <p:cNvPr id="22" name="TextBox 8"/>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Оқу мақсат(тар)ы:</a:t>
            </a:r>
            <a:endParaRPr b="0" lang="ru-RU" sz="2400" strike="noStrike" u="none">
              <a:solidFill>
                <a:srgbClr val="000000"/>
              </a:solidFill>
              <a:uFillTx/>
              <a:latin typeface="Calibri"/>
            </a:endParaRPr>
          </a:p>
        </p:txBody>
      </p:sp>
      <p:sp>
        <p:nvSpPr>
          <p:cNvPr id="23" name="TextBox 1"/>
          <p:cNvSpPr/>
          <p:nvPr/>
        </p:nvSpPr>
        <p:spPr>
          <a:xfrm>
            <a:off x="1147680" y="3740040"/>
            <a:ext cx="2894040" cy="45972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Сабақ мақсаттары:</a:t>
            </a:r>
            <a:endParaRPr b="0" lang="ru-RU" sz="2400" strike="noStrike" u="none">
              <a:solidFill>
                <a:srgbClr val="000000"/>
              </a:solidFill>
              <a:uFillTx/>
              <a:latin typeface="Calibri"/>
            </a:endParaRPr>
          </a:p>
        </p:txBody>
      </p:sp>
      <p:sp>
        <p:nvSpPr>
          <p:cNvPr id="24" name="Rectangle 10"/>
          <p:cNvSpPr/>
          <p:nvPr/>
        </p:nvSpPr>
        <p:spPr>
          <a:xfrm>
            <a:off x="846000" y="1292400"/>
            <a:ext cx="10495080" cy="155700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Т/А2. Әлеуметтік-мәдени,  ресми-іскери тақырыптарға байланысты диалог, монологтердегі (нұсқаулық, өмірбаян) көтерілген мәселені талдау;</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ӘТН4. Етістіктің етіс түрлері мен салт, сабақты етістіктердің тіркесімдік мүмкіндігін ауызша және жазбаша тілдесім барысында қолдану.</a:t>
            </a:r>
            <a:r>
              <a:rPr b="0" lang="ru-RU" sz="2400" strike="noStrike" u="none">
                <a:solidFill>
                  <a:srgbClr val="000000"/>
                </a:solidFill>
                <a:uFillTx/>
                <a:latin typeface="Calibri"/>
              </a:rPr>
              <a:t> </a:t>
            </a:r>
            <a:endParaRPr b="0" lang="ru-RU" sz="2400" strike="noStrike" u="none">
              <a:solidFill>
                <a:srgbClr val="000000"/>
              </a:solidFill>
              <a:uFillTx/>
              <a:latin typeface="Calibri"/>
            </a:endParaRPr>
          </a:p>
        </p:txBody>
      </p:sp>
      <p:sp>
        <p:nvSpPr>
          <p:cNvPr id="25" name="Прямоугольник 10"/>
          <p:cNvSpPr/>
          <p:nvPr/>
        </p:nvSpPr>
        <p:spPr>
          <a:xfrm>
            <a:off x="1000080" y="4108320"/>
            <a:ext cx="9999720" cy="1557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«Тоғызқұмалақ» атты әлеуметтік-мәдени тақырыбына байланысты мәтінде көтерілген мәселені талдау, етістіктің етіс түрлері мен салт, сабақты етістіктердің тіркесімдік мүмкіндігін ауызша және жазбаша тілдесім барысында қолдану.</a:t>
            </a:r>
            <a:endParaRPr b="0" lang="ru-RU" sz="24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6" name="Рисунок 48" descr=""/>
          <p:cNvPicPr/>
          <p:nvPr/>
        </p:nvPicPr>
        <p:blipFill>
          <a:blip r:embed="rId1"/>
          <a:stretch/>
        </p:blipFill>
        <p:spPr>
          <a:xfrm>
            <a:off x="652320" y="7978680"/>
            <a:ext cx="200160" cy="203400"/>
          </a:xfrm>
          <a:prstGeom prst="rect">
            <a:avLst/>
          </a:prstGeom>
          <a:ln w="0">
            <a:noFill/>
          </a:ln>
        </p:spPr>
      </p:pic>
      <p:sp>
        <p:nvSpPr>
          <p:cNvPr id="27"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2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0" name="Google Shape;77;p1"/>
          <p:cNvCxnSpPr/>
          <p:nvPr/>
        </p:nvCxnSpPr>
        <p:spPr>
          <a:xfrm>
            <a:off x="212400" y="6621120"/>
            <a:ext cx="11729160" cy="26280"/>
          </a:xfrm>
          <a:prstGeom prst="straightConnector1">
            <a:avLst/>
          </a:prstGeom>
          <a:ln w="57240">
            <a:solidFill>
              <a:srgbClr val="33cccc"/>
            </a:solidFill>
            <a:miter/>
          </a:ln>
        </p:spPr>
      </p:cxnSp>
      <p:cxnSp>
        <p:nvCxnSpPr>
          <p:cNvPr id="31" name="Google Shape;78;p1"/>
          <p:cNvCxnSpPr/>
          <p:nvPr/>
        </p:nvCxnSpPr>
        <p:spPr>
          <a:xfrm>
            <a:off x="757080" y="6364080"/>
            <a:ext cx="10694160" cy="37080"/>
          </a:xfrm>
          <a:prstGeom prst="straightConnector1">
            <a:avLst/>
          </a:prstGeom>
          <a:ln w="38160">
            <a:solidFill>
              <a:srgbClr val="4472c4"/>
            </a:solidFill>
            <a:miter/>
          </a:ln>
        </p:spPr>
      </p:cxnSp>
      <p:sp>
        <p:nvSpPr>
          <p:cNvPr id="32"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33" name="TextBox 9"/>
          <p:cNvSpPr/>
          <p:nvPr/>
        </p:nvSpPr>
        <p:spPr>
          <a:xfrm>
            <a:off x="1133640" y="258840"/>
            <a:ext cx="42465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Бағалау </a:t>
            </a:r>
            <a:r>
              <a:rPr b="1" lang="kk-KZ" sz="2400" strike="noStrike" u="none">
                <a:solidFill>
                  <a:srgbClr val="ffffff"/>
                </a:solidFill>
                <a:uFillTx/>
                <a:latin typeface="Tahoma"/>
                <a:ea typeface="Tahoma"/>
              </a:rPr>
              <a:t>критерийлері: </a:t>
            </a:r>
            <a:endParaRPr b="0" lang="ru-RU" sz="2400" strike="noStrike" u="none">
              <a:solidFill>
                <a:srgbClr val="000000"/>
              </a:solidFill>
              <a:uFillTx/>
              <a:latin typeface="Calibri"/>
            </a:endParaRPr>
          </a:p>
        </p:txBody>
      </p:sp>
      <p:sp>
        <p:nvSpPr>
          <p:cNvPr id="34" name="Rectangle 10"/>
          <p:cNvSpPr/>
          <p:nvPr/>
        </p:nvSpPr>
        <p:spPr>
          <a:xfrm>
            <a:off x="806400" y="2056680"/>
            <a:ext cx="10826640" cy="1801800"/>
          </a:xfrm>
          <a:prstGeom prst="rect">
            <a:avLst/>
          </a:prstGeom>
          <a:noFill/>
          <a:ln w="0">
            <a:noFill/>
          </a:ln>
        </p:spPr>
        <p:style>
          <a:lnRef idx="0"/>
          <a:fillRef idx="0"/>
          <a:effectRef idx="0"/>
          <a:fontRef idx="minor"/>
        </p:style>
        <p:txBody>
          <a:bodyPr lIns="90000" rIns="90000" tIns="46800" bIns="46800" anchor="ctr">
            <a:spAutoFit/>
          </a:bodyPr>
          <a:p>
            <a:pPr>
              <a:buClr>
                <a:srgbClr val="000000"/>
              </a:buClr>
              <a:buFont typeface="Calibri"/>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Calibri"/>
                <a:ea typeface="Times New Roman"/>
              </a:rPr>
              <a:t> </a:t>
            </a:r>
            <a:r>
              <a:rPr b="0" lang="kk-KZ" sz="2800" strike="noStrike" u="none">
                <a:solidFill>
                  <a:srgbClr val="000000"/>
                </a:solidFill>
                <a:uFillTx/>
                <a:latin typeface="Times New Roman"/>
                <a:ea typeface="Times New Roman"/>
              </a:rPr>
              <a:t>мәтін мазмұнын түсінеді;</a:t>
            </a:r>
            <a:endParaRPr b="0" lang="ru-RU" sz="2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 </a:t>
            </a:r>
            <a:r>
              <a:rPr b="0" lang="kk-KZ" sz="2800" strike="noStrike" u="none">
                <a:solidFill>
                  <a:srgbClr val="000000"/>
                </a:solidFill>
                <a:uFillTx/>
                <a:latin typeface="Times New Roman"/>
                <a:ea typeface="Times New Roman"/>
              </a:rPr>
              <a:t>мәтінде көтерілген мәселені талдайды;</a:t>
            </a:r>
            <a:endParaRPr b="0" lang="ru-RU" sz="2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 </a:t>
            </a:r>
            <a:r>
              <a:rPr b="0" lang="kk-KZ" sz="2800" strike="noStrike" u="none">
                <a:solidFill>
                  <a:srgbClr val="000000"/>
                </a:solidFill>
                <a:uFillTx/>
                <a:latin typeface="Times New Roman"/>
                <a:ea typeface="Times New Roman"/>
              </a:rPr>
              <a:t>өздік етісті және салт, сабақты етістіктерді ажырата алады;</a:t>
            </a:r>
            <a:endParaRPr b="0" lang="ru-RU" sz="2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 </a:t>
            </a:r>
            <a:r>
              <a:rPr b="0" lang="kk-KZ" sz="2800" strike="noStrike" u="none">
                <a:solidFill>
                  <a:srgbClr val="000000"/>
                </a:solidFill>
                <a:uFillTx/>
                <a:latin typeface="Times New Roman"/>
                <a:ea typeface="Times New Roman"/>
              </a:rPr>
              <a:t>оларды ауызша және жазбаша тілдесім барысында қолдана алады.</a:t>
            </a:r>
            <a:r>
              <a:rPr b="0" lang="ru-RU" sz="2800" strike="noStrike" u="none">
                <a:solidFill>
                  <a:srgbClr val="000000"/>
                </a:solidFill>
                <a:uFillTx/>
                <a:latin typeface="Times New Roman"/>
                <a:ea typeface="Times New Roman"/>
              </a:rPr>
              <a:t> </a:t>
            </a:r>
            <a:endParaRPr b="0" lang="ru-RU" sz="28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5" name="Рисунок 48" descr=""/>
          <p:cNvPicPr/>
          <p:nvPr/>
        </p:nvPicPr>
        <p:blipFill>
          <a:blip r:embed="rId1"/>
          <a:stretch/>
        </p:blipFill>
        <p:spPr>
          <a:xfrm>
            <a:off x="652320" y="7978680"/>
            <a:ext cx="200160" cy="203400"/>
          </a:xfrm>
          <a:prstGeom prst="rect">
            <a:avLst/>
          </a:prstGeom>
          <a:ln w="0">
            <a:noFill/>
          </a:ln>
        </p:spPr>
      </p:pic>
      <p:sp>
        <p:nvSpPr>
          <p:cNvPr id="36"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r>
              <a:rPr b="0" lang="kk-KZ" sz="1800" strike="noStrike" u="none">
                <a:solidFill>
                  <a:srgbClr val="000000"/>
                </a:solidFill>
                <a:uFillTx/>
                <a:latin typeface="Calibri"/>
              </a:rPr>
              <a:t>ЖҰМБАҚ ШЕШУІН ТАУЫП, САБАҚТЫҢ ТАҚЫРЫБЫН АНЫҚТАЙЫҚ.   </a:t>
            </a:r>
            <a:endParaRPr b="0" lang="ru-RU" sz="1800" strike="noStrike" u="none">
              <a:solidFill>
                <a:srgbClr val="000000"/>
              </a:solidFill>
              <a:uFillTx/>
              <a:latin typeface="Calibri"/>
            </a:endParaRPr>
          </a:p>
        </p:txBody>
      </p:sp>
      <p:sp>
        <p:nvSpPr>
          <p:cNvPr id="37" name="Прямоугольник 73"/>
          <p:cNvSpPr/>
          <p:nvPr/>
        </p:nvSpPr>
        <p:spPr>
          <a:xfrm>
            <a:off x="1811160" y="3089160"/>
            <a:ext cx="157356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3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39" name="Google Shape;77;p1"/>
          <p:cNvCxnSpPr/>
          <p:nvPr/>
        </p:nvCxnSpPr>
        <p:spPr>
          <a:xfrm>
            <a:off x="212400" y="6621120"/>
            <a:ext cx="11729160" cy="26280"/>
          </a:xfrm>
          <a:prstGeom prst="straightConnector1">
            <a:avLst/>
          </a:prstGeom>
          <a:ln w="57240">
            <a:solidFill>
              <a:srgbClr val="33cccc"/>
            </a:solidFill>
            <a:miter/>
          </a:ln>
        </p:spPr>
      </p:cxnSp>
      <p:cxnSp>
        <p:nvCxnSpPr>
          <p:cNvPr id="40" name="Google Shape;78;p1"/>
          <p:cNvCxnSpPr/>
          <p:nvPr/>
        </p:nvCxnSpPr>
        <p:spPr>
          <a:xfrm>
            <a:off x="757080" y="6364080"/>
            <a:ext cx="10694160" cy="37080"/>
          </a:xfrm>
          <a:prstGeom prst="straightConnector1">
            <a:avLst/>
          </a:prstGeom>
          <a:ln w="38160">
            <a:solidFill>
              <a:srgbClr val="4472c4"/>
            </a:solidFill>
            <a:miter/>
          </a:ln>
        </p:spPr>
      </p:cxnSp>
      <p:sp>
        <p:nvSpPr>
          <p:cNvPr id="41" name="Rectangle 9"/>
          <p:cNvSpPr/>
          <p:nvPr/>
        </p:nvSpPr>
        <p:spPr>
          <a:xfrm>
            <a:off x="1528920" y="1758240"/>
            <a:ext cx="3848040" cy="302076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3200" strike="noStrike" u="none">
                <a:solidFill>
                  <a:srgbClr val="000000"/>
                </a:solidFill>
                <a:uFillTx/>
                <a:latin typeface="Times New Roman"/>
                <a:ea typeface="Times New Roman"/>
              </a:rPr>
              <a:t>Екі атасы бар,</a:t>
            </a:r>
            <a:br>
              <a:rPr sz="3200"/>
            </a:br>
            <a:r>
              <a:rPr b="0" i="1" lang="kk-KZ" sz="3200" strike="noStrike" u="none">
                <a:solidFill>
                  <a:srgbClr val="000000"/>
                </a:solidFill>
                <a:uFillTx/>
                <a:latin typeface="Times New Roman"/>
                <a:ea typeface="Times New Roman"/>
              </a:rPr>
              <a:t>Он сегіз анасы бар.</a:t>
            </a:r>
            <a:br>
              <a:rPr sz="3200"/>
            </a:br>
            <a:r>
              <a:rPr b="0" i="1" lang="kk-KZ" sz="3200" strike="noStrike" u="none">
                <a:solidFill>
                  <a:srgbClr val="000000"/>
                </a:solidFill>
                <a:uFillTx/>
                <a:latin typeface="Times New Roman"/>
                <a:ea typeface="Times New Roman"/>
              </a:rPr>
              <a:t>Он сегіз анасының әрқайсысында</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3200" strike="noStrike" u="none">
                <a:solidFill>
                  <a:srgbClr val="000000"/>
                </a:solidFill>
                <a:uFillTx/>
                <a:latin typeface="Times New Roman"/>
                <a:ea typeface="Times New Roman"/>
              </a:rPr>
              <a:t>Тоғыз-тоғыздан баласы бар.</a:t>
            </a:r>
            <a:endParaRPr b="0" lang="ru-RU" sz="3200" strike="noStrike" u="none">
              <a:solidFill>
                <a:srgbClr val="000000"/>
              </a:solidFill>
              <a:uFillTx/>
              <a:latin typeface="Calibri"/>
            </a:endParaRPr>
          </a:p>
        </p:txBody>
      </p:sp>
      <p:sp>
        <p:nvSpPr>
          <p:cNvPr id="42" name="AutoShape 10"/>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3" name="AutoShape 12"/>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44" name="Picture 13" descr=""/>
          <p:cNvPicPr/>
          <p:nvPr/>
        </p:nvPicPr>
        <p:blipFill>
          <a:blip r:embed="rId2"/>
          <a:stretch/>
        </p:blipFill>
        <p:spPr>
          <a:xfrm>
            <a:off x="5896080" y="1201680"/>
            <a:ext cx="5691240" cy="5089680"/>
          </a:xfrm>
          <a:prstGeom prst="rect">
            <a:avLst/>
          </a:prstGeom>
          <a:ln w="0">
            <a:noFill/>
          </a:ln>
        </p:spPr>
      </p:pic>
      <p:pic>
        <p:nvPicPr>
          <p:cNvPr id="45" name="Picture 15" descr="Сұрақ-жауап / Блог - naizagai1 / КерекИнфо"/>
          <p:cNvPicPr/>
          <p:nvPr/>
        </p:nvPicPr>
        <p:blipFill>
          <a:blip r:embed="rId3"/>
          <a:stretch/>
        </p:blipFill>
        <p:spPr>
          <a:xfrm>
            <a:off x="3672000" y="4560840"/>
            <a:ext cx="2166840" cy="1847880"/>
          </a:xfrm>
          <a:prstGeom prst="rect">
            <a:avLst/>
          </a:prstGeom>
          <a:ln w="0">
            <a:noFill/>
          </a:ln>
        </p:spPr>
      </p:pic>
    </p:spTree>
  </p:cSld>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6" name="Рисунок 48" descr=""/>
          <p:cNvPicPr/>
          <p:nvPr/>
        </p:nvPicPr>
        <p:blipFill>
          <a:blip r:embed="rId1"/>
          <a:stretch/>
        </p:blipFill>
        <p:spPr>
          <a:xfrm>
            <a:off x="652320" y="7978680"/>
            <a:ext cx="200160" cy="203400"/>
          </a:xfrm>
          <a:prstGeom prst="rect">
            <a:avLst/>
          </a:prstGeom>
          <a:ln w="0">
            <a:noFill/>
          </a:ln>
        </p:spPr>
      </p:pic>
      <p:sp>
        <p:nvSpPr>
          <p:cNvPr id="47"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                                                    </a:t>
            </a:r>
            <a:r>
              <a:rPr b="0" lang="kk-KZ" sz="2400" strike="noStrike" u="none">
                <a:solidFill>
                  <a:srgbClr val="000000"/>
                </a:solidFill>
                <a:uFillTx/>
                <a:latin typeface="Times New Roman"/>
                <a:ea typeface="Times New Roman"/>
              </a:rPr>
              <a:t>ЖҰМБАҚТЫҢ ЖАУАБЫ   </a:t>
            </a:r>
            <a:endParaRPr b="0" lang="ru-RU" sz="2400" strike="noStrike" u="none">
              <a:solidFill>
                <a:srgbClr val="000000"/>
              </a:solidFill>
              <a:uFillTx/>
              <a:latin typeface="Calibri"/>
            </a:endParaRPr>
          </a:p>
        </p:txBody>
      </p:sp>
      <p:sp>
        <p:nvSpPr>
          <p:cNvPr id="48" name="Прямоугольник 73"/>
          <p:cNvSpPr/>
          <p:nvPr/>
        </p:nvSpPr>
        <p:spPr>
          <a:xfrm>
            <a:off x="1811160" y="3089160"/>
            <a:ext cx="157356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4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50" name="Google Shape;77;p1"/>
          <p:cNvCxnSpPr/>
          <p:nvPr/>
        </p:nvCxnSpPr>
        <p:spPr>
          <a:xfrm>
            <a:off x="212400" y="6621120"/>
            <a:ext cx="11729160" cy="26280"/>
          </a:xfrm>
          <a:prstGeom prst="straightConnector1">
            <a:avLst/>
          </a:prstGeom>
          <a:ln w="57240">
            <a:solidFill>
              <a:srgbClr val="33cccc"/>
            </a:solidFill>
            <a:miter/>
          </a:ln>
        </p:spPr>
      </p:cxnSp>
      <p:cxnSp>
        <p:nvCxnSpPr>
          <p:cNvPr id="51" name="Google Shape;78;p1"/>
          <p:cNvCxnSpPr/>
          <p:nvPr/>
        </p:nvCxnSpPr>
        <p:spPr>
          <a:xfrm>
            <a:off x="757080" y="6364080"/>
            <a:ext cx="10694160" cy="37080"/>
          </a:xfrm>
          <a:prstGeom prst="straightConnector1">
            <a:avLst/>
          </a:prstGeom>
          <a:ln w="38160">
            <a:solidFill>
              <a:srgbClr val="4472c4"/>
            </a:solidFill>
            <a:miter/>
          </a:ln>
        </p:spPr>
      </p:cxnSp>
      <p:sp>
        <p:nvSpPr>
          <p:cNvPr id="52" name="Rectangle 9"/>
          <p:cNvSpPr/>
          <p:nvPr/>
        </p:nvSpPr>
        <p:spPr>
          <a:xfrm>
            <a:off x="1528920" y="1758240"/>
            <a:ext cx="3848040" cy="302076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3200" strike="noStrike" u="none">
                <a:solidFill>
                  <a:srgbClr val="000000"/>
                </a:solidFill>
                <a:uFillTx/>
                <a:latin typeface="Times New Roman"/>
                <a:ea typeface="Times New Roman"/>
              </a:rPr>
              <a:t>Екі атасы бар,</a:t>
            </a:r>
            <a:br>
              <a:rPr sz="3200"/>
            </a:br>
            <a:r>
              <a:rPr b="0" i="1" lang="kk-KZ" sz="3200" strike="noStrike" u="none">
                <a:solidFill>
                  <a:srgbClr val="000000"/>
                </a:solidFill>
                <a:uFillTx/>
                <a:latin typeface="Times New Roman"/>
                <a:ea typeface="Times New Roman"/>
              </a:rPr>
              <a:t>Он сегіз анасы бар.</a:t>
            </a:r>
            <a:br>
              <a:rPr sz="3200"/>
            </a:br>
            <a:r>
              <a:rPr b="0" i="1" lang="kk-KZ" sz="3200" strike="noStrike" u="none">
                <a:solidFill>
                  <a:srgbClr val="000000"/>
                </a:solidFill>
                <a:uFillTx/>
                <a:latin typeface="Times New Roman"/>
                <a:ea typeface="Times New Roman"/>
              </a:rPr>
              <a:t>Он сегіз анасының әрқайсысында</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3200" strike="noStrike" u="none">
                <a:solidFill>
                  <a:srgbClr val="000000"/>
                </a:solidFill>
                <a:uFillTx/>
                <a:latin typeface="Times New Roman"/>
                <a:ea typeface="Times New Roman"/>
              </a:rPr>
              <a:t>Тоғыз-тоғыздан баласы бар.</a:t>
            </a:r>
            <a:endParaRPr b="0" lang="ru-RU" sz="3200" strike="noStrike" u="none">
              <a:solidFill>
                <a:srgbClr val="000000"/>
              </a:solidFill>
              <a:uFillTx/>
              <a:latin typeface="Calibri"/>
            </a:endParaRPr>
          </a:p>
        </p:txBody>
      </p:sp>
      <p:sp>
        <p:nvSpPr>
          <p:cNvPr id="53" name="AutoShape 10"/>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4" name="AutoShape 12"/>
          <p:cNvSpPr/>
          <p:nvPr/>
        </p:nvSpPr>
        <p:spPr>
          <a:xfrm>
            <a:off x="144360" y="-144360"/>
            <a:ext cx="304920" cy="304560"/>
          </a:xfrm>
          <a:prstGeom prst="rect">
            <a:avLst/>
          </a:prstGeom>
          <a:noFill/>
          <a:ln w="0">
            <a:noFill/>
          </a:ln>
        </p:spPr>
        <p:style>
          <a:lnRef idx="0"/>
          <a:fillRef idx="0"/>
          <a:effectRef idx="0"/>
          <a:fontRef idx="minor"/>
        </p:style>
        <p:txBody>
          <a:bodyPr lIns="90000" rIns="90000" tIns="46800" bIns="4680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55" name="Picture 3" descr=""/>
          <p:cNvPicPr/>
          <p:nvPr/>
        </p:nvPicPr>
        <p:blipFill>
          <a:blip r:embed="rId2"/>
          <a:stretch/>
        </p:blipFill>
        <p:spPr>
          <a:xfrm>
            <a:off x="5391000" y="1536840"/>
            <a:ext cx="5991480" cy="3554280"/>
          </a:xfrm>
          <a:prstGeom prst="rect">
            <a:avLst/>
          </a:prstGeom>
          <a:ln w="0">
            <a:noFill/>
          </a:ln>
        </p:spPr>
      </p:pic>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6" name="Рисунок 48" descr=""/>
          <p:cNvPicPr/>
          <p:nvPr/>
        </p:nvPicPr>
        <p:blipFill>
          <a:blip r:embed="rId1"/>
          <a:stretch/>
        </p:blipFill>
        <p:spPr>
          <a:xfrm>
            <a:off x="652320" y="7978680"/>
            <a:ext cx="200160" cy="203400"/>
          </a:xfrm>
          <a:prstGeom prst="rect">
            <a:avLst/>
          </a:prstGeom>
          <a:ln w="0">
            <a:noFill/>
          </a:ln>
        </p:spPr>
      </p:pic>
      <p:sp>
        <p:nvSpPr>
          <p:cNvPr id="57"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r>
              <a:rPr b="1" lang="kk-KZ" sz="1800" strike="noStrike" u="none">
                <a:solidFill>
                  <a:srgbClr val="000000"/>
                </a:solidFill>
                <a:uFillTx/>
                <a:latin typeface="Calibri"/>
              </a:rPr>
              <a:t>ТҮСІНДІРМЕ СӨЗДІКПЕН ЖҰМЫС</a:t>
            </a:r>
            <a:endParaRPr b="0" lang="ru-RU" sz="1800" strike="noStrike" u="none">
              <a:solidFill>
                <a:srgbClr val="000000"/>
              </a:solidFill>
              <a:uFillTx/>
              <a:latin typeface="Calibri"/>
            </a:endParaRPr>
          </a:p>
        </p:txBody>
      </p:sp>
      <p:sp>
        <p:nvSpPr>
          <p:cNvPr id="58"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59"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60" name="Google Shape;77;p1"/>
          <p:cNvCxnSpPr/>
          <p:nvPr/>
        </p:nvCxnSpPr>
        <p:spPr>
          <a:xfrm>
            <a:off x="212400" y="6621120"/>
            <a:ext cx="11729160" cy="26280"/>
          </a:xfrm>
          <a:prstGeom prst="straightConnector1">
            <a:avLst/>
          </a:prstGeom>
          <a:ln w="57240">
            <a:solidFill>
              <a:srgbClr val="33cccc"/>
            </a:solidFill>
            <a:miter/>
          </a:ln>
        </p:spPr>
      </p:cxnSp>
      <p:cxnSp>
        <p:nvCxnSpPr>
          <p:cNvPr id="61" name="Google Shape;78;p1"/>
          <p:cNvCxnSpPr/>
          <p:nvPr/>
        </p:nvCxnSpPr>
        <p:spPr>
          <a:xfrm>
            <a:off x="757080" y="6364080"/>
            <a:ext cx="10694160" cy="37080"/>
          </a:xfrm>
          <a:prstGeom prst="straightConnector1">
            <a:avLst/>
          </a:prstGeom>
          <a:ln w="38160">
            <a:solidFill>
              <a:srgbClr val="4472c4"/>
            </a:solidFill>
            <a:miter/>
          </a:ln>
        </p:spPr>
      </p:cxnSp>
      <p:sp>
        <p:nvSpPr>
          <p:cNvPr id="62" name="Rectangle 1"/>
          <p:cNvSpPr/>
          <p:nvPr/>
        </p:nvSpPr>
        <p:spPr>
          <a:xfrm>
            <a:off x="873000" y="1734480"/>
            <a:ext cx="11055600" cy="180180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rPr>
              <a:t>Дүниетаным </a:t>
            </a:r>
            <a:r>
              <a:rPr b="0" lang="kk-KZ" sz="2800" strike="noStrike" u="none">
                <a:solidFill>
                  <a:srgbClr val="000000"/>
                </a:solidFill>
                <a:uFillTx/>
                <a:latin typeface="Calibri"/>
              </a:rPr>
              <a:t>–</a:t>
            </a:r>
            <a:r>
              <a:rPr b="0" lang="kk-KZ" sz="2800" strike="noStrike" u="none">
                <a:solidFill>
                  <a:srgbClr val="000000"/>
                </a:solidFill>
                <a:uFillTx/>
                <a:latin typeface="Times New Roman"/>
              </a:rPr>
              <a:t> білім, ой-сана.</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rPr>
              <a:t>Өркениет </a:t>
            </a:r>
            <a:r>
              <a:rPr b="0" lang="kk-KZ" sz="2800" strike="noStrike" u="none">
                <a:solidFill>
                  <a:srgbClr val="000000"/>
                </a:solidFill>
                <a:uFillTx/>
                <a:latin typeface="Times New Roman"/>
              </a:rPr>
              <a:t>- мұнда: мәдениет деген мағынада.</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rPr>
              <a:t>Зияткерлік </a:t>
            </a:r>
            <a:r>
              <a:rPr b="0" lang="kk-KZ" sz="2800" strike="noStrike" u="none">
                <a:solidFill>
                  <a:srgbClr val="000000"/>
                </a:solidFill>
                <a:uFillTx/>
                <a:latin typeface="Calibri"/>
              </a:rPr>
              <a:t>–</a:t>
            </a:r>
            <a:r>
              <a:rPr b="0" lang="kk-KZ" sz="2800" strike="noStrike" u="none">
                <a:solidFill>
                  <a:srgbClr val="000000"/>
                </a:solidFill>
                <a:uFillTx/>
                <a:latin typeface="Times New Roman"/>
              </a:rPr>
              <a:t> адамның ақыл-ой қабілетін дамытуға бағытталған дегенді білдіреді. </a:t>
            </a:r>
            <a:endParaRPr b="0" lang="ru-RU" sz="28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3" name="Рисунок 48" descr=""/>
          <p:cNvPicPr/>
          <p:nvPr/>
        </p:nvPicPr>
        <p:blipFill>
          <a:blip r:embed="rId1"/>
          <a:stretch/>
        </p:blipFill>
        <p:spPr>
          <a:xfrm>
            <a:off x="652320" y="7978680"/>
            <a:ext cx="200160" cy="203400"/>
          </a:xfrm>
          <a:prstGeom prst="rect">
            <a:avLst/>
          </a:prstGeom>
          <a:ln w="0">
            <a:noFill/>
          </a:ln>
        </p:spPr>
      </p:pic>
      <p:sp>
        <p:nvSpPr>
          <p:cNvPr id="64"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         </a:t>
            </a:r>
            <a:endParaRPr b="0" lang="ru-RU" sz="18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ffff"/>
                </a:solidFill>
                <a:uFillTx/>
                <a:latin typeface="Calibri"/>
              </a:rPr>
              <a:t>                </a:t>
            </a:r>
            <a:r>
              <a:rPr b="0" lang="kk-KZ" sz="2400" strike="noStrike" u="none">
                <a:solidFill>
                  <a:srgbClr val="ffffff"/>
                </a:solidFill>
                <a:uFillTx/>
                <a:latin typeface="Calibri"/>
              </a:rPr>
              <a:t>Мәтінді мұқият тыңда</a:t>
            </a:r>
            <a:endParaRPr b="0" lang="ru-RU" sz="2400" strike="noStrike" u="none">
              <a:solidFill>
                <a:srgbClr val="000000"/>
              </a:solidFill>
              <a:uFillTx/>
              <a:latin typeface="Calibri"/>
            </a:endParaRPr>
          </a:p>
        </p:txBody>
      </p:sp>
      <p:sp>
        <p:nvSpPr>
          <p:cNvPr id="6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6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67" name="Google Shape;77;p1"/>
          <p:cNvCxnSpPr/>
          <p:nvPr/>
        </p:nvCxnSpPr>
        <p:spPr>
          <a:xfrm>
            <a:off x="212400" y="6621120"/>
            <a:ext cx="11729160" cy="26280"/>
          </a:xfrm>
          <a:prstGeom prst="straightConnector1">
            <a:avLst/>
          </a:prstGeom>
          <a:ln w="57240">
            <a:solidFill>
              <a:srgbClr val="33cccc"/>
            </a:solidFill>
            <a:miter/>
          </a:ln>
        </p:spPr>
      </p:cxnSp>
      <p:cxnSp>
        <p:nvCxnSpPr>
          <p:cNvPr id="68" name="Google Shape;78;p1"/>
          <p:cNvCxnSpPr/>
          <p:nvPr/>
        </p:nvCxnSpPr>
        <p:spPr>
          <a:xfrm>
            <a:off x="757080" y="6364080"/>
            <a:ext cx="10694160" cy="37080"/>
          </a:xfrm>
          <a:prstGeom prst="straightConnector1">
            <a:avLst/>
          </a:prstGeom>
          <a:ln w="38160">
            <a:solidFill>
              <a:srgbClr val="4472c4"/>
            </a:solidFill>
            <a:miter/>
          </a:ln>
        </p:spPr>
      </p:cxnSp>
      <p:sp>
        <p:nvSpPr>
          <p:cNvPr id="69" name="Rectangle 1"/>
          <p:cNvSpPr/>
          <p:nvPr/>
        </p:nvSpPr>
        <p:spPr>
          <a:xfrm>
            <a:off x="792000" y="1623240"/>
            <a:ext cx="10863360" cy="3448080"/>
          </a:xfrm>
          <a:prstGeom prst="rect">
            <a:avLst/>
          </a:prstGeom>
          <a:noFill/>
          <a:ln w="0">
            <a:noFill/>
          </a:ln>
        </p:spPr>
        <p:style>
          <a:lnRef idx="0"/>
          <a:fillRef idx="0"/>
          <a:effectRef idx="0"/>
          <a:fontRef idx="minor"/>
        </p:style>
        <p:txBody>
          <a:bodyPr lIns="90000" rIns="90000" tIns="46800" bIns="46800" anchor="ctr">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	</a:t>
            </a:r>
            <a:r>
              <a:rPr b="0" i="1" lang="kk-KZ" sz="2000" strike="noStrike" u="none">
                <a:solidFill>
                  <a:srgbClr val="000000"/>
                </a:solidFill>
                <a:uFillTx/>
                <a:latin typeface="Times New Roman"/>
                <a:ea typeface="Times New Roman"/>
              </a:rPr>
              <a:t>Әлемнің түкпір-түкпірінде адамзаттың қолымен, ақыл-ойымен жасалған зияткерлік ойындар мыңдап саналады. Қазіргі деректер бойынша зияткерлік спорттың алғашқы үлгілері осыдан 3,5 мың жыл бұрын Африка мен Азия жерінде пайда болған. Археологтердің қазба жұмысы нәтижесінде табылған ойын тақтасы, шар типтес заттар сол уақыттың аралығын көрсетеді. Сондай түркілік өркениеттің қайталанбас үлгілерінің бірі – тоғызқұмалақ.</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   </a:t>
            </a:r>
            <a:r>
              <a:rPr b="0" i="1" lang="kk-KZ" sz="2000" strike="noStrike" u="none">
                <a:solidFill>
                  <a:srgbClr val="000000"/>
                </a:solidFill>
                <a:uFillTx/>
                <a:latin typeface="Times New Roman"/>
                <a:ea typeface="Times New Roman"/>
              </a:rPr>
              <a:t>	</a:t>
            </a:r>
            <a:r>
              <a:rPr b="0" i="1" lang="kk-KZ" sz="2000" strike="noStrike" u="none">
                <a:solidFill>
                  <a:srgbClr val="000000"/>
                </a:solidFill>
                <a:uFillTx/>
                <a:latin typeface="Times New Roman"/>
                <a:ea typeface="Times New Roman"/>
              </a:rPr>
              <a:t>Тоғызқұмалақ – әлемдік мәдениеттің озық үлгілерімен бой теңестіре алатын рухани ойын, логикалық ойлау спорты. Бұл спорттың басты мақсаты – адам ақыл-ойын дамытуға ықпал ету. Түркі халықтарының ұрпақ тәрбиесіне жауапкершілікпен қарайтынына осы ойынның өзі дәлел бола алады. Жасөспірімнің дене күшінің мол болуымен қатар, ақылды болуына да көп мән берген бабаларымыз осы ойынды ойлап тапқан.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0" name="Рисунок 48" descr=""/>
          <p:cNvPicPr/>
          <p:nvPr/>
        </p:nvPicPr>
        <p:blipFill>
          <a:blip r:embed="rId1"/>
          <a:stretch/>
        </p:blipFill>
        <p:spPr>
          <a:xfrm>
            <a:off x="652320" y="7978680"/>
            <a:ext cx="200160" cy="203400"/>
          </a:xfrm>
          <a:prstGeom prst="rect">
            <a:avLst/>
          </a:prstGeom>
          <a:ln w="0">
            <a:noFill/>
          </a:ln>
        </p:spPr>
      </p:pic>
      <p:sp>
        <p:nvSpPr>
          <p:cNvPr id="71" name="object 2"/>
          <p:cNvSpPr/>
          <p:nvPr/>
        </p:nvSpPr>
        <p:spPr>
          <a:xfrm>
            <a:off x="1440" y="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7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74" name="Google Shape;77;p1"/>
          <p:cNvCxnSpPr/>
          <p:nvPr/>
        </p:nvCxnSpPr>
        <p:spPr>
          <a:xfrm>
            <a:off x="212400" y="6621120"/>
            <a:ext cx="11729160" cy="26280"/>
          </a:xfrm>
          <a:prstGeom prst="straightConnector1">
            <a:avLst/>
          </a:prstGeom>
          <a:ln w="57240">
            <a:solidFill>
              <a:srgbClr val="33cccc"/>
            </a:solidFill>
            <a:miter/>
          </a:ln>
        </p:spPr>
      </p:cxnSp>
      <p:cxnSp>
        <p:nvCxnSpPr>
          <p:cNvPr id="75" name="Google Shape;78;p1"/>
          <p:cNvCxnSpPr/>
          <p:nvPr/>
        </p:nvCxnSpPr>
        <p:spPr>
          <a:xfrm>
            <a:off x="757080" y="6364080"/>
            <a:ext cx="10694160" cy="37080"/>
          </a:xfrm>
          <a:prstGeom prst="straightConnector1">
            <a:avLst/>
          </a:prstGeom>
          <a:ln w="38160">
            <a:solidFill>
              <a:srgbClr val="4472c4"/>
            </a:solidFill>
            <a:miter/>
          </a:ln>
        </p:spPr>
      </p:cxnSp>
      <p:sp>
        <p:nvSpPr>
          <p:cNvPr id="76" name="Rectangle 1"/>
          <p:cNvSpPr/>
          <p:nvPr/>
        </p:nvSpPr>
        <p:spPr>
          <a:xfrm>
            <a:off x="436680" y="1329120"/>
            <a:ext cx="11477520" cy="4057920"/>
          </a:xfrm>
          <a:prstGeom prst="rect">
            <a:avLst/>
          </a:prstGeom>
          <a:noFill/>
          <a:ln w="0">
            <a:noFill/>
          </a:ln>
        </p:spPr>
        <p:style>
          <a:lnRef idx="0"/>
          <a:fillRef idx="0"/>
          <a:effectRef idx="0"/>
          <a:fontRef idx="minor"/>
        </p:style>
        <p:txBody>
          <a:bodyPr lIns="90000" rIns="90000" tIns="46800" bIns="46800" anchor="ctr">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1200" strike="noStrike" u="none">
                <a:solidFill>
                  <a:srgbClr val="000000"/>
                </a:solidFill>
                <a:uFillTx/>
                <a:latin typeface="Times New Roman"/>
              </a:rPr>
              <a:t>	</a:t>
            </a:r>
            <a:r>
              <a:rPr b="0" i="1" lang="kk-KZ" sz="2000" strike="noStrike" u="none">
                <a:solidFill>
                  <a:srgbClr val="000000"/>
                </a:solidFill>
                <a:uFillTx/>
                <a:latin typeface="Times New Roman"/>
                <a:ea typeface="Times New Roman"/>
              </a:rPr>
              <a:t>«Тоғызқұмалақ – қазақтың ерте заманнан келе жатқан спорттық ойындарының бірі. Бұл ойынды қазақтардан басқа қырғыздар, қарақалпақтар, алтайлықтар да ойнайды»,- дейді зерттеуші Т.Сұлтанбеков. Сонымен қатар Түркия, Түрікменстан, Өзбекстанның кейбір аудандарында да бұл ойынның ойналатыны туралы мәліметтер бар. Тек ойын атауында кейбір өзгешеліктер кездеседі. Мәселен, тоғызқұмалақты қырғыздар «тогузкоргоол» десе, Ақтеңіз жағалауындағы кейбір көшпелі түрік тайпалары «тогузташ» деп атайды.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  </a:t>
            </a:r>
            <a:r>
              <a:rPr b="0" i="1" lang="kk-KZ" sz="2000" strike="noStrike" u="none">
                <a:solidFill>
                  <a:srgbClr val="000000"/>
                </a:solidFill>
                <a:uFillTx/>
                <a:latin typeface="Times New Roman"/>
                <a:ea typeface="Times New Roman"/>
              </a:rPr>
              <a:t>	</a:t>
            </a:r>
            <a:r>
              <a:rPr b="0" i="1" lang="kk-KZ" sz="2000" strike="noStrike" u="none">
                <a:solidFill>
                  <a:srgbClr val="000000"/>
                </a:solidFill>
                <a:uFillTx/>
                <a:latin typeface="Times New Roman"/>
                <a:ea typeface="Times New Roman"/>
              </a:rPr>
              <a:t>Тоғызқұмалақ – шахмат, дойбы ойындары сияқты адамнан шыдамдылықты, терең және логикалық ойлауды қажет ететін ақыл-ой спорты. Алғашқы кезде бұның үш отау, бес отау, жеті отаулық шағын үлгілері болса, бүгінгі күні біз бұл ойынды жетілген тоғыз отаулық классикалық ережесімен ойнап жүрміз.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  </a:t>
            </a:r>
            <a:r>
              <a:rPr b="0" i="1" lang="kk-KZ" sz="2000" strike="noStrike" u="none">
                <a:solidFill>
                  <a:srgbClr val="000000"/>
                </a:solidFill>
                <a:uFillTx/>
                <a:latin typeface="Times New Roman"/>
                <a:ea typeface="Times New Roman"/>
              </a:rPr>
              <a:t>	</a:t>
            </a:r>
            <a:r>
              <a:rPr b="0" i="1" lang="kk-KZ" sz="2000" strike="noStrike" u="none">
                <a:solidFill>
                  <a:srgbClr val="000000"/>
                </a:solidFill>
                <a:uFillTx/>
                <a:latin typeface="Times New Roman"/>
                <a:ea typeface="Times New Roman"/>
              </a:rPr>
              <a:t>Тоғызқұмалақ ойынын тек спорт, өнер, ғылым ретінде қарастыруға болмайды. Ол – ата-бабаларымыздың дүниетанымы, ұрпаққа қалдырған ақыл-ой мұрасы. </a:t>
            </a:r>
            <a:endParaRPr b="0" lang="ru-RU" sz="2000" strike="noStrike" u="none">
              <a:solidFill>
                <a:srgbClr val="000000"/>
              </a:solidFill>
              <a:uFillTx/>
              <a:latin typeface="Calibri"/>
            </a:endParaRPr>
          </a:p>
          <a:p>
            <a:pPr algn="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Calibri"/>
              </a:rPr>
              <a:t>«Таңғажайып тоғызқұмалақ» кітабынан </a:t>
            </a:r>
            <a:endParaRPr b="0" lang="ru-RU" sz="2000" strike="noStrike" u="none">
              <a:solidFill>
                <a:srgbClr val="000000"/>
              </a:solidFill>
              <a:uFillTx/>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7" name="Рисунок 48" descr=""/>
          <p:cNvPicPr/>
          <p:nvPr/>
        </p:nvPicPr>
        <p:blipFill>
          <a:blip r:embed="rId1"/>
          <a:stretch/>
        </p:blipFill>
        <p:spPr>
          <a:xfrm>
            <a:off x="652320" y="7978680"/>
            <a:ext cx="200160" cy="203400"/>
          </a:xfrm>
          <a:prstGeom prst="rect">
            <a:avLst/>
          </a:prstGeom>
          <a:ln w="0">
            <a:noFill/>
          </a:ln>
        </p:spPr>
      </p:pic>
      <p:sp>
        <p:nvSpPr>
          <p:cNvPr id="78"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Calibri"/>
            </a:endParaRPr>
          </a:p>
        </p:txBody>
      </p:sp>
      <p:sp>
        <p:nvSpPr>
          <p:cNvPr id="8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Calibri"/>
            </a:endParaRPr>
          </a:p>
        </p:txBody>
      </p:sp>
      <p:cxnSp>
        <p:nvCxnSpPr>
          <p:cNvPr id="81" name="Google Shape;77;p1"/>
          <p:cNvCxnSpPr/>
          <p:nvPr/>
        </p:nvCxnSpPr>
        <p:spPr>
          <a:xfrm>
            <a:off x="212400" y="6621120"/>
            <a:ext cx="11729160" cy="26280"/>
          </a:xfrm>
          <a:prstGeom prst="straightConnector1">
            <a:avLst/>
          </a:prstGeom>
          <a:ln w="57240">
            <a:solidFill>
              <a:srgbClr val="33cccc"/>
            </a:solidFill>
            <a:miter/>
          </a:ln>
        </p:spPr>
      </p:cxnSp>
      <p:cxnSp>
        <p:nvCxnSpPr>
          <p:cNvPr id="82" name="Google Shape;78;p1"/>
          <p:cNvCxnSpPr/>
          <p:nvPr/>
        </p:nvCxnSpPr>
        <p:spPr>
          <a:xfrm>
            <a:off x="757080" y="6364080"/>
            <a:ext cx="10694160" cy="37080"/>
          </a:xfrm>
          <a:prstGeom prst="straightConnector1">
            <a:avLst/>
          </a:prstGeom>
          <a:ln w="38160">
            <a:solidFill>
              <a:srgbClr val="4472c4"/>
            </a:solidFill>
            <a:miter/>
          </a:ln>
        </p:spPr>
      </p:cxnSp>
      <p:sp>
        <p:nvSpPr>
          <p:cNvPr id="83" name="TextBox 8"/>
          <p:cNvSpPr/>
          <p:nvPr/>
        </p:nvSpPr>
        <p:spPr>
          <a:xfrm>
            <a:off x="272880" y="272880"/>
            <a:ext cx="1191924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ahoma"/>
                <a:ea typeface="Tahoma"/>
              </a:rPr>
              <a:t>1-т</a:t>
            </a:r>
            <a:r>
              <a:rPr b="1" lang="kk-KZ" sz="2400" strike="noStrike" u="none">
                <a:solidFill>
                  <a:srgbClr val="ffffff"/>
                </a:solidFill>
                <a:uFillTx/>
                <a:latin typeface="Tahoma"/>
                <a:ea typeface="Tahoma"/>
              </a:rPr>
              <a:t>апсырма. </a:t>
            </a:r>
            <a:r>
              <a:rPr b="1" lang="kk-KZ" sz="2400" strike="noStrike" u="none">
                <a:solidFill>
                  <a:srgbClr val="ffffff"/>
                </a:solidFill>
                <a:uFillTx/>
                <a:latin typeface="Times New Roman"/>
              </a:rPr>
              <a:t>Мәтін мазмұнына сәйкес ақпараттың дұрыс-бұрыстығын анықта.</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graphicFrame>
        <p:nvGraphicFramePr>
          <p:cNvPr id="84" name=""/>
          <p:cNvGraphicFramePr/>
          <p:nvPr/>
        </p:nvGraphicFramePr>
        <p:xfrm>
          <a:off x="968400" y="1282680"/>
          <a:ext cx="10058400" cy="3127320"/>
        </p:xfrm>
        <a:graphic>
          <a:graphicData uri="http://schemas.openxmlformats.org/drawingml/2006/table">
            <a:tbl>
              <a:tblPr/>
              <a:tblGrid>
                <a:gridCol w="7688160"/>
                <a:gridCol w="1094040"/>
                <a:gridCol w="1276200"/>
              </a:tblGrid>
              <a:tr h="360360">
                <a:tc>
                  <a:txBody>
                    <a:bodyPr lIns="68760" rIns="68760" tIns="0" bIns="0"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Ақпарат</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дұрыс</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0000"/>
                          </a:solidFill>
                          <a:uFillTx/>
                          <a:latin typeface="Times New Roman"/>
                          <a:ea typeface="Times New Roman"/>
                        </a:rPr>
                        <a:t>бұрыс</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1928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Зияткерлік спорттың алғашқы үлгілері осыдан 3,5 мың жыл бұрын Африка мен Азия жерінде пайда болған.</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6102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Тоғызқұмалақты қырғыздар «тогузташ» деп атайды.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1928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Тоғызқұмалақ ойыны адамның ақыл-ойын дамытуға ықпал етеді.</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718200">
                <a:tc>
                  <a:txBody>
                    <a:bodyPr lIns="68760" rIns="68760" tIns="0" bIns="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000000"/>
                          </a:solidFill>
                          <a:uFillTx/>
                          <a:latin typeface="Times New Roman"/>
                          <a:ea typeface="Times New Roman"/>
                        </a:rPr>
                        <a:t>Бүгінгі күні біз бұл ойынды жеті отаулық ережемен ойнап жүрміз.</a:t>
                      </a:r>
                      <a:endParaRPr b="0" lang="ru-RU" sz="20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85" name="Rectangle 10"/>
          <p:cNvSpPr/>
          <p:nvPr/>
        </p:nvSpPr>
        <p:spPr>
          <a:xfrm>
            <a:off x="1155960" y="4769640"/>
            <a:ext cx="4521960" cy="109980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rPr>
              <a:t>Дескрипторы:</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мәтін мазмұнын түсінеді;</a:t>
            </a:r>
            <a:endParaRPr b="0" lang="ru-RU" sz="1800" strike="noStrike" u="none">
              <a:solidFill>
                <a:srgbClr val="000000"/>
              </a:solidFill>
              <a:uFillTx/>
              <a:latin typeface="Calibri"/>
            </a:endParaRPr>
          </a:p>
          <a:p>
            <a:pPr>
              <a:lnSpc>
                <a:spcPct val="100000"/>
              </a:lnSpc>
              <a:buClr>
                <a:srgbClr val="00000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ақпараттың дұрыс-бұрыстығын анықтайды</a:t>
            </a:r>
            <a:r>
              <a:rPr b="0" lang="kk-KZ" sz="1200" strike="noStrike" u="none">
                <a:solidFill>
                  <a:srgbClr val="000000"/>
                </a:solidFill>
                <a:uFillTx/>
                <a:latin typeface="Times New Roman"/>
                <a:ea typeface="Times New Roman"/>
              </a:rPr>
              <a:t>.</a:t>
            </a:r>
            <a:endParaRPr b="0" lang="ru-RU" sz="1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Calibri"/>
            </a:endParaRPr>
          </a:p>
        </p:txBody>
      </p:sp>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5991</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Windows</cp:lastModifiedBy>
  <cp:lastPrinted>2020-03-24T14:36:16Z</cp:lastPrinted>
  <dcterms:modified xsi:type="dcterms:W3CDTF">2021-01-18T23:04:35Z</dcterms:modified>
  <cp:revision>457</cp:revision>
  <dc:subject/>
  <dc:title>Презентация PowerPoint</dc:title>
</cp:coreProperties>
</file>