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68" r:id="rId2"/>
    <p:sldId id="257" r:id="rId3"/>
    <p:sldId id="258" r:id="rId4"/>
    <p:sldId id="260" r:id="rId5"/>
    <p:sldId id="262" r:id="rId6"/>
    <p:sldId id="263" r:id="rId7"/>
    <p:sldId id="265" r:id="rId8"/>
    <p:sldId id="273" r:id="rId9"/>
    <p:sldId id="274" r:id="rId10"/>
    <p:sldId id="269" r:id="rId11"/>
    <p:sldId id="272"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a:srgbClr val="271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48" y="3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6C93DB-B7B4-4D50-BFCC-BE6A9D59B0BE}" type="datetimeFigureOut">
              <a:rPr lang="ru-RU" smtClean="0"/>
              <a:t>26.10.2024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2304B-B9A7-40D6-A95F-2536C1B3DB88}" type="slidenum">
              <a:rPr lang="ru-RU" smtClean="0"/>
              <a:t>‹#›</a:t>
            </a:fld>
            <a:endParaRPr lang="ru-RU"/>
          </a:p>
        </p:txBody>
      </p:sp>
    </p:spTree>
    <p:extLst>
      <p:ext uri="{BB962C8B-B14F-4D97-AF65-F5344CB8AC3E}">
        <p14:creationId xmlns:p14="http://schemas.microsoft.com/office/powerpoint/2010/main" val="533626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9297485-7041-403B-BE0F-3EC3BD65F45E}" type="datetimeFigureOut">
              <a:rPr lang="ru-RU" smtClean="0"/>
              <a:t>26.10.2024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26.10.2024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26.10.2024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9297485-7041-403B-BE0F-3EC3BD65F45E}" type="datetimeFigureOut">
              <a:rPr lang="ru-RU" smtClean="0"/>
              <a:t>26.10.2024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
        <p:nvSpPr>
          <p:cNvPr id="7" name="Title 6"/>
          <p:cNvSpPr>
            <a:spLocks noGrp="1"/>
          </p:cNvSpPr>
          <p:nvPr>
            <p:ph type="title"/>
          </p:nvPr>
        </p:nvSpPr>
        <p:spPr/>
        <p:txBody>
          <a:bodyPr/>
          <a:lstStyle/>
          <a:p>
            <a:r>
              <a:rPr lang="ru-RU"/>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9297485-7041-403B-BE0F-3EC3BD65F45E}" type="datetimeFigureOut">
              <a:rPr lang="ru-RU" smtClean="0"/>
              <a:t>26.10.2024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5" name="Date Placeholder 4"/>
          <p:cNvSpPr>
            <a:spLocks noGrp="1"/>
          </p:cNvSpPr>
          <p:nvPr>
            <p:ph type="dt" sz="half" idx="10"/>
          </p:nvPr>
        </p:nvSpPr>
        <p:spPr/>
        <p:txBody>
          <a:bodyPr/>
          <a:lstStyle/>
          <a:p>
            <a:fld id="{C9297485-7041-403B-BE0F-3EC3BD65F45E}" type="datetimeFigureOut">
              <a:rPr lang="ru-RU" smtClean="0"/>
              <a:t>26.10.2024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9297485-7041-403B-BE0F-3EC3BD65F45E}" type="datetimeFigureOut">
              <a:rPr lang="ru-RU" smtClean="0"/>
              <a:t>26.10.2024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C9297485-7041-403B-BE0F-3EC3BD65F45E}" type="datetimeFigureOut">
              <a:rPr lang="ru-RU" smtClean="0"/>
              <a:t>26.10.2024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9297485-7041-403B-BE0F-3EC3BD65F45E}" type="datetimeFigureOut">
              <a:rPr lang="ru-RU" smtClean="0"/>
              <a:t>26.10.2024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79E87BD-96B7-4B23-83D7-7A5AF10B0E2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9297485-7041-403B-BE0F-3EC3BD65F45E}" type="datetimeFigureOut">
              <a:rPr lang="ru-RU" smtClean="0"/>
              <a:t>26.10.2024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9297485-7041-403B-BE0F-3EC3BD65F45E}" type="datetimeFigureOut">
              <a:rPr lang="ru-RU" smtClean="0"/>
              <a:t>26.10.2024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79E87BD-96B7-4B23-83D7-7A5AF10B0E27}"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9297485-7041-403B-BE0F-3EC3BD65F45E}" type="datetimeFigureOut">
              <a:rPr lang="ru-RU" smtClean="0"/>
              <a:t>26.10.2024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79E87BD-96B7-4B23-83D7-7A5AF10B0E27}"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youtu.be/dbYs13VvEBw"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1052736"/>
            <a:ext cx="8676580" cy="1780108"/>
          </a:xfrm>
        </p:spPr>
        <p:txBody>
          <a:bodyPr>
            <a:normAutofit fontScale="90000"/>
          </a:bodyPr>
          <a:lstStyle/>
          <a:p>
            <a:r>
              <a:rPr lang="kk-KZ" b="1" dirty="0">
                <a:solidFill>
                  <a:srgbClr val="002060"/>
                </a:solidFill>
                <a:latin typeface="Times New Roman" panose="02020603050405020304" pitchFamily="18" charset="0"/>
                <a:cs typeface="Times New Roman" panose="02020603050405020304" pitchFamily="18" charset="0"/>
              </a:rPr>
              <a:t>Қазақ тілі 6-сынып</a:t>
            </a:r>
            <a:r>
              <a:rPr lang="kk-KZ" b="1" dirty="0">
                <a:solidFill>
                  <a:schemeClr val="bg1"/>
                </a:solidFill>
                <a:latin typeface="Times New Roman" panose="02020603050405020304" pitchFamily="18" charset="0"/>
                <a:cs typeface="Times New Roman" panose="02020603050405020304" pitchFamily="18" charset="0"/>
              </a:rPr>
              <a:t/>
            </a:r>
            <a:br>
              <a:rPr lang="kk-KZ" b="1" dirty="0">
                <a:solidFill>
                  <a:schemeClr val="bg1"/>
                </a:solidFill>
                <a:latin typeface="Times New Roman" panose="02020603050405020304" pitchFamily="18" charset="0"/>
                <a:cs typeface="Times New Roman" panose="02020603050405020304" pitchFamily="18" charset="0"/>
              </a:rPr>
            </a:br>
            <a:r>
              <a:rPr lang="kk-KZ" b="1" dirty="0">
                <a:solidFill>
                  <a:schemeClr val="bg1"/>
                </a:solidFill>
                <a:latin typeface="Times New Roman" panose="02020603050405020304" pitchFamily="18" charset="0"/>
                <a:cs typeface="Times New Roman" panose="02020603050405020304" pitchFamily="18" charset="0"/>
              </a:rPr>
              <a:t>Бөлім: </a:t>
            </a:r>
            <a:br>
              <a:rPr lang="kk-KZ" b="1" dirty="0">
                <a:solidFill>
                  <a:schemeClr val="bg1"/>
                </a:solidFill>
                <a:latin typeface="Times New Roman" panose="02020603050405020304" pitchFamily="18" charset="0"/>
                <a:cs typeface="Times New Roman" panose="02020603050405020304" pitchFamily="18" charset="0"/>
              </a:rPr>
            </a:br>
            <a:r>
              <a:rPr lang="kk-KZ" b="1" dirty="0">
                <a:solidFill>
                  <a:schemeClr val="bg1"/>
                </a:solidFill>
                <a:latin typeface="Times New Roman" panose="02020603050405020304" pitchFamily="18" charset="0"/>
                <a:cs typeface="Times New Roman" panose="02020603050405020304" pitchFamily="18" charset="0"/>
              </a:rPr>
              <a:t>«Спорт. Белгілі спорт жұлдыздары»</a:t>
            </a:r>
            <a:endParaRPr lang="ru-RU" b="1" dirty="0">
              <a:solidFill>
                <a:schemeClr val="bg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51520" y="3068960"/>
            <a:ext cx="8676580" cy="3240360"/>
          </a:xfrm>
        </p:spPr>
        <p:txBody>
          <a:bodyPr>
            <a:normAutofit/>
          </a:bodyPr>
          <a:lstStyle/>
          <a:p>
            <a:r>
              <a:rPr lang="kk-KZ" sz="3000" b="1" dirty="0">
                <a:solidFill>
                  <a:srgbClr val="002060"/>
                </a:solidFill>
                <a:latin typeface="Times New Roman" panose="02020603050405020304" pitchFamily="18" charset="0"/>
                <a:cs typeface="Times New Roman" panose="02020603050405020304" pitchFamily="18" charset="0"/>
              </a:rPr>
              <a:t>САБАҚТЫҢ ТАҚЫРЫБЫ:</a:t>
            </a:r>
          </a:p>
          <a:p>
            <a:r>
              <a:rPr lang="kk-KZ" sz="3000" b="1" dirty="0">
                <a:solidFill>
                  <a:schemeClr val="bg1"/>
                </a:solidFill>
                <a:latin typeface="Times New Roman" panose="02020603050405020304" pitchFamily="18" charset="0"/>
                <a:cs typeface="Times New Roman" panose="02020603050405020304" pitchFamily="18" charset="0"/>
              </a:rPr>
              <a:t>АЗИАДА АЛАУЫ </a:t>
            </a:r>
          </a:p>
          <a:p>
            <a:r>
              <a:rPr lang="kk-KZ" sz="3000" b="1" dirty="0">
                <a:solidFill>
                  <a:srgbClr val="002060"/>
                </a:solidFill>
                <a:latin typeface="Times New Roman" panose="02020603050405020304" pitchFamily="18" charset="0"/>
                <a:cs typeface="Times New Roman" panose="02020603050405020304" pitchFamily="18" charset="0"/>
              </a:rPr>
              <a:t>Салт және </a:t>
            </a:r>
            <a:r>
              <a:rPr lang="kk-KZ" sz="3000" b="1">
                <a:solidFill>
                  <a:srgbClr val="002060"/>
                </a:solidFill>
                <a:latin typeface="Times New Roman" panose="02020603050405020304" pitchFamily="18" charset="0"/>
                <a:cs typeface="Times New Roman" panose="02020603050405020304" pitchFamily="18" charset="0"/>
              </a:rPr>
              <a:t>сабақты </a:t>
            </a:r>
            <a:r>
              <a:rPr lang="kk-KZ" sz="3000" b="1" smtClean="0">
                <a:solidFill>
                  <a:srgbClr val="002060"/>
                </a:solidFill>
                <a:latin typeface="Times New Roman" panose="02020603050405020304" pitchFamily="18" charset="0"/>
                <a:cs typeface="Times New Roman" panose="02020603050405020304" pitchFamily="18" charset="0"/>
              </a:rPr>
              <a:t>етістік</a:t>
            </a:r>
            <a:endParaRPr lang="kk-KZ" sz="3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9791533"/>
      </p:ext>
    </p:extLst>
  </p:cSld>
  <p:clrMapOvr>
    <a:masterClrMapping/>
  </p:clrMapOvr>
  <mc:AlternateContent xmlns:mc="http://schemas.openxmlformats.org/markup-compatibility/2006" xmlns:p14="http://schemas.microsoft.com/office/powerpoint/2010/main">
    <mc:Choice Requires="p14">
      <p:transition spd="slow" p14:dur="2000" advTm="16747"/>
    </mc:Choice>
    <mc:Fallback xmlns="">
      <p:transition spd="slow" advTm="16747"/>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1218464"/>
          </a:xfrm>
          <a:solidFill>
            <a:schemeClr val="accent1"/>
          </a:solidFill>
        </p:spPr>
        <p:txBody>
          <a:bodyPr>
            <a:normAutofit fontScale="90000"/>
          </a:bodyPr>
          <a:lstStyle/>
          <a:p>
            <a:r>
              <a:rPr lang="kk-KZ" b="1" dirty="0">
                <a:solidFill>
                  <a:srgbClr val="FF0000"/>
                </a:solidFill>
                <a:latin typeface="Times New Roman" panose="02020603050405020304" pitchFamily="18" charset="0"/>
                <a:cs typeface="Times New Roman" panose="02020603050405020304" pitchFamily="18" charset="0"/>
              </a:rPr>
              <a:t/>
            </a:r>
            <a:br>
              <a:rPr lang="kk-KZ" b="1" dirty="0">
                <a:solidFill>
                  <a:srgbClr val="FF0000"/>
                </a:solidFill>
                <a:latin typeface="Times New Roman" panose="02020603050405020304" pitchFamily="18" charset="0"/>
                <a:cs typeface="Times New Roman" panose="02020603050405020304" pitchFamily="18" charset="0"/>
              </a:rPr>
            </a:br>
            <a:r>
              <a:rPr lang="kk-KZ" b="1" dirty="0">
                <a:solidFill>
                  <a:srgbClr val="FF0000"/>
                </a:solidFill>
                <a:latin typeface="Times New Roman" panose="02020603050405020304" pitchFamily="18" charset="0"/>
                <a:cs typeface="Times New Roman" panose="02020603050405020304" pitchFamily="18" charset="0"/>
              </a:rPr>
              <a:t/>
            </a:r>
            <a:br>
              <a:rPr lang="kk-KZ" b="1" dirty="0">
                <a:solidFill>
                  <a:srgbClr val="FF0000"/>
                </a:solidFill>
                <a:latin typeface="Times New Roman" panose="02020603050405020304" pitchFamily="18" charset="0"/>
                <a:cs typeface="Times New Roman" panose="02020603050405020304" pitchFamily="18" charset="0"/>
              </a:rPr>
            </a:br>
            <a:r>
              <a:rPr lang="kk-KZ" b="1" dirty="0">
                <a:solidFill>
                  <a:schemeClr val="bg1"/>
                </a:solidFill>
                <a:latin typeface="Times New Roman" panose="02020603050405020304" pitchFamily="18" charset="0"/>
                <a:cs typeface="Times New Roman" panose="02020603050405020304" pitchFamily="18" charset="0"/>
              </a:rPr>
              <a:t>ӨЗІҢДІ ТЕКСЕР</a:t>
            </a:r>
            <a:br>
              <a:rPr lang="kk-KZ" b="1" dirty="0">
                <a:solidFill>
                  <a:schemeClr val="bg1"/>
                </a:solidFill>
                <a:latin typeface="Times New Roman" panose="02020603050405020304" pitchFamily="18" charset="0"/>
                <a:cs typeface="Times New Roman" panose="02020603050405020304" pitchFamily="18" charset="0"/>
              </a:rPr>
            </a:br>
            <a:r>
              <a:rPr lang="kk-KZ" b="1" dirty="0">
                <a:solidFill>
                  <a:schemeClr val="bg1"/>
                </a:solidFill>
                <a:latin typeface="Times New Roman" panose="02020603050405020304" pitchFamily="18" charset="0"/>
                <a:cs typeface="Times New Roman" panose="02020603050405020304" pitchFamily="18" charset="0"/>
              </a:rPr>
              <a:t/>
            </a:r>
            <a:br>
              <a:rPr lang="kk-KZ" b="1" dirty="0">
                <a:solidFill>
                  <a:schemeClr val="bg1"/>
                </a:solidFill>
                <a:latin typeface="Times New Roman" panose="02020603050405020304" pitchFamily="18" charset="0"/>
                <a:cs typeface="Times New Roman" panose="02020603050405020304" pitchFamily="18" charset="0"/>
              </a:rPr>
            </a:br>
            <a:endParaRPr lang="ru-RU" dirty="0">
              <a:solidFill>
                <a:schemeClr val="bg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90489312"/>
              </p:ext>
            </p:extLst>
          </p:nvPr>
        </p:nvGraphicFramePr>
        <p:xfrm>
          <a:off x="215516" y="1412776"/>
          <a:ext cx="8712968" cy="5022814"/>
        </p:xfrm>
        <a:graphic>
          <a:graphicData uri="http://schemas.openxmlformats.org/drawingml/2006/table">
            <a:tbl>
              <a:tblPr firstRow="1" firstCol="1" bandRow="1">
                <a:tableStyleId>{5C22544A-7EE6-4342-B048-85BDC9FD1C3A}</a:tableStyleId>
              </a:tblPr>
              <a:tblGrid>
                <a:gridCol w="2808312">
                  <a:extLst>
                    <a:ext uri="{9D8B030D-6E8A-4147-A177-3AD203B41FA5}">
                      <a16:colId xmlns:a16="http://schemas.microsoft.com/office/drawing/2014/main" xmlns="" val="1175068350"/>
                    </a:ext>
                  </a:extLst>
                </a:gridCol>
                <a:gridCol w="5904656">
                  <a:extLst>
                    <a:ext uri="{9D8B030D-6E8A-4147-A177-3AD203B41FA5}">
                      <a16:colId xmlns:a16="http://schemas.microsoft.com/office/drawing/2014/main" xmlns="" val="1781940567"/>
                    </a:ext>
                  </a:extLst>
                </a:gridCol>
              </a:tblGrid>
              <a:tr h="339707">
                <a:tc>
                  <a:txBody>
                    <a:bodyPr/>
                    <a:lstStyle/>
                    <a:p>
                      <a:pPr algn="ctr">
                        <a:spcAft>
                          <a:spcPts val="0"/>
                        </a:spcAft>
                      </a:pPr>
                      <a:r>
                        <a:rPr lang="kk-KZ" sz="2500" b="1" i="1" dirty="0">
                          <a:solidFill>
                            <a:srgbClr val="002060"/>
                          </a:solidFill>
                          <a:effectLst/>
                          <a:latin typeface="Times New Roman" panose="02020603050405020304" pitchFamily="18" charset="0"/>
                          <a:cs typeface="Times New Roman" panose="02020603050405020304" pitchFamily="18" charset="0"/>
                        </a:rPr>
                        <a:t>Етістіктер</a:t>
                      </a:r>
                      <a:endParaRPr lang="ru-RU" sz="25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spcAft>
                          <a:spcPts val="0"/>
                        </a:spcAft>
                      </a:pPr>
                      <a:r>
                        <a:rPr lang="kk-KZ" sz="2500" b="1" i="1" dirty="0">
                          <a:solidFill>
                            <a:srgbClr val="002060"/>
                          </a:solidFill>
                          <a:effectLst/>
                          <a:latin typeface="Times New Roman" panose="02020603050405020304" pitchFamily="18" charset="0"/>
                          <a:cs typeface="Times New Roman" panose="02020603050405020304" pitchFamily="18" charset="0"/>
                        </a:rPr>
                        <a:t>Түсіндірме</a:t>
                      </a:r>
                      <a:endParaRPr lang="ru-RU" sz="25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679090905"/>
                  </a:ext>
                </a:extLst>
              </a:tr>
              <a:tr h="679414">
                <a:tc>
                  <a:txBody>
                    <a:bodyPr/>
                    <a:lstStyle/>
                    <a:p>
                      <a:pPr algn="just">
                        <a:spcAft>
                          <a:spcPts val="0"/>
                        </a:spcAft>
                      </a:pPr>
                      <a:r>
                        <a:rPr lang="kk-KZ" sz="2000" b="1" dirty="0">
                          <a:solidFill>
                            <a:srgbClr val="002060"/>
                          </a:solidFill>
                          <a:effectLst/>
                          <a:latin typeface="Times New Roman" panose="02020603050405020304" pitchFamily="18" charset="0"/>
                          <a:cs typeface="Times New Roman" panose="02020603050405020304" pitchFamily="18" charset="0"/>
                        </a:rPr>
                        <a:t>Айналысу</a:t>
                      </a:r>
                      <a:endParaRPr lang="ru-RU" sz="2000" b="1" dirty="0">
                        <a:solidFill>
                          <a:srgbClr val="002060"/>
                        </a:solidFill>
                        <a:effectLst/>
                        <a:latin typeface="Times New Roman" panose="02020603050405020304" pitchFamily="18" charset="0"/>
                        <a:cs typeface="Times New Roman" panose="02020603050405020304" pitchFamily="18" charset="0"/>
                      </a:endParaRPr>
                    </a:p>
                    <a:p>
                      <a:pPr algn="just">
                        <a:spcAft>
                          <a:spcPts val="0"/>
                        </a:spcAft>
                      </a:pPr>
                      <a:r>
                        <a:rPr lang="kk-KZ" sz="2000" b="1" dirty="0">
                          <a:solidFill>
                            <a:srgbClr val="002060"/>
                          </a:solidFill>
                          <a:effectLst/>
                          <a:latin typeface="Times New Roman" panose="02020603050405020304" pitchFamily="18" charset="0"/>
                          <a:cs typeface="Times New Roman" panose="02020603050405020304" pitchFamily="18" charset="0"/>
                        </a:rPr>
                        <a:t> </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spcAft>
                          <a:spcPts val="0"/>
                        </a:spcAft>
                      </a:pPr>
                      <a:r>
                        <a:rPr lang="kk-KZ" sz="2000" b="0" dirty="0">
                          <a:solidFill>
                            <a:srgbClr val="002060"/>
                          </a:solidFill>
                          <a:effectLst/>
                          <a:latin typeface="Times New Roman" panose="02020603050405020304" pitchFamily="18" charset="0"/>
                          <a:cs typeface="Times New Roman" panose="02020603050405020304" pitchFamily="18" charset="0"/>
                        </a:rPr>
                        <a:t>Спортпен айналысу – салт етістік. Себебі,</a:t>
                      </a:r>
                      <a:endParaRPr lang="ru-RU" sz="2000" b="0" dirty="0">
                        <a:solidFill>
                          <a:srgbClr val="002060"/>
                        </a:solidFill>
                        <a:effectLst/>
                        <a:latin typeface="Times New Roman" panose="02020603050405020304" pitchFamily="18" charset="0"/>
                        <a:cs typeface="Times New Roman" panose="02020603050405020304" pitchFamily="18" charset="0"/>
                      </a:endParaRPr>
                    </a:p>
                    <a:p>
                      <a:pPr algn="l">
                        <a:spcAft>
                          <a:spcPts val="0"/>
                        </a:spcAft>
                      </a:pPr>
                      <a:r>
                        <a:rPr lang="kk-KZ" sz="2000" b="0" dirty="0">
                          <a:solidFill>
                            <a:srgbClr val="002060"/>
                          </a:solidFill>
                          <a:effectLst/>
                          <a:latin typeface="Times New Roman" panose="02020603050405020304" pitchFamily="18" charset="0"/>
                          <a:cs typeface="Times New Roman" panose="02020603050405020304" pitchFamily="18" charset="0"/>
                        </a:rPr>
                        <a:t>«спортпен» деген сөз көмектес септігінде тұр. </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311266658"/>
                  </a:ext>
                </a:extLst>
              </a:tr>
              <a:tr h="339707">
                <a:tc>
                  <a:txBody>
                    <a:bodyPr/>
                    <a:lstStyle/>
                    <a:p>
                      <a:pPr algn="just"/>
                      <a:r>
                        <a:rPr lang="kk-KZ" sz="2000" b="1" dirty="0">
                          <a:solidFill>
                            <a:srgbClr val="002060"/>
                          </a:solidFill>
                          <a:effectLst/>
                          <a:latin typeface="Times New Roman" panose="02020603050405020304" pitchFamily="18" charset="0"/>
                          <a:cs typeface="Times New Roman" panose="02020603050405020304" pitchFamily="18" charset="0"/>
                        </a:rPr>
                        <a:t>Білеміз</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0" dirty="0">
                          <a:solidFill>
                            <a:srgbClr val="002060"/>
                          </a:solidFill>
                          <a:effectLst/>
                          <a:latin typeface="Times New Roman" panose="02020603050405020304" pitchFamily="18" charset="0"/>
                          <a:cs typeface="Times New Roman" panose="02020603050405020304" pitchFamily="18" charset="0"/>
                        </a:rPr>
                        <a:t>Ұ</a:t>
                      </a:r>
                      <a:r>
                        <a:rPr lang="en-GB" sz="2000" kern="1200" dirty="0" err="1">
                          <a:solidFill>
                            <a:srgbClr val="002060"/>
                          </a:solidFill>
                          <a:effectLst/>
                          <a:latin typeface="Times New Roman" panose="02020603050405020304" pitchFamily="18" charset="0"/>
                          <a:ea typeface="+mn-ea"/>
                          <a:cs typeface="Times New Roman" panose="02020603050405020304" pitchFamily="18" charset="0"/>
                        </a:rPr>
                        <a:t>зартатынын</a:t>
                      </a:r>
                      <a:r>
                        <a:rPr lang="en-GB" sz="2000" kern="1200" dirty="0">
                          <a:solidFill>
                            <a:srgbClr val="002060"/>
                          </a:solidFill>
                          <a:effectLst/>
                          <a:latin typeface="Times New Roman" panose="02020603050405020304" pitchFamily="18" charset="0"/>
                          <a:ea typeface="+mn-ea"/>
                          <a:cs typeface="Times New Roman" panose="02020603050405020304" pitchFamily="18" charset="0"/>
                        </a:rPr>
                        <a:t> </a:t>
                      </a:r>
                      <a:r>
                        <a:rPr lang="en-GB" sz="2000" kern="1200" dirty="0" err="1">
                          <a:solidFill>
                            <a:srgbClr val="002060"/>
                          </a:solidFill>
                          <a:effectLst/>
                          <a:latin typeface="Times New Roman" panose="02020603050405020304" pitchFamily="18" charset="0"/>
                          <a:ea typeface="+mn-ea"/>
                          <a:cs typeface="Times New Roman" panose="02020603050405020304" pitchFamily="18" charset="0"/>
                        </a:rPr>
                        <a:t>білеміз</a:t>
                      </a:r>
                      <a:r>
                        <a:rPr lang="kk-KZ" sz="2000" kern="1200" baseline="0" dirty="0">
                          <a:solidFill>
                            <a:srgbClr val="002060"/>
                          </a:solidFill>
                          <a:effectLst/>
                          <a:latin typeface="Times New Roman" panose="02020603050405020304" pitchFamily="18" charset="0"/>
                          <a:ea typeface="+mn-ea"/>
                          <a:cs typeface="Times New Roman" panose="02020603050405020304" pitchFamily="18" charset="0"/>
                        </a:rPr>
                        <a:t> – сабақты етістік. «Ұзартанынын» сөзі табыс септігінде тұр.</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647822752"/>
                  </a:ext>
                </a:extLst>
              </a:tr>
              <a:tr h="339707">
                <a:tc>
                  <a:txBody>
                    <a:bodyPr/>
                    <a:lstStyle/>
                    <a:p>
                      <a:pPr algn="just"/>
                      <a:r>
                        <a:rPr lang="kk-KZ" sz="2000" b="1">
                          <a:solidFill>
                            <a:srgbClr val="002060"/>
                          </a:solidFill>
                          <a:effectLst/>
                          <a:latin typeface="Times New Roman" panose="02020603050405020304" pitchFamily="18" charset="0"/>
                          <a:cs typeface="Times New Roman" panose="02020603050405020304" pitchFamily="18" charset="0"/>
                        </a:rPr>
                        <a:t>Енгізілген</a:t>
                      </a:r>
                      <a:endParaRPr lang="ru-RU" sz="20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1" dirty="0">
                          <a:solidFill>
                            <a:srgbClr val="002060"/>
                          </a:solidFill>
                          <a:effectLst/>
                          <a:latin typeface="Times New Roman" panose="02020603050405020304" pitchFamily="18" charset="0"/>
                          <a:cs typeface="Times New Roman" panose="02020603050405020304" pitchFamily="18" charset="0"/>
                        </a:rPr>
                        <a:t> </a:t>
                      </a:r>
                      <a:r>
                        <a:rPr lang="kk-KZ" sz="2000" b="0" dirty="0">
                          <a:solidFill>
                            <a:srgbClr val="002060"/>
                          </a:solidFill>
                          <a:effectLst/>
                          <a:latin typeface="Times New Roman" panose="02020603050405020304" pitchFamily="18" charset="0"/>
                          <a:cs typeface="Times New Roman" panose="02020603050405020304" pitchFamily="18" charset="0"/>
                        </a:rPr>
                        <a:t>Бағдарламасына енгізілген – салт етістік. «Бағдарламасына» деген сөз барыс септігінде тұр.</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2936188024"/>
                  </a:ext>
                </a:extLst>
              </a:tr>
              <a:tr h="375093">
                <a:tc>
                  <a:txBody>
                    <a:bodyPr/>
                    <a:lstStyle/>
                    <a:p>
                      <a:pPr algn="just"/>
                      <a:r>
                        <a:rPr lang="kk-KZ" sz="2000" b="1" dirty="0">
                          <a:solidFill>
                            <a:srgbClr val="002060"/>
                          </a:solidFill>
                          <a:effectLst/>
                          <a:latin typeface="Times New Roman" panose="02020603050405020304" pitchFamily="18" charset="0"/>
                          <a:cs typeface="Times New Roman" panose="02020603050405020304" pitchFamily="18" charset="0"/>
                        </a:rPr>
                        <a:t>Қалайды</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0" dirty="0">
                          <a:solidFill>
                            <a:srgbClr val="002060"/>
                          </a:solidFill>
                          <a:effectLst/>
                          <a:latin typeface="Times New Roman" panose="02020603050405020304" pitchFamily="18" charset="0"/>
                          <a:cs typeface="Times New Roman" panose="02020603050405020304" pitchFamily="18" charset="0"/>
                        </a:rPr>
                        <a:t> Айналысуымызды қалайды – сабақты етістік.</a:t>
                      </a:r>
                      <a:r>
                        <a:rPr lang="kk-KZ" sz="2000" b="0" baseline="0" dirty="0">
                          <a:solidFill>
                            <a:srgbClr val="002060"/>
                          </a:solidFill>
                          <a:effectLst/>
                          <a:latin typeface="Times New Roman" panose="02020603050405020304" pitchFamily="18" charset="0"/>
                          <a:cs typeface="Times New Roman" panose="02020603050405020304" pitchFamily="18" charset="0"/>
                        </a:rPr>
                        <a:t> «Айналысуымызды» деген сөз табыс септігінде тұр.</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3238803365"/>
                  </a:ext>
                </a:extLst>
              </a:tr>
              <a:tr h="382170">
                <a:tc>
                  <a:txBody>
                    <a:bodyPr/>
                    <a:lstStyle/>
                    <a:p>
                      <a:pPr algn="just"/>
                      <a:r>
                        <a:rPr lang="kk-KZ" sz="2000" b="1" dirty="0">
                          <a:solidFill>
                            <a:srgbClr val="002060"/>
                          </a:solidFill>
                          <a:effectLst/>
                          <a:latin typeface="Times New Roman" panose="02020603050405020304" pitchFamily="18" charset="0"/>
                          <a:cs typeface="Times New Roman" panose="02020603050405020304" pitchFamily="18" charset="0"/>
                        </a:rPr>
                        <a:t>Жасаймын</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0" dirty="0">
                          <a:solidFill>
                            <a:srgbClr val="002060"/>
                          </a:solidFill>
                          <a:effectLst/>
                          <a:latin typeface="Times New Roman" panose="02020603050405020304" pitchFamily="18" charset="0"/>
                          <a:cs typeface="Times New Roman" panose="02020603050405020304" pitchFamily="18" charset="0"/>
                        </a:rPr>
                        <a:t> Жаттығулар</a:t>
                      </a:r>
                      <a:r>
                        <a:rPr lang="kk-KZ" sz="2000" b="0" baseline="0" dirty="0">
                          <a:solidFill>
                            <a:srgbClr val="002060"/>
                          </a:solidFill>
                          <a:effectLst/>
                          <a:latin typeface="Times New Roman" panose="02020603050405020304" pitchFamily="18" charset="0"/>
                          <a:cs typeface="Times New Roman" panose="02020603050405020304" pitchFamily="18" charset="0"/>
                        </a:rPr>
                        <a:t> жасаймын – сабақты етістік. «Жаттығулар» деген сөз табыс септігінде жасырын түрде тұр.</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008548846"/>
                  </a:ext>
                </a:extLst>
              </a:tr>
              <a:tr h="382170">
                <a:tc>
                  <a:txBody>
                    <a:bodyPr/>
                    <a:lstStyle/>
                    <a:p>
                      <a:pPr algn="just"/>
                      <a:r>
                        <a:rPr lang="kk-KZ" sz="2000" b="1" dirty="0">
                          <a:solidFill>
                            <a:srgbClr val="002060"/>
                          </a:solidFill>
                          <a:effectLst/>
                          <a:latin typeface="Times New Roman" panose="02020603050405020304" pitchFamily="18" charset="0"/>
                          <a:cs typeface="Times New Roman" panose="02020603050405020304" pitchFamily="18" charset="0"/>
                        </a:rPr>
                        <a:t>Барамын</a:t>
                      </a: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0" dirty="0">
                          <a:solidFill>
                            <a:srgbClr val="002060"/>
                          </a:solidFill>
                          <a:effectLst/>
                          <a:latin typeface="Times New Roman" panose="02020603050405020304" pitchFamily="18" charset="0"/>
                          <a:cs typeface="Times New Roman" panose="02020603050405020304" pitchFamily="18" charset="0"/>
                        </a:rPr>
                        <a:t> Секциясына барамын – салт етістік. «Секциясына» сөзі барыс септігінде тұр.</a:t>
                      </a:r>
                      <a:r>
                        <a:rPr lang="kk-KZ" sz="2000" b="0" baseline="0" dirty="0">
                          <a:solidFill>
                            <a:srgbClr val="002060"/>
                          </a:solidFill>
                          <a:effectLst/>
                          <a:latin typeface="Times New Roman" panose="02020603050405020304" pitchFamily="18" charset="0"/>
                          <a:cs typeface="Times New Roman" panose="02020603050405020304" pitchFamily="18" charset="0"/>
                        </a:rPr>
                        <a:t> </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867347291"/>
                  </a:ext>
                </a:extLst>
              </a:tr>
              <a:tr h="339707">
                <a:tc>
                  <a:txBody>
                    <a:bodyPr/>
                    <a:lstStyle/>
                    <a:p>
                      <a:pPr algn="just"/>
                      <a:r>
                        <a:rPr lang="kk-KZ" sz="2000" b="1">
                          <a:solidFill>
                            <a:srgbClr val="002060"/>
                          </a:solidFill>
                          <a:effectLst/>
                          <a:latin typeface="Times New Roman" panose="02020603050405020304" pitchFamily="18" charset="0"/>
                          <a:cs typeface="Times New Roman" panose="02020603050405020304" pitchFamily="18" charset="0"/>
                        </a:rPr>
                        <a:t>Шақырамын</a:t>
                      </a:r>
                      <a:endParaRPr lang="ru-RU" sz="20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r>
                        <a:rPr lang="kk-KZ" sz="2000" b="0" dirty="0">
                          <a:solidFill>
                            <a:srgbClr val="002060"/>
                          </a:solidFill>
                          <a:effectLst/>
                          <a:latin typeface="Times New Roman" panose="02020603050405020304" pitchFamily="18" charset="0"/>
                          <a:cs typeface="Times New Roman" panose="02020603050405020304" pitchFamily="18" charset="0"/>
                        </a:rPr>
                        <a:t> Айналысуға шақырамын – салт етістік. «Айналысуға» сөзі барыс септігінде тұр. </a:t>
                      </a: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4198094929"/>
                  </a:ext>
                </a:extLst>
              </a:tr>
            </a:tbl>
          </a:graphicData>
        </a:graphic>
      </p:graphicFrame>
    </p:spTree>
    <p:extLst>
      <p:ext uri="{BB962C8B-B14F-4D97-AF65-F5344CB8AC3E}">
        <p14:creationId xmlns:p14="http://schemas.microsoft.com/office/powerpoint/2010/main" val="2115198218"/>
      </p:ext>
    </p:extLst>
  </p:cSld>
  <p:clrMapOvr>
    <a:masterClrMapping/>
  </p:clrMapOvr>
  <mc:AlternateContent xmlns:mc="http://schemas.openxmlformats.org/markup-compatibility/2006" xmlns:p14="http://schemas.microsoft.com/office/powerpoint/2010/main">
    <mc:Choice Requires="p14">
      <p:transition spd="slow" p14:dur="2000" advTm="29306"/>
    </mc:Choice>
    <mc:Fallback xmlns="">
      <p:transition spd="slow" advTm="2930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20" y="2132856"/>
            <a:ext cx="8640960" cy="2952328"/>
          </a:xfrm>
        </p:spPr>
        <p:txBody>
          <a:bodyPr>
            <a:normAutofit/>
          </a:bodyPr>
          <a:lstStyle/>
          <a:p>
            <a:pPr algn="just"/>
            <a:r>
              <a:rPr lang="ru-RU" sz="2100" dirty="0">
                <a:solidFill>
                  <a:srgbClr val="002060"/>
                </a:solidFill>
                <a:latin typeface="Times New Roman" panose="02020603050405020304" pitchFamily="18" charset="0"/>
                <a:cs typeface="Times New Roman" panose="02020603050405020304" pitchFamily="18" charset="0"/>
              </a:rPr>
              <a:t>              </a:t>
            </a:r>
            <a:endParaRPr lang="ru-RU" dirty="0"/>
          </a:p>
        </p:txBody>
      </p:sp>
      <p:sp>
        <p:nvSpPr>
          <p:cNvPr id="4" name="Заголовок 1"/>
          <p:cNvSpPr txBox="1">
            <a:spLocks/>
          </p:cNvSpPr>
          <p:nvPr/>
        </p:nvSpPr>
        <p:spPr>
          <a:xfrm>
            <a:off x="323528" y="404664"/>
            <a:ext cx="8496944" cy="1584176"/>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b="0" kern="1200" cap="none">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kk-KZ" b="1" dirty="0">
              <a:solidFill>
                <a:schemeClr val="bg1"/>
              </a:solidFill>
              <a:latin typeface="Times New Roman" panose="02020603050405020304" pitchFamily="18" charset="0"/>
              <a:cs typeface="Times New Roman" panose="02020603050405020304" pitchFamily="18" charset="0"/>
            </a:endParaRPr>
          </a:p>
          <a:p>
            <a:r>
              <a:rPr lang="kk-KZ" sz="5500" b="1" dirty="0">
                <a:solidFill>
                  <a:schemeClr val="bg1"/>
                </a:solidFill>
                <a:latin typeface="Times New Roman" panose="02020603050405020304" pitchFamily="18" charset="0"/>
                <a:cs typeface="Times New Roman" panose="02020603050405020304" pitchFamily="18" charset="0"/>
              </a:rPr>
              <a:t>ОҚУ ТАПСЫРМАСЫ</a:t>
            </a:r>
          </a:p>
          <a:p>
            <a:endParaRPr lang="kk-KZ" sz="3600" b="1" dirty="0">
              <a:solidFill>
                <a:schemeClr val="bg1"/>
              </a:solidFill>
              <a:latin typeface="Times New Roman" panose="02020603050405020304" pitchFamily="18" charset="0"/>
              <a:cs typeface="Times New Roman" panose="02020603050405020304" pitchFamily="18" charset="0"/>
            </a:endParaRPr>
          </a:p>
        </p:txBody>
      </p:sp>
      <p:sp>
        <p:nvSpPr>
          <p:cNvPr id="6" name="Заголовок 5"/>
          <p:cNvSpPr>
            <a:spLocks noGrp="1"/>
          </p:cNvSpPr>
          <p:nvPr>
            <p:ph type="title"/>
          </p:nvPr>
        </p:nvSpPr>
        <p:spPr>
          <a:xfrm>
            <a:off x="179512" y="1988840"/>
            <a:ext cx="8712968" cy="3960440"/>
          </a:xfrm>
        </p:spPr>
        <p:txBody>
          <a:bodyPr>
            <a:noAutofit/>
          </a:bodyPr>
          <a:lstStyle/>
          <a:p>
            <a:pPr algn="l"/>
            <a:r>
              <a:rPr lang="kk-KZ" sz="3000" b="1" u="sng" dirty="0">
                <a:solidFill>
                  <a:srgbClr val="002060"/>
                </a:solidFill>
                <a:latin typeface="Times New Roman" panose="02020603050405020304" pitchFamily="18" charset="0"/>
                <a:cs typeface="Times New Roman" panose="02020603050405020304" pitchFamily="18" charset="0"/>
                <a:hlinkClick r:id="rId2"/>
              </a:rPr>
              <a:t>https://youtu.be/dbYs13VvEBw</a:t>
            </a:r>
            <a:r>
              <a:rPr lang="kk-KZ" sz="3000" b="1" dirty="0">
                <a:solidFill>
                  <a:srgbClr val="002060"/>
                </a:solidFill>
                <a:latin typeface="Times New Roman" panose="02020603050405020304" pitchFamily="18" charset="0"/>
                <a:cs typeface="Times New Roman" panose="02020603050405020304" pitchFamily="18" charset="0"/>
              </a:rPr>
              <a:t> </a:t>
            </a:r>
            <a:r>
              <a:rPr lang="ru-RU" sz="3000" b="1" dirty="0">
                <a:solidFill>
                  <a:srgbClr val="002060"/>
                </a:solidFill>
                <a:latin typeface="Times New Roman" panose="02020603050405020304" pitchFamily="18" charset="0"/>
                <a:cs typeface="Times New Roman" panose="02020603050405020304" pitchFamily="18" charset="0"/>
              </a:rPr>
              <a:t/>
            </a:r>
            <a:br>
              <a:rPr lang="ru-RU" sz="3000" b="1" dirty="0">
                <a:solidFill>
                  <a:srgbClr val="002060"/>
                </a:solidFill>
                <a:latin typeface="Times New Roman" panose="02020603050405020304" pitchFamily="18" charset="0"/>
                <a:cs typeface="Times New Roman" panose="02020603050405020304" pitchFamily="18" charset="0"/>
              </a:rPr>
            </a:br>
            <a:r>
              <a:rPr lang="kk-KZ" sz="3000" b="1" i="1" dirty="0" smtClean="0">
                <a:solidFill>
                  <a:srgbClr val="002060"/>
                </a:solidFill>
                <a:latin typeface="Times New Roman" panose="02020603050405020304" pitchFamily="18" charset="0"/>
                <a:cs typeface="Times New Roman" panose="02020603050405020304" pitchFamily="18" charset="0"/>
              </a:rPr>
              <a:t>1-тапсырма</a:t>
            </a:r>
            <a:r>
              <a:rPr lang="kk-KZ" sz="3000" b="1" dirty="0" smtClean="0">
                <a:solidFill>
                  <a:srgbClr val="002060"/>
                </a:solidFill>
                <a:latin typeface="Times New Roman" panose="02020603050405020304" pitchFamily="18" charset="0"/>
                <a:cs typeface="Times New Roman" panose="02020603050405020304" pitchFamily="18" charset="0"/>
              </a:rPr>
              <a:t> </a:t>
            </a:r>
            <a:r>
              <a:rPr lang="kk-KZ" sz="3000" b="1" dirty="0">
                <a:solidFill>
                  <a:srgbClr val="002060"/>
                </a:solidFill>
                <a:latin typeface="Times New Roman" panose="02020603050405020304" pitchFamily="18" charset="0"/>
                <a:cs typeface="Times New Roman" panose="02020603050405020304" pitchFamily="18" charset="0"/>
              </a:rPr>
              <a:t/>
            </a:r>
            <a:br>
              <a:rPr lang="kk-KZ" sz="3000" b="1" dirty="0">
                <a:solidFill>
                  <a:srgbClr val="002060"/>
                </a:solidFill>
                <a:latin typeface="Times New Roman" panose="02020603050405020304" pitchFamily="18" charset="0"/>
                <a:cs typeface="Times New Roman" panose="02020603050405020304" pitchFamily="18" charset="0"/>
              </a:rPr>
            </a:br>
            <a:r>
              <a:rPr lang="kk-KZ" sz="3000" b="1" dirty="0">
                <a:solidFill>
                  <a:srgbClr val="002060"/>
                </a:solidFill>
                <a:latin typeface="Times New Roman" panose="02020603050405020304" pitchFamily="18" charset="0"/>
                <a:cs typeface="Times New Roman" panose="02020603050405020304" pitchFamily="18" charset="0"/>
              </a:rPr>
              <a:t>Берілген сілтеме бойынша тыңдалым мәтінінен салт және сабақты етістіктерді теріп жазыңыздар.  </a:t>
            </a:r>
            <a:r>
              <a:rPr lang="ru-RU" sz="3000" b="1" dirty="0">
                <a:solidFill>
                  <a:srgbClr val="002060"/>
                </a:solidFill>
                <a:latin typeface="Times New Roman" panose="02020603050405020304" pitchFamily="18" charset="0"/>
                <a:cs typeface="Times New Roman" panose="02020603050405020304" pitchFamily="18" charset="0"/>
              </a:rPr>
              <a:t/>
            </a:r>
            <a:br>
              <a:rPr lang="ru-RU" sz="3000" b="1" dirty="0">
                <a:solidFill>
                  <a:srgbClr val="002060"/>
                </a:solidFill>
                <a:latin typeface="Times New Roman" panose="02020603050405020304" pitchFamily="18" charset="0"/>
                <a:cs typeface="Times New Roman" panose="02020603050405020304" pitchFamily="18" charset="0"/>
              </a:rPr>
            </a:br>
            <a:r>
              <a:rPr lang="kk-KZ" sz="3000" b="1" i="1" dirty="0" smtClean="0">
                <a:solidFill>
                  <a:srgbClr val="002060"/>
                </a:solidFill>
                <a:latin typeface="Times New Roman" panose="02020603050405020304" pitchFamily="18" charset="0"/>
                <a:cs typeface="Times New Roman" panose="02020603050405020304" pitchFamily="18" charset="0"/>
              </a:rPr>
              <a:t>2-тапсырма </a:t>
            </a:r>
            <a:r>
              <a:rPr lang="kk-KZ" sz="3000" b="1" dirty="0">
                <a:solidFill>
                  <a:srgbClr val="002060"/>
                </a:solidFill>
                <a:latin typeface="Times New Roman" panose="02020603050405020304" pitchFamily="18" charset="0"/>
                <a:cs typeface="Times New Roman" panose="02020603050405020304" pitchFamily="18" charset="0"/>
              </a:rPr>
              <a:t/>
            </a:r>
            <a:br>
              <a:rPr lang="kk-KZ" sz="3000" b="1" dirty="0">
                <a:solidFill>
                  <a:srgbClr val="002060"/>
                </a:solidFill>
                <a:latin typeface="Times New Roman" panose="02020603050405020304" pitchFamily="18" charset="0"/>
                <a:cs typeface="Times New Roman" panose="02020603050405020304" pitchFamily="18" charset="0"/>
              </a:rPr>
            </a:br>
            <a:r>
              <a:rPr lang="kk-KZ" sz="3000" b="1" dirty="0">
                <a:solidFill>
                  <a:srgbClr val="002060"/>
                </a:solidFill>
                <a:latin typeface="Times New Roman" panose="02020603050405020304" pitchFamily="18" charset="0"/>
                <a:cs typeface="Times New Roman" panose="02020603050405020304" pitchFamily="18" charset="0"/>
              </a:rPr>
              <a:t>Сабақты етістіктерді қатыстырып, шағын мәтін құрастырып жазыңыздар.</a:t>
            </a:r>
            <a:br>
              <a:rPr lang="kk-KZ" sz="3000" b="1" dirty="0">
                <a:solidFill>
                  <a:srgbClr val="002060"/>
                </a:solidFill>
                <a:latin typeface="Times New Roman" panose="02020603050405020304" pitchFamily="18" charset="0"/>
                <a:cs typeface="Times New Roman" panose="02020603050405020304" pitchFamily="18" charset="0"/>
              </a:rPr>
            </a:br>
            <a:r>
              <a:rPr lang="kk-KZ" sz="2000" b="1" dirty="0">
                <a:solidFill>
                  <a:srgbClr val="002060"/>
                </a:solidFill>
                <a:latin typeface="Times New Roman" panose="02020603050405020304" pitchFamily="18" charset="0"/>
                <a:cs typeface="Times New Roman" panose="02020603050405020304" pitchFamily="18" charset="0"/>
              </a:rPr>
              <a:t> </a:t>
            </a:r>
            <a:br>
              <a:rPr lang="kk-KZ" sz="20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r>
            <a:br>
              <a:rPr lang="ru-RU" sz="2000" b="1" dirty="0">
                <a:solidFill>
                  <a:srgbClr val="002060"/>
                </a:solidFill>
                <a:latin typeface="Times New Roman" panose="02020603050405020304" pitchFamily="18" charset="0"/>
                <a:cs typeface="Times New Roman" panose="02020603050405020304" pitchFamily="18" charset="0"/>
              </a:rPr>
            </a:br>
            <a:endParaRPr lang="ru-RU" sz="20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7967645"/>
      </p:ext>
    </p:extLst>
  </p:cSld>
  <p:clrMapOvr>
    <a:masterClrMapping/>
  </p:clrMapOvr>
  <mc:AlternateContent xmlns:mc="http://schemas.openxmlformats.org/markup-compatibility/2006" xmlns:p14="http://schemas.microsoft.com/office/powerpoint/2010/main">
    <mc:Choice Requires="p14">
      <p:transition spd="slow" p14:dur="2000" advTm="75579"/>
    </mc:Choice>
    <mc:Fallback xmlns="">
      <p:transition spd="slow" advTm="75579"/>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2292" y="2132856"/>
            <a:ext cx="8600445" cy="3672408"/>
          </a:xfrm>
        </p:spPr>
        <p:txBody>
          <a:bodyPr>
            <a:noAutofit/>
          </a:bodyPr>
          <a:lstStyle/>
          <a:p>
            <a:pPr algn="l"/>
            <a:r>
              <a:rPr lang="kk-KZ" sz="3200" b="1" i="1" dirty="0">
                <a:solidFill>
                  <a:schemeClr val="bg1"/>
                </a:solidFill>
                <a:latin typeface="Times New Roman" panose="02020603050405020304" pitchFamily="18" charset="0"/>
                <a:cs typeface="Times New Roman" panose="02020603050405020304" pitchFamily="18" charset="0"/>
              </a:rPr>
              <a:t>Т/А3.</a:t>
            </a:r>
            <a:r>
              <a:rPr lang="kk-KZ" sz="3200" b="1" dirty="0">
                <a:solidFill>
                  <a:schemeClr val="bg1"/>
                </a:solidFill>
                <a:latin typeface="Times New Roman" panose="02020603050405020304" pitchFamily="18" charset="0"/>
                <a:cs typeface="Times New Roman" panose="02020603050405020304" pitchFamily="18" charset="0"/>
              </a:rPr>
              <a:t> </a:t>
            </a:r>
            <a:r>
              <a:rPr lang="kk-KZ" sz="3200" b="1" dirty="0">
                <a:solidFill>
                  <a:srgbClr val="002060"/>
                </a:solidFill>
                <a:latin typeface="Times New Roman" panose="02020603050405020304" pitchFamily="18" charset="0"/>
                <a:cs typeface="Times New Roman" panose="02020603050405020304" pitchFamily="18" charset="0"/>
              </a:rPr>
              <a:t>Тыңдалған мәтіннің мазмұнын түсіну, детальді ақпаратты  анықтау;</a:t>
            </a:r>
            <a:br>
              <a:rPr lang="kk-KZ" sz="3200" b="1" dirty="0">
                <a:solidFill>
                  <a:srgbClr val="002060"/>
                </a:solidFill>
                <a:latin typeface="Times New Roman" panose="02020603050405020304" pitchFamily="18" charset="0"/>
                <a:cs typeface="Times New Roman" panose="02020603050405020304" pitchFamily="18" charset="0"/>
              </a:rPr>
            </a:br>
            <a:r>
              <a:rPr lang="ru-RU" sz="3200" b="1" dirty="0">
                <a:solidFill>
                  <a:srgbClr val="002060"/>
                </a:solidFill>
                <a:latin typeface="Times New Roman" panose="02020603050405020304" pitchFamily="18" charset="0"/>
                <a:cs typeface="Times New Roman" panose="02020603050405020304" pitchFamily="18" charset="0"/>
              </a:rPr>
              <a:t/>
            </a:r>
            <a:br>
              <a:rPr lang="ru-RU" sz="3200" b="1" dirty="0">
                <a:solidFill>
                  <a:srgbClr val="002060"/>
                </a:solidFill>
                <a:latin typeface="Times New Roman" panose="02020603050405020304" pitchFamily="18" charset="0"/>
                <a:cs typeface="Times New Roman" panose="02020603050405020304" pitchFamily="18" charset="0"/>
              </a:rPr>
            </a:br>
            <a:r>
              <a:rPr lang="kk-KZ" sz="3200" b="1" i="1" dirty="0">
                <a:solidFill>
                  <a:schemeClr val="bg1"/>
                </a:solidFill>
                <a:latin typeface="Times New Roman" panose="02020603050405020304" pitchFamily="18" charset="0"/>
                <a:cs typeface="Times New Roman" panose="02020603050405020304" pitchFamily="18" charset="0"/>
              </a:rPr>
              <a:t>ӘТН4.</a:t>
            </a:r>
            <a:r>
              <a:rPr lang="kk-KZ" sz="3200" b="1" dirty="0">
                <a:solidFill>
                  <a:srgbClr val="002060"/>
                </a:solidFill>
                <a:latin typeface="Times New Roman" panose="02020603050405020304" pitchFamily="18" charset="0"/>
                <a:cs typeface="Times New Roman" panose="02020603050405020304" pitchFamily="18" charset="0"/>
              </a:rPr>
              <a:t> Етістіктің етіс түрлері мен салт, сабақты етістіктердің тіркесімдік мүмкіндігін ауызша және жазбаша тілдесім барысында қолдану.</a:t>
            </a:r>
            <a:endParaRPr lang="ru-RU" sz="3200" b="1" dirty="0">
              <a:solidFill>
                <a:srgbClr val="002060"/>
              </a:solidFill>
              <a:latin typeface="Times New Roman" panose="02020603050405020304" pitchFamily="18" charset="0"/>
              <a:cs typeface="Times New Roman" panose="02020603050405020304" pitchFamily="18" charset="0"/>
            </a:endParaRPr>
          </a:p>
        </p:txBody>
      </p:sp>
      <p:sp>
        <p:nvSpPr>
          <p:cNvPr id="3" name="Текст 2"/>
          <p:cNvSpPr>
            <a:spLocks noGrp="1"/>
          </p:cNvSpPr>
          <p:nvPr>
            <p:ph type="body" idx="1"/>
          </p:nvPr>
        </p:nvSpPr>
        <p:spPr>
          <a:xfrm>
            <a:off x="1403648" y="620689"/>
            <a:ext cx="6417734" cy="792088"/>
          </a:xfrm>
        </p:spPr>
        <p:txBody>
          <a:bodyPr>
            <a:normAutofit/>
          </a:bodyPr>
          <a:lstStyle/>
          <a:p>
            <a:r>
              <a:rPr lang="kk-KZ" sz="4000" b="1" dirty="0">
                <a:solidFill>
                  <a:schemeClr val="bg1"/>
                </a:solidFill>
                <a:latin typeface="Times New Roman" panose="02020603050405020304" pitchFamily="18" charset="0"/>
                <a:cs typeface="Times New Roman" panose="02020603050405020304" pitchFamily="18" charset="0"/>
              </a:rPr>
              <a:t>ОҚУ МАҚСАТЫ</a:t>
            </a:r>
            <a:endParaRPr lang="ru-RU" sz="40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9453953"/>
      </p:ext>
    </p:extLst>
  </p:cSld>
  <p:clrMapOvr>
    <a:masterClrMapping/>
  </p:clrMapOvr>
  <mc:AlternateContent xmlns:mc="http://schemas.openxmlformats.org/markup-compatibility/2006" xmlns:p14="http://schemas.microsoft.com/office/powerpoint/2010/main">
    <mc:Choice Requires="p14">
      <p:transition spd="slow" p14:dur="2000" advTm="23319"/>
    </mc:Choice>
    <mc:Fallback xmlns="">
      <p:transition spd="slow" advTm="2331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8039" y="1844824"/>
            <a:ext cx="8424936" cy="4032448"/>
          </a:xfrm>
        </p:spPr>
        <p:txBody>
          <a:bodyPr>
            <a:noAutofit/>
          </a:bodyPr>
          <a:lstStyle/>
          <a:p>
            <a:pPr algn="l"/>
            <a:r>
              <a:rPr lang="kk-KZ" sz="2500" b="1" dirty="0">
                <a:solidFill>
                  <a:schemeClr val="tx2"/>
                </a:solidFill>
                <a:latin typeface="Times New Roman" panose="02020603050405020304" pitchFamily="18" charset="0"/>
                <a:cs typeface="Times New Roman" panose="02020603050405020304" pitchFamily="18" charset="0"/>
              </a:rPr>
              <a:t>-</a:t>
            </a:r>
            <a:endParaRPr lang="ru-RU" sz="3000" dirty="0"/>
          </a:p>
        </p:txBody>
      </p:sp>
      <p:sp>
        <p:nvSpPr>
          <p:cNvPr id="3" name="Текст 2"/>
          <p:cNvSpPr>
            <a:spLocks noGrp="1"/>
          </p:cNvSpPr>
          <p:nvPr>
            <p:ph type="body" idx="1"/>
          </p:nvPr>
        </p:nvSpPr>
        <p:spPr>
          <a:xfrm>
            <a:off x="1331640" y="764704"/>
            <a:ext cx="6417734" cy="792088"/>
          </a:xfrm>
        </p:spPr>
        <p:txBody>
          <a:bodyPr>
            <a:normAutofit/>
          </a:bodyPr>
          <a:lstStyle/>
          <a:p>
            <a:r>
              <a:rPr lang="kk-KZ" sz="3500" b="1" dirty="0">
                <a:solidFill>
                  <a:schemeClr val="bg1"/>
                </a:solidFill>
                <a:latin typeface="Times New Roman" panose="02020603050405020304" pitchFamily="18" charset="0"/>
                <a:cs typeface="Times New Roman" panose="02020603050405020304" pitchFamily="18" charset="0"/>
              </a:rPr>
              <a:t>БАҒАЛАУ КРИТЕРИЙЛЕРІ</a:t>
            </a:r>
            <a:endParaRPr lang="ru-RU" sz="3500" b="1" dirty="0">
              <a:solidFill>
                <a:schemeClr val="bg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328039" y="1915221"/>
            <a:ext cx="8600061" cy="3539430"/>
          </a:xfrm>
          <a:prstGeom prst="rect">
            <a:avLst/>
          </a:prstGeom>
        </p:spPr>
        <p:txBody>
          <a:bodyPr wrap="square">
            <a:spAutoFit/>
          </a:bodyPr>
          <a:lstStyle/>
          <a:p>
            <a:pPr algn="just">
              <a:spcAft>
                <a:spcPts val="0"/>
              </a:spcAft>
            </a:pPr>
            <a:r>
              <a:rPr lang="kk-KZ" sz="3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Тыңдалған мәтіннің мазмұнын түсінеді;</a:t>
            </a:r>
          </a:p>
          <a:p>
            <a:pPr algn="just">
              <a:spcAft>
                <a:spcPts val="0"/>
              </a:spcAft>
            </a:pPr>
            <a:endParaRPr lang="ru-RU" sz="32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kk-KZ" sz="32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Детальді ақпаратты  анықтайды;</a:t>
            </a:r>
          </a:p>
          <a:p>
            <a:pPr algn="just">
              <a:spcAft>
                <a:spcPts val="0"/>
              </a:spcAft>
            </a:pPr>
            <a:endParaRPr lang="ru-RU" sz="32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endParaRPr>
          </a:p>
          <a:p>
            <a:r>
              <a:rPr lang="kk-KZ" sz="3200" b="1" dirty="0">
                <a:solidFill>
                  <a:srgbClr val="002060"/>
                </a:solidFill>
                <a:latin typeface="Times New Roman" panose="02020603050405020304" pitchFamily="18" charset="0"/>
                <a:ea typeface="Times New Roman" panose="02020603050405020304" pitchFamily="18" charset="0"/>
              </a:rPr>
              <a:t>Салт, сабақты етістіктердің тіркесімдік мүмкіндігін ауызша және жазбаша тілдесім барысында қолданады.</a:t>
            </a:r>
            <a:endParaRPr lang="ru-RU" sz="3200" b="1" dirty="0">
              <a:solidFill>
                <a:srgbClr val="002060"/>
              </a:solidFill>
            </a:endParaRPr>
          </a:p>
        </p:txBody>
      </p:sp>
    </p:spTree>
    <p:extLst>
      <p:ext uri="{BB962C8B-B14F-4D97-AF65-F5344CB8AC3E}">
        <p14:creationId xmlns:p14="http://schemas.microsoft.com/office/powerpoint/2010/main" val="169269485"/>
      </p:ext>
    </p:extLst>
  </p:cSld>
  <p:clrMapOvr>
    <a:masterClrMapping/>
  </p:clrMapOvr>
  <mc:AlternateContent xmlns:mc="http://schemas.openxmlformats.org/markup-compatibility/2006" xmlns:p14="http://schemas.microsoft.com/office/powerpoint/2010/main">
    <mc:Choice Requires="p14">
      <p:transition spd="slow" p14:dur="2000" advTm="21045"/>
    </mc:Choice>
    <mc:Fallback xmlns="">
      <p:transition spd="slow" advTm="21045"/>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44824"/>
            <a:ext cx="8424936" cy="4777725"/>
          </a:xfrm>
        </p:spPr>
        <p:txBody>
          <a:bodyPr>
            <a:noAutofit/>
          </a:bodyPr>
          <a:lstStyle/>
          <a:p>
            <a:pPr algn="just"/>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solidFill>
                  <a:schemeClr val="tx2"/>
                </a:solidFill>
                <a:latin typeface="Times New Roman" panose="02020603050405020304" pitchFamily="18" charset="0"/>
                <a:cs typeface="Times New Roman" panose="02020603050405020304" pitchFamily="18" charset="0"/>
              </a:rPr>
              <a:t/>
            </a:r>
            <a:br>
              <a:rPr lang="ru-RU" sz="1900" b="1" dirty="0">
                <a:solidFill>
                  <a:schemeClr val="tx2"/>
                </a:solidFill>
                <a:latin typeface="Times New Roman" panose="02020603050405020304" pitchFamily="18" charset="0"/>
                <a:cs typeface="Times New Roman" panose="02020603050405020304" pitchFamily="18" charset="0"/>
              </a:rPr>
            </a:br>
            <a:r>
              <a:rPr lang="ru-RU" sz="1900" b="1" dirty="0"/>
              <a:t/>
            </a:r>
            <a:br>
              <a:rPr lang="ru-RU" sz="1900" b="1" dirty="0"/>
            </a:br>
            <a:r>
              <a:rPr lang="ru-RU" sz="1900" b="1" dirty="0"/>
              <a:t/>
            </a:r>
            <a:br>
              <a:rPr lang="ru-RU" sz="1900" b="1" dirty="0"/>
            </a:br>
            <a:endParaRPr lang="ru-RU" sz="1900" b="1" dirty="0"/>
          </a:p>
        </p:txBody>
      </p:sp>
      <p:sp>
        <p:nvSpPr>
          <p:cNvPr id="3" name="Текст 2"/>
          <p:cNvSpPr>
            <a:spLocks noGrp="1"/>
          </p:cNvSpPr>
          <p:nvPr>
            <p:ph type="body" idx="1"/>
          </p:nvPr>
        </p:nvSpPr>
        <p:spPr>
          <a:xfrm>
            <a:off x="1259632" y="332656"/>
            <a:ext cx="6417734" cy="819347"/>
          </a:xfrm>
        </p:spPr>
        <p:txBody>
          <a:bodyPr>
            <a:normAutofit/>
          </a:bodyPr>
          <a:lstStyle/>
          <a:p>
            <a:r>
              <a:rPr lang="kk-KZ" sz="3500" b="1" dirty="0">
                <a:solidFill>
                  <a:schemeClr val="bg1"/>
                </a:solidFill>
                <a:latin typeface="Times New Roman" panose="02020603050405020304" pitchFamily="18" charset="0"/>
                <a:cs typeface="Times New Roman" panose="02020603050405020304" pitchFamily="18" charset="0"/>
              </a:rPr>
              <a:t>Салт және сабақты етістік </a:t>
            </a:r>
            <a:endParaRPr lang="ru-RU" sz="35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926674917"/>
              </p:ext>
            </p:extLst>
          </p:nvPr>
        </p:nvGraphicFramePr>
        <p:xfrm>
          <a:off x="251520" y="1412776"/>
          <a:ext cx="8712968" cy="4992451"/>
        </p:xfrm>
        <a:graphic>
          <a:graphicData uri="http://schemas.openxmlformats.org/drawingml/2006/table">
            <a:tbl>
              <a:tblPr firstRow="1" firstCol="1" bandRow="1">
                <a:tableStyleId>{5C22544A-7EE6-4342-B048-85BDC9FD1C3A}</a:tableStyleId>
              </a:tblPr>
              <a:tblGrid>
                <a:gridCol w="4976271">
                  <a:extLst>
                    <a:ext uri="{9D8B030D-6E8A-4147-A177-3AD203B41FA5}">
                      <a16:colId xmlns:a16="http://schemas.microsoft.com/office/drawing/2014/main" xmlns="" val="3754829270"/>
                    </a:ext>
                  </a:extLst>
                </a:gridCol>
                <a:gridCol w="3736697">
                  <a:extLst>
                    <a:ext uri="{9D8B030D-6E8A-4147-A177-3AD203B41FA5}">
                      <a16:colId xmlns:a16="http://schemas.microsoft.com/office/drawing/2014/main" xmlns="" val="1845935894"/>
                    </a:ext>
                  </a:extLst>
                </a:gridCol>
              </a:tblGrid>
              <a:tr h="301248">
                <a:tc gridSpan="2">
                  <a:txBody>
                    <a:bodyPr/>
                    <a:lstStyle/>
                    <a:p>
                      <a:pPr algn="ctr">
                        <a:lnSpc>
                          <a:spcPct val="107000"/>
                        </a:lnSpc>
                        <a:spcAft>
                          <a:spcPts val="0"/>
                        </a:spcAft>
                      </a:pP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xmlns="" val="3278826395"/>
                  </a:ext>
                </a:extLst>
              </a:tr>
              <a:tr h="475315">
                <a:tc>
                  <a:txBody>
                    <a:bodyPr/>
                    <a:lstStyle/>
                    <a:p>
                      <a:pPr algn="ctr">
                        <a:lnSpc>
                          <a:spcPct val="107000"/>
                        </a:lnSpc>
                        <a:spcAft>
                          <a:spcPts val="0"/>
                        </a:spcAft>
                      </a:pPr>
                      <a:r>
                        <a:rPr lang="ru-RU" sz="2500" b="1" dirty="0" err="1">
                          <a:solidFill>
                            <a:srgbClr val="002060"/>
                          </a:solidFill>
                          <a:effectLst/>
                          <a:latin typeface="Times New Roman" panose="02020603050405020304" pitchFamily="18" charset="0"/>
                          <a:cs typeface="Times New Roman" panose="02020603050405020304" pitchFamily="18" charset="0"/>
                        </a:rPr>
                        <a:t>Салт</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етістік</a:t>
                      </a:r>
                      <a:endParaRPr lang="ru-RU" sz="25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solidFill>
                      <a:schemeClr val="accent1">
                        <a:lumMod val="60000"/>
                        <a:lumOff val="40000"/>
                      </a:schemeClr>
                    </a:solidFill>
                  </a:tcPr>
                </a:tc>
                <a:tc>
                  <a:txBody>
                    <a:bodyPr/>
                    <a:lstStyle/>
                    <a:p>
                      <a:pPr algn="ctr">
                        <a:lnSpc>
                          <a:spcPct val="107000"/>
                        </a:lnSpc>
                        <a:spcAft>
                          <a:spcPts val="0"/>
                        </a:spcAft>
                      </a:pPr>
                      <a:r>
                        <a:rPr lang="ru-RU" sz="2500" b="1" dirty="0" err="1">
                          <a:solidFill>
                            <a:srgbClr val="002060"/>
                          </a:solidFill>
                          <a:effectLst/>
                          <a:latin typeface="Times New Roman" panose="02020603050405020304" pitchFamily="18" charset="0"/>
                          <a:cs typeface="Times New Roman" panose="02020603050405020304" pitchFamily="18" charset="0"/>
                        </a:rPr>
                        <a:t>Сабақты</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етістік</a:t>
                      </a:r>
                      <a:endParaRPr lang="ru-RU" sz="25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solidFill>
                      <a:schemeClr val="accent1">
                        <a:lumMod val="60000"/>
                        <a:lumOff val="40000"/>
                      </a:schemeClr>
                    </a:solidFill>
                  </a:tcPr>
                </a:tc>
                <a:extLst>
                  <a:ext uri="{0D108BD9-81ED-4DB2-BD59-A6C34878D82A}">
                    <a16:rowId xmlns:a16="http://schemas.microsoft.com/office/drawing/2014/main" xmlns="" val="2141321929"/>
                  </a:ext>
                </a:extLst>
              </a:tr>
              <a:tr h="4151667">
                <a:tc>
                  <a:txBody>
                    <a:bodyPr/>
                    <a:lstStyle/>
                    <a:p>
                      <a:pPr>
                        <a:lnSpc>
                          <a:spcPct val="100000"/>
                        </a:lnSpc>
                        <a:spcAft>
                          <a:spcPts val="0"/>
                        </a:spcAft>
                      </a:pPr>
                      <a:r>
                        <a:rPr lang="ru-RU" sz="2500" b="1" dirty="0" err="1">
                          <a:solidFill>
                            <a:srgbClr val="002060"/>
                          </a:solidFill>
                          <a:effectLst/>
                          <a:latin typeface="Times New Roman" panose="02020603050405020304" pitchFamily="18" charset="0"/>
                          <a:cs typeface="Times New Roman" panose="02020603050405020304" pitchFamily="18" charset="0"/>
                        </a:rPr>
                        <a:t>Өзінің</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алдынан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табыс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септігіндегі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сөзді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қажет</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етпейді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Салт</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етістіктер</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барыс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жатыс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шығыс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көмектес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септігіндегі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сөздермен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тіркесуі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мүмкін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бірақ</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табыс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септігіндегі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сөзбен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байланыспайды</a:t>
                      </a:r>
                      <a:r>
                        <a:rPr lang="ru-RU" sz="2500" b="1" dirty="0">
                          <a:solidFill>
                            <a:srgbClr val="002060"/>
                          </a:solidFill>
                          <a:effectLst/>
                          <a:latin typeface="Times New Roman" panose="02020603050405020304" pitchFamily="18" charset="0"/>
                          <a:cs typeface="Times New Roman" panose="02020603050405020304" pitchFamily="18" charset="0"/>
                        </a:rPr>
                        <a:t>.</a:t>
                      </a:r>
                    </a:p>
                    <a:p>
                      <a:pPr>
                        <a:lnSpc>
                          <a:spcPct val="100000"/>
                        </a:lnSpc>
                        <a:spcAft>
                          <a:spcPts val="0"/>
                        </a:spcAft>
                      </a:pPr>
                      <a:r>
                        <a:rPr lang="ru-RU" sz="2500" b="1" dirty="0" err="1">
                          <a:solidFill>
                            <a:srgbClr val="7030A0"/>
                          </a:solidFill>
                          <a:effectLst/>
                          <a:latin typeface="Times New Roman" panose="02020603050405020304" pitchFamily="18" charset="0"/>
                          <a:cs typeface="Times New Roman" panose="02020603050405020304" pitchFamily="18" charset="0"/>
                        </a:rPr>
                        <a:t>Мысалы</a:t>
                      </a:r>
                      <a:r>
                        <a:rPr lang="ru-RU" sz="2500" b="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үйге</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кел</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үйден</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шық</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үйде</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отыр</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үймен</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хабарлас</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үй</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өртенді</a:t>
                      </a:r>
                      <a:r>
                        <a:rPr lang="ru-RU" sz="2500" b="1" i="1" dirty="0">
                          <a:solidFill>
                            <a:srgbClr val="7030A0"/>
                          </a:solidFill>
                          <a:effectLst/>
                          <a:latin typeface="Times New Roman" panose="02020603050405020304" pitchFamily="18" charset="0"/>
                          <a:cs typeface="Times New Roman" panose="02020603050405020304" pitchFamily="18" charset="0"/>
                        </a:rPr>
                        <a:t>.</a:t>
                      </a:r>
                      <a:endParaRPr lang="ru-RU" sz="2500" b="1" i="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solidFill>
                      <a:schemeClr val="accent1">
                        <a:lumMod val="60000"/>
                        <a:lumOff val="40000"/>
                      </a:schemeClr>
                    </a:solidFill>
                  </a:tcPr>
                </a:tc>
                <a:tc>
                  <a:txBody>
                    <a:bodyPr/>
                    <a:lstStyle/>
                    <a:p>
                      <a:pPr>
                        <a:lnSpc>
                          <a:spcPct val="100000"/>
                        </a:lnSpc>
                        <a:spcAft>
                          <a:spcPts val="0"/>
                        </a:spcAft>
                      </a:pPr>
                      <a:r>
                        <a:rPr lang="ru-RU" sz="2500" b="1" dirty="0" err="1">
                          <a:solidFill>
                            <a:srgbClr val="002060"/>
                          </a:solidFill>
                          <a:effectLst/>
                          <a:latin typeface="Times New Roman" panose="02020603050405020304" pitchFamily="18" charset="0"/>
                          <a:cs typeface="Times New Roman" panose="02020603050405020304" pitchFamily="18" charset="0"/>
                        </a:rPr>
                        <a:t>Өзінің</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алдынан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табыс</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септігіндегі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сөзді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қажет</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етеді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Алдында</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тұрған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сөз</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кімді?нені</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деген</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сұрақтарға</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жауап</a:t>
                      </a:r>
                      <a:r>
                        <a:rPr lang="ru-RU" sz="2500" b="1" dirty="0">
                          <a:solidFill>
                            <a:srgbClr val="002060"/>
                          </a:solidFill>
                          <a:effectLst/>
                          <a:latin typeface="Times New Roman" panose="02020603050405020304" pitchFamily="18" charset="0"/>
                          <a:cs typeface="Times New Roman" panose="02020603050405020304" pitchFamily="18" charset="0"/>
                        </a:rPr>
                        <a:t> </a:t>
                      </a:r>
                      <a:r>
                        <a:rPr lang="ru-RU" sz="2500" b="1" dirty="0" err="1">
                          <a:solidFill>
                            <a:srgbClr val="002060"/>
                          </a:solidFill>
                          <a:effectLst/>
                          <a:latin typeface="Times New Roman" panose="02020603050405020304" pitchFamily="18" charset="0"/>
                          <a:cs typeface="Times New Roman" panose="02020603050405020304" pitchFamily="18" charset="0"/>
                        </a:rPr>
                        <a:t>береді</a:t>
                      </a:r>
                      <a:r>
                        <a:rPr lang="ru-RU" sz="2500" b="1" dirty="0">
                          <a:solidFill>
                            <a:srgbClr val="002060"/>
                          </a:solidFill>
                          <a:effectLst/>
                          <a:latin typeface="Times New Roman" panose="02020603050405020304" pitchFamily="18" charset="0"/>
                          <a:cs typeface="Times New Roman" panose="02020603050405020304" pitchFamily="18" charset="0"/>
                        </a:rPr>
                        <a:t>.</a:t>
                      </a:r>
                    </a:p>
                    <a:p>
                      <a:pPr>
                        <a:lnSpc>
                          <a:spcPct val="100000"/>
                        </a:lnSpc>
                        <a:spcAft>
                          <a:spcPts val="0"/>
                        </a:spcAft>
                      </a:pPr>
                      <a:endParaRPr lang="ru-RU" sz="2500" b="1" dirty="0">
                        <a:solidFill>
                          <a:srgbClr val="002060"/>
                        </a:solidFill>
                        <a:effectLst/>
                        <a:latin typeface="Times New Roman" panose="02020603050405020304" pitchFamily="18" charset="0"/>
                        <a:cs typeface="Times New Roman" panose="02020603050405020304" pitchFamily="18" charset="0"/>
                      </a:endParaRPr>
                    </a:p>
                    <a:p>
                      <a:pPr>
                        <a:lnSpc>
                          <a:spcPct val="100000"/>
                        </a:lnSpc>
                        <a:spcAft>
                          <a:spcPts val="0"/>
                        </a:spcAft>
                      </a:pPr>
                      <a:endParaRPr lang="ru-RU" sz="2500" b="1" dirty="0">
                        <a:solidFill>
                          <a:srgbClr val="002060"/>
                        </a:solidFill>
                        <a:effectLst/>
                        <a:latin typeface="Times New Roman" panose="02020603050405020304" pitchFamily="18" charset="0"/>
                        <a:cs typeface="Times New Roman" panose="02020603050405020304" pitchFamily="18" charset="0"/>
                      </a:endParaRPr>
                    </a:p>
                    <a:p>
                      <a:pPr>
                        <a:lnSpc>
                          <a:spcPct val="100000"/>
                        </a:lnSpc>
                        <a:spcAft>
                          <a:spcPts val="0"/>
                        </a:spcAft>
                      </a:pPr>
                      <a:r>
                        <a:rPr lang="ru-RU" sz="2500" b="1" dirty="0" err="1">
                          <a:solidFill>
                            <a:srgbClr val="7030A0"/>
                          </a:solidFill>
                          <a:effectLst/>
                          <a:latin typeface="Times New Roman" panose="02020603050405020304" pitchFamily="18" charset="0"/>
                          <a:cs typeface="Times New Roman" panose="02020603050405020304" pitchFamily="18" charset="0"/>
                        </a:rPr>
                        <a:t>Мысалы</a:t>
                      </a:r>
                      <a:r>
                        <a:rPr lang="ru-RU" sz="2500" b="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хатты</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оқы</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ақшаны</a:t>
                      </a:r>
                      <a:r>
                        <a:rPr lang="ru-RU" sz="2500" b="1" i="1" dirty="0">
                          <a:solidFill>
                            <a:srgbClr val="7030A0"/>
                          </a:solidFill>
                          <a:effectLst/>
                          <a:latin typeface="Times New Roman" panose="02020603050405020304" pitchFamily="18" charset="0"/>
                          <a:cs typeface="Times New Roman" panose="02020603050405020304" pitchFamily="18" charset="0"/>
                        </a:rPr>
                        <a:t> сана, </a:t>
                      </a:r>
                      <a:r>
                        <a:rPr lang="ru-RU" sz="2500" b="1" i="1" dirty="0" err="1">
                          <a:solidFill>
                            <a:srgbClr val="7030A0"/>
                          </a:solidFill>
                          <a:effectLst/>
                          <a:latin typeface="Times New Roman" panose="02020603050405020304" pitchFamily="18" charset="0"/>
                          <a:cs typeface="Times New Roman" panose="02020603050405020304" pitchFamily="18" charset="0"/>
                        </a:rPr>
                        <a:t>есепті</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шығар</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шашыңды</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smtClean="0">
                          <a:solidFill>
                            <a:srgbClr val="7030A0"/>
                          </a:solidFill>
                          <a:effectLst/>
                          <a:latin typeface="Times New Roman" panose="02020603050405020304" pitchFamily="18" charset="0"/>
                          <a:cs typeface="Times New Roman" panose="02020603050405020304" pitchFamily="18" charset="0"/>
                        </a:rPr>
                        <a:t>тара</a:t>
                      </a:r>
                      <a:r>
                        <a:rPr lang="ru-RU" sz="2500" b="1" i="1" dirty="0">
                          <a:solidFill>
                            <a:srgbClr val="7030A0"/>
                          </a:solidFill>
                          <a:effectLst/>
                          <a:latin typeface="Times New Roman" panose="02020603050405020304" pitchFamily="18" charset="0"/>
                          <a:cs typeface="Times New Roman" panose="02020603050405020304" pitchFamily="18" charset="0"/>
                        </a:rPr>
                        <a:t>, </a:t>
                      </a:r>
                      <a:r>
                        <a:rPr lang="ru-RU" sz="2500" b="1" i="1" dirty="0" err="1">
                          <a:solidFill>
                            <a:srgbClr val="7030A0"/>
                          </a:solidFill>
                          <a:effectLst/>
                          <a:latin typeface="Times New Roman" panose="02020603050405020304" pitchFamily="18" charset="0"/>
                          <a:cs typeface="Times New Roman" panose="02020603050405020304" pitchFamily="18" charset="0"/>
                        </a:rPr>
                        <a:t>төсекті</a:t>
                      </a:r>
                      <a:r>
                        <a:rPr lang="ru-RU" sz="2500" b="1" i="1" dirty="0">
                          <a:solidFill>
                            <a:srgbClr val="7030A0"/>
                          </a:solidFill>
                          <a:effectLst/>
                          <a:latin typeface="Times New Roman" panose="02020603050405020304" pitchFamily="18" charset="0"/>
                          <a:cs typeface="Times New Roman" panose="02020603050405020304" pitchFamily="18" charset="0"/>
                        </a:rPr>
                        <a:t> сал.</a:t>
                      </a:r>
                      <a:endParaRPr lang="ru-RU" sz="2500" b="1" i="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solidFill>
                      <a:schemeClr val="accent1">
                        <a:lumMod val="60000"/>
                        <a:lumOff val="40000"/>
                      </a:schemeClr>
                    </a:solidFill>
                  </a:tcPr>
                </a:tc>
                <a:extLst>
                  <a:ext uri="{0D108BD9-81ED-4DB2-BD59-A6C34878D82A}">
                    <a16:rowId xmlns:a16="http://schemas.microsoft.com/office/drawing/2014/main" xmlns="" val="2210850277"/>
                  </a:ext>
                </a:extLst>
              </a:tr>
            </a:tbl>
          </a:graphicData>
        </a:graphic>
      </p:graphicFrame>
    </p:spTree>
    <p:extLst>
      <p:ext uri="{BB962C8B-B14F-4D97-AF65-F5344CB8AC3E}">
        <p14:creationId xmlns:p14="http://schemas.microsoft.com/office/powerpoint/2010/main" val="1039328367"/>
      </p:ext>
    </p:extLst>
  </p:cSld>
  <p:clrMapOvr>
    <a:masterClrMapping/>
  </p:clrMapOvr>
  <mc:AlternateContent xmlns:mc="http://schemas.openxmlformats.org/markup-compatibility/2006" xmlns:p14="http://schemas.microsoft.com/office/powerpoint/2010/main">
    <mc:Choice Requires="p14">
      <p:transition spd="slow" p14:dur="2000" advTm="76044"/>
    </mc:Choice>
    <mc:Fallback xmlns="">
      <p:transition spd="slow" advTm="7604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екст 1"/>
          <p:cNvSpPr>
            <a:spLocks noGrp="1"/>
          </p:cNvSpPr>
          <p:nvPr>
            <p:ph type="body" idx="1"/>
          </p:nvPr>
        </p:nvSpPr>
        <p:spPr>
          <a:xfrm>
            <a:off x="683568" y="332656"/>
            <a:ext cx="7704856" cy="1224136"/>
          </a:xfrm>
        </p:spPr>
        <p:txBody>
          <a:bodyPr>
            <a:normAutofit lnSpcReduction="10000"/>
          </a:bodyPr>
          <a:lstStyle/>
          <a:p>
            <a:r>
              <a:rPr lang="kk-KZ" sz="3500" b="1" dirty="0" smtClean="0">
                <a:solidFill>
                  <a:schemeClr val="bg1"/>
                </a:solidFill>
                <a:latin typeface="Times New Roman" panose="02020603050405020304" pitchFamily="18" charset="0"/>
                <a:cs typeface="Times New Roman" panose="02020603050405020304" pitchFamily="18" charset="0"/>
              </a:rPr>
              <a:t>1-тапсырма</a:t>
            </a:r>
          </a:p>
          <a:p>
            <a:r>
              <a:rPr lang="kk-KZ" sz="3500" b="1" dirty="0" smtClean="0">
                <a:solidFill>
                  <a:schemeClr val="bg1"/>
                </a:solidFill>
                <a:latin typeface="Times New Roman" panose="02020603050405020304" pitchFamily="18" charset="0"/>
                <a:cs typeface="Times New Roman" panose="02020603050405020304" pitchFamily="18" charset="0"/>
              </a:rPr>
              <a:t> </a:t>
            </a:r>
            <a:r>
              <a:rPr lang="kk-KZ" sz="3500" b="1" dirty="0">
                <a:solidFill>
                  <a:schemeClr val="bg1"/>
                </a:solidFill>
                <a:latin typeface="Times New Roman" panose="02020603050405020304" pitchFamily="18" charset="0"/>
                <a:cs typeface="Times New Roman" panose="02020603050405020304" pitchFamily="18" charset="0"/>
              </a:rPr>
              <a:t>Тыңдалым мәтіні </a:t>
            </a:r>
            <a:endParaRPr lang="ru-RU" sz="3500" b="1" dirty="0">
              <a:solidFill>
                <a:schemeClr val="bg1"/>
              </a:solidFill>
              <a:latin typeface="Times New Roman" panose="02020603050405020304" pitchFamily="18" charset="0"/>
              <a:cs typeface="Times New Roman" panose="02020603050405020304" pitchFamily="18" charset="0"/>
            </a:endParaRPr>
          </a:p>
          <a:p>
            <a:endParaRPr lang="ru-RU" dirty="0"/>
          </a:p>
        </p:txBody>
      </p:sp>
      <p:sp>
        <p:nvSpPr>
          <p:cNvPr id="8" name="Текст 7"/>
          <p:cNvSpPr>
            <a:spLocks noGrp="1"/>
          </p:cNvSpPr>
          <p:nvPr>
            <p:ph type="body" sz="quarter" idx="3"/>
          </p:nvPr>
        </p:nvSpPr>
        <p:spPr>
          <a:xfrm>
            <a:off x="215516" y="1700808"/>
            <a:ext cx="8640960" cy="4464496"/>
          </a:xfrm>
        </p:spPr>
        <p:txBody>
          <a:bodyPr>
            <a:normAutofit fontScale="85000" lnSpcReduction="10000"/>
          </a:bodyPr>
          <a:lstStyle/>
          <a:p>
            <a:pPr algn="just"/>
            <a:r>
              <a:rPr lang="kk-KZ" b="1" dirty="0">
                <a:latin typeface="Times New Roman" panose="02020603050405020304" pitchFamily="18" charset="0"/>
                <a:cs typeface="Times New Roman" panose="02020603050405020304" pitchFamily="18" charset="0"/>
              </a:rPr>
              <a:t>         2011 жылы Қазақстанда тұңғыш рет VII Қысқы Азиада ойындары өтті.</a:t>
            </a:r>
            <a:endParaRPr lang="ru-RU" b="1"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         VII Қысқы Азиада ойындарына әлемнің 27 елінен мыңнан астам спортшы қатысты. Жарыстардың бағдарламасына 11 спорт түрі енгізілді.</a:t>
            </a:r>
            <a:endParaRPr lang="ru-RU" b="1"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          Қазақстан осы қысқы Азиадада алтын медаль саны бойынша рекорд жаңартып, 32 алтын медаль иеленді және жалпыкомандалық есепте айқын басымдылықпен бірінші орынды жеңіп алды. Біздің құрамамыздың қоржынында 70 награда болса, оның  21-і күміс және 17-сі қола медальдар.</a:t>
            </a:r>
            <a:r>
              <a:rPr lang="ru-RU" b="1" dirty="0">
                <a:latin typeface="Times New Roman" panose="02020603050405020304" pitchFamily="18" charset="0"/>
                <a:cs typeface="Times New Roman" panose="02020603050405020304" pitchFamily="18" charset="0"/>
              </a:rPr>
              <a:t> </a:t>
            </a:r>
            <a:r>
              <a:rPr lang="kk-KZ" b="1" dirty="0">
                <a:latin typeface="Times New Roman" panose="02020603050405020304" pitchFamily="18" charset="0"/>
                <a:cs typeface="Times New Roman" panose="02020603050405020304" pitchFamily="18" charset="0"/>
              </a:rPr>
              <a:t>Екінші орынды 13 алтын, 24 күміс және 17 қола медаль алып, Жапония иеленді. </a:t>
            </a:r>
            <a:r>
              <a:rPr lang="ru-RU" b="1" dirty="0" err="1">
                <a:latin typeface="Times New Roman" panose="02020603050405020304" pitchFamily="18" charset="0"/>
                <a:cs typeface="Times New Roman" panose="02020603050405020304" pitchFamily="18" charset="0"/>
              </a:rPr>
              <a:t>Үшінші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орынға</a:t>
            </a:r>
            <a:r>
              <a:rPr lang="ru-RU" b="1" dirty="0">
                <a:latin typeface="Times New Roman" panose="02020603050405020304" pitchFamily="18" charset="0"/>
                <a:cs typeface="Times New Roman" panose="02020603050405020304" pitchFamily="18" charset="0"/>
              </a:rPr>
              <a:t> 13 алтын, 12 </a:t>
            </a:r>
            <a:r>
              <a:rPr lang="ru-RU" b="1" dirty="0" err="1">
                <a:latin typeface="Times New Roman" panose="02020603050405020304" pitchFamily="18" charset="0"/>
                <a:cs typeface="Times New Roman" panose="02020603050405020304" pitchFamily="18" charset="0"/>
              </a:rPr>
              <a:t>күміс</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және</a:t>
            </a:r>
            <a:r>
              <a:rPr lang="ru-RU" b="1" dirty="0">
                <a:latin typeface="Times New Roman" panose="02020603050405020304" pitchFamily="18" charset="0"/>
                <a:cs typeface="Times New Roman" panose="02020603050405020304" pitchFamily="18" charset="0"/>
              </a:rPr>
              <a:t> 13 </a:t>
            </a:r>
            <a:r>
              <a:rPr lang="ru-RU" b="1" dirty="0" err="1">
                <a:latin typeface="Times New Roman" panose="02020603050405020304" pitchFamily="18" charset="0"/>
                <a:cs typeface="Times New Roman" panose="02020603050405020304" pitchFamily="18" charset="0"/>
              </a:rPr>
              <a:t>қола</a:t>
            </a:r>
            <a:r>
              <a:rPr lang="ru-RU" b="1" dirty="0">
                <a:latin typeface="Times New Roman" panose="02020603050405020304" pitchFamily="18" charset="0"/>
                <a:cs typeface="Times New Roman" panose="02020603050405020304" pitchFamily="18" charset="0"/>
              </a:rPr>
              <a:t> медаль </a:t>
            </a:r>
            <a:r>
              <a:rPr lang="ru-RU" b="1" dirty="0" err="1">
                <a:latin typeface="Times New Roman" panose="02020603050405020304" pitchFamily="18" charset="0"/>
                <a:cs typeface="Times New Roman" panose="02020603050405020304" pitchFamily="18" charset="0"/>
              </a:rPr>
              <a:t>алған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Оңтүстік</a:t>
            </a:r>
            <a:r>
              <a:rPr lang="ru-RU" b="1" dirty="0">
                <a:latin typeface="Times New Roman" panose="02020603050405020304" pitchFamily="18" charset="0"/>
                <a:cs typeface="Times New Roman" panose="02020603050405020304" pitchFamily="18" charset="0"/>
              </a:rPr>
              <a:t> Корея </a:t>
            </a:r>
            <a:r>
              <a:rPr lang="ru-RU" b="1" dirty="0" err="1">
                <a:latin typeface="Times New Roman" panose="02020603050405020304" pitchFamily="18" charset="0"/>
                <a:cs typeface="Times New Roman" panose="02020603050405020304" pitchFamily="18" charset="0"/>
              </a:rPr>
              <a:t>ие</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болды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Төртінші</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орынды</a:t>
            </a:r>
            <a:r>
              <a:rPr lang="ru-RU" b="1" dirty="0">
                <a:latin typeface="Times New Roman" panose="02020603050405020304" pitchFamily="18" charset="0"/>
                <a:cs typeface="Times New Roman" panose="02020603050405020304" pitchFamily="18" charset="0"/>
              </a:rPr>
              <a:t>­ 11 алтын, 10 </a:t>
            </a:r>
            <a:r>
              <a:rPr lang="ru-RU" b="1" dirty="0" err="1">
                <a:latin typeface="Times New Roman" panose="02020603050405020304" pitchFamily="18" charset="0"/>
                <a:cs typeface="Times New Roman" panose="02020603050405020304" pitchFamily="18" charset="0"/>
              </a:rPr>
              <a:t>күміс</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және</a:t>
            </a:r>
            <a:r>
              <a:rPr lang="ru-RU" b="1" dirty="0">
                <a:latin typeface="Times New Roman" panose="02020603050405020304" pitchFamily="18" charset="0"/>
                <a:cs typeface="Times New Roman" panose="02020603050405020304" pitchFamily="18" charset="0"/>
              </a:rPr>
              <a:t> 14 </a:t>
            </a:r>
            <a:r>
              <a:rPr lang="ru-RU" b="1" dirty="0" err="1">
                <a:latin typeface="Times New Roman" panose="02020603050405020304" pitchFamily="18" charset="0"/>
                <a:cs typeface="Times New Roman" panose="02020603050405020304" pitchFamily="18" charset="0"/>
              </a:rPr>
              <a:t>қола</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медальмен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Қытай</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алды</a:t>
            </a:r>
            <a:r>
              <a:rPr lang="ru-RU" b="1" dirty="0">
                <a:latin typeface="Times New Roman" panose="02020603050405020304" pitchFamily="18" charset="0"/>
                <a:cs typeface="Times New Roman" panose="02020603050405020304" pitchFamily="18" charset="0"/>
              </a:rPr>
              <a:t>.</a:t>
            </a:r>
          </a:p>
          <a:p>
            <a:pPr algn="just"/>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Жарыстың</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барысын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шетелдік</a:t>
            </a:r>
            <a:r>
              <a:rPr lang="ru-RU" b="1" dirty="0">
                <a:latin typeface="Times New Roman" panose="02020603050405020304" pitchFamily="18" charset="0"/>
                <a:cs typeface="Times New Roman" panose="02020603050405020304" pitchFamily="18" charset="0"/>
              </a:rPr>
              <a:t>  2 </a:t>
            </a:r>
            <a:r>
              <a:rPr lang="ru-RU" b="1" dirty="0" err="1">
                <a:latin typeface="Times New Roman" panose="02020603050405020304" pitchFamily="18" charset="0"/>
                <a:cs typeface="Times New Roman" panose="02020603050405020304" pitchFamily="18" charset="0"/>
              </a:rPr>
              <a:t>мыңнан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астам</a:t>
            </a:r>
            <a:r>
              <a:rPr lang="ru-RU" b="1" dirty="0">
                <a:latin typeface="Times New Roman" panose="02020603050405020304" pitchFamily="18" charset="0"/>
                <a:cs typeface="Times New Roman" panose="02020603050405020304" pitchFamily="18" charset="0"/>
              </a:rPr>
              <a:t> журналист, </a:t>
            </a:r>
            <a:r>
              <a:rPr lang="ru-RU" b="1" dirty="0" err="1">
                <a:latin typeface="Times New Roman" panose="02020603050405020304" pitchFamily="18" charset="0"/>
                <a:cs typeface="Times New Roman" panose="02020603050405020304" pitchFamily="18" charset="0"/>
              </a:rPr>
              <a:t>ғаламшардың</a:t>
            </a:r>
            <a:r>
              <a:rPr lang="ru-RU" b="1" dirty="0">
                <a:latin typeface="Times New Roman" panose="02020603050405020304" pitchFamily="18" charset="0"/>
                <a:cs typeface="Times New Roman" panose="02020603050405020304" pitchFamily="18" charset="0"/>
              </a:rPr>
              <a:t> 500 </a:t>
            </a:r>
            <a:r>
              <a:rPr lang="ru-RU" b="1" dirty="0" err="1">
                <a:latin typeface="Times New Roman" panose="02020603050405020304" pitchFamily="18" charset="0"/>
                <a:cs typeface="Times New Roman" panose="02020603050405020304" pitchFamily="18" charset="0"/>
              </a:rPr>
              <a:t>миллионнан</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астам</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тұрғыны</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тамашалады</a:t>
            </a:r>
            <a:r>
              <a:rPr lang="ru-RU" b="1"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231809350"/>
      </p:ext>
    </p:extLst>
  </p:cSld>
  <p:clrMapOvr>
    <a:masterClrMapping/>
  </p:clrMapOvr>
  <mc:AlternateContent xmlns:mc="http://schemas.openxmlformats.org/markup-compatibility/2006" xmlns:p14="http://schemas.microsoft.com/office/powerpoint/2010/main">
    <mc:Choice Requires="p14">
      <p:transition spd="slow" p14:dur="2000" advTm="83862"/>
    </mc:Choice>
    <mc:Fallback xmlns="">
      <p:transition spd="slow" advTm="8386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19" y="332656"/>
            <a:ext cx="8676579" cy="1800200"/>
          </a:xfrm>
        </p:spPr>
        <p:txBody>
          <a:bodyPr>
            <a:normAutofit fontScale="25000" lnSpcReduction="20000"/>
          </a:bodyPr>
          <a:lstStyle/>
          <a:p>
            <a:r>
              <a:rPr lang="kk-KZ" sz="12000" b="1" dirty="0">
                <a:solidFill>
                  <a:schemeClr val="bg1"/>
                </a:solidFill>
                <a:latin typeface="Times New Roman" panose="02020603050405020304" pitchFamily="18" charset="0"/>
                <a:cs typeface="Times New Roman" panose="02020603050405020304" pitchFamily="18" charset="0"/>
              </a:rPr>
              <a:t>1-тапсырма</a:t>
            </a:r>
          </a:p>
          <a:p>
            <a:r>
              <a:rPr lang="kk-KZ" sz="12000" b="1" dirty="0">
                <a:solidFill>
                  <a:schemeClr val="bg1"/>
                </a:solidFill>
                <a:latin typeface="Times New Roman" panose="02020603050405020304" pitchFamily="18" charset="0"/>
                <a:cs typeface="Times New Roman" panose="02020603050405020304" pitchFamily="18" charset="0"/>
              </a:rPr>
              <a:t> </a:t>
            </a:r>
            <a:r>
              <a:rPr lang="kk-KZ" sz="12000" b="1" dirty="0">
                <a:latin typeface="Times New Roman" panose="02020603050405020304" pitchFamily="18" charset="0"/>
                <a:cs typeface="Times New Roman" panose="02020603050405020304" pitchFamily="18" charset="0"/>
              </a:rPr>
              <a:t>«Ішіне-сыртына» әдісі арқылы кестеге детальді  және жай ақпараттарды</a:t>
            </a:r>
            <a:r>
              <a:rPr lang="ru-RU" sz="12000" dirty="0">
                <a:latin typeface="Times New Roman" panose="02020603050405020304" pitchFamily="18" charset="0"/>
                <a:cs typeface="Times New Roman" panose="02020603050405020304" pitchFamily="18" charset="0"/>
              </a:rPr>
              <a:t> </a:t>
            </a:r>
            <a:r>
              <a:rPr lang="kk-KZ" sz="12000" b="1" dirty="0">
                <a:latin typeface="Times New Roman" panose="02020603050405020304" pitchFamily="18" charset="0"/>
                <a:cs typeface="Times New Roman" panose="02020603050405020304" pitchFamily="18" charset="0"/>
              </a:rPr>
              <a:t>бөліп орналастырыңыз</a:t>
            </a:r>
            <a:endParaRPr lang="ru-RU" sz="12000" dirty="0">
              <a:latin typeface="Times New Roman" panose="02020603050405020304" pitchFamily="18" charset="0"/>
              <a:cs typeface="Times New Roman" panose="02020603050405020304" pitchFamily="18" charset="0"/>
            </a:endParaRPr>
          </a:p>
          <a:p>
            <a:endParaRPr lang="kk-KZ" sz="3200" b="1" dirty="0">
              <a:solidFill>
                <a:schemeClr val="bg1"/>
              </a:solidFill>
              <a:latin typeface="Times New Roman" panose="02020603050405020304" pitchFamily="18" charset="0"/>
              <a:cs typeface="Times New Roman" panose="02020603050405020304" pitchFamily="18" charset="0"/>
            </a:endParaRPr>
          </a:p>
          <a:p>
            <a:r>
              <a:rPr lang="kk-KZ" sz="3000" b="1" dirty="0">
                <a:solidFill>
                  <a:schemeClr val="bg1"/>
                </a:solidFill>
                <a:latin typeface="Times New Roman" panose="02020603050405020304" pitchFamily="18" charset="0"/>
                <a:cs typeface="Times New Roman" panose="02020603050405020304" pitchFamily="18" charset="0"/>
              </a:rPr>
              <a:t> </a:t>
            </a:r>
            <a:endParaRPr lang="ru-RU" sz="3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7" name="Таблица 6"/>
          <p:cNvGraphicFramePr>
            <a:graphicFrameLocks noGrp="1"/>
          </p:cNvGraphicFramePr>
          <p:nvPr>
            <p:extLst>
              <p:ext uri="{D42A27DB-BD31-4B8C-83A1-F6EECF244321}">
                <p14:modId xmlns:p14="http://schemas.microsoft.com/office/powerpoint/2010/main" val="73439530"/>
              </p:ext>
            </p:extLst>
          </p:nvPr>
        </p:nvGraphicFramePr>
        <p:xfrm>
          <a:off x="251520" y="2132857"/>
          <a:ext cx="8676578" cy="3493688"/>
        </p:xfrm>
        <a:graphic>
          <a:graphicData uri="http://schemas.openxmlformats.org/drawingml/2006/table">
            <a:tbl>
              <a:tblPr firstRow="1" firstCol="1" bandRow="1">
                <a:tableStyleId>{5C22544A-7EE6-4342-B048-85BDC9FD1C3A}</a:tableStyleId>
              </a:tblPr>
              <a:tblGrid>
                <a:gridCol w="4335188">
                  <a:extLst>
                    <a:ext uri="{9D8B030D-6E8A-4147-A177-3AD203B41FA5}">
                      <a16:colId xmlns:a16="http://schemas.microsoft.com/office/drawing/2014/main" xmlns="" val="2125893772"/>
                    </a:ext>
                  </a:extLst>
                </a:gridCol>
                <a:gridCol w="4341390">
                  <a:extLst>
                    <a:ext uri="{9D8B030D-6E8A-4147-A177-3AD203B41FA5}">
                      <a16:colId xmlns:a16="http://schemas.microsoft.com/office/drawing/2014/main" xmlns="" val="2283420831"/>
                    </a:ext>
                  </a:extLst>
                </a:gridCol>
              </a:tblGrid>
              <a:tr h="1299815">
                <a:tc gridSpan="2">
                  <a:txBody>
                    <a:bodyPr/>
                    <a:lstStyle/>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Қазақстан, 2011 жыл, Азиада ойындары, алтын медаль, 70 награда, </a:t>
                      </a:r>
                      <a:r>
                        <a:rPr lang="kk-KZ" sz="2000" dirty="0" smtClean="0">
                          <a:solidFill>
                            <a:srgbClr val="002060"/>
                          </a:solidFill>
                          <a:effectLst/>
                          <a:latin typeface="Times New Roman" panose="02020603050405020304" pitchFamily="18" charset="0"/>
                          <a:cs typeface="Times New Roman" panose="02020603050405020304" pitchFamily="18" charset="0"/>
                        </a:rPr>
                        <a:t>11 </a:t>
                      </a:r>
                      <a:r>
                        <a:rPr lang="kk-KZ" sz="2000" dirty="0">
                          <a:solidFill>
                            <a:srgbClr val="002060"/>
                          </a:solidFill>
                          <a:effectLst/>
                          <a:latin typeface="Times New Roman" panose="02020603050405020304" pitchFamily="18" charset="0"/>
                          <a:cs typeface="Times New Roman" panose="02020603050405020304" pitchFamily="18" charset="0"/>
                        </a:rPr>
                        <a:t>спорт түрі, 32 алтын медаль, біздің құрама, 2 мыңнан астам, Оңтүстік Корея, 13 алтын, 12 күміс 13 қола медальдар,  Жапония, медаль саны,  әлемнің 27 елі, ҮІІ Қысқы Азиада ойыны, 500 миллионнан астам тұрғын, рекорд. </a:t>
                      </a:r>
                      <a:endParaRPr lang="ru-RU" sz="2000" dirty="0">
                        <a:solidFill>
                          <a:srgbClr val="00206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xmlns="" val="1238899756"/>
                  </a:ext>
                </a:extLst>
              </a:tr>
              <a:tr h="351858">
                <a:tc>
                  <a:txBody>
                    <a:bodyPr/>
                    <a:lstStyle/>
                    <a:p>
                      <a:pPr algn="ctr">
                        <a:spcAft>
                          <a:spcPts val="1000"/>
                        </a:spcAft>
                      </a:pPr>
                      <a:r>
                        <a:rPr lang="kk-KZ" sz="2500" b="1" dirty="0">
                          <a:solidFill>
                            <a:srgbClr val="7030A0"/>
                          </a:solidFill>
                          <a:effectLst/>
                          <a:latin typeface="Times New Roman" panose="02020603050405020304" pitchFamily="18" charset="0"/>
                          <a:cs typeface="Times New Roman" panose="02020603050405020304" pitchFamily="18" charset="0"/>
                        </a:rPr>
                        <a:t>Ішіне</a:t>
                      </a:r>
                      <a:endParaRPr lang="ru-RU" sz="2500" b="1"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spcAft>
                          <a:spcPts val="1000"/>
                        </a:spcAft>
                      </a:pPr>
                      <a:r>
                        <a:rPr lang="kk-KZ" sz="2500" b="1" dirty="0">
                          <a:solidFill>
                            <a:srgbClr val="7030A0"/>
                          </a:solidFill>
                          <a:effectLst/>
                          <a:latin typeface="Times New Roman" panose="02020603050405020304" pitchFamily="18" charset="0"/>
                          <a:cs typeface="Times New Roman" panose="02020603050405020304" pitchFamily="18" charset="0"/>
                        </a:rPr>
                        <a:t>Сыртына</a:t>
                      </a:r>
                      <a:endParaRPr lang="ru-RU" sz="2500" b="1"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xmlns="" val="2498128815"/>
                  </a:ext>
                </a:extLst>
              </a:tr>
              <a:tr h="1588688">
                <a:tc>
                  <a:txBody>
                    <a:bodyPr/>
                    <a:lstStyle/>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 </a:t>
                      </a:r>
                      <a:endParaRPr lang="ru-RU" sz="2000" dirty="0">
                        <a:solidFill>
                          <a:srgbClr val="002060"/>
                        </a:solidFill>
                        <a:effectLst/>
                        <a:latin typeface="Times New Roman" panose="02020603050405020304" pitchFamily="18" charset="0"/>
                        <a:cs typeface="Times New Roman" panose="02020603050405020304" pitchFamily="18" charset="0"/>
                      </a:endParaRPr>
                    </a:p>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 </a:t>
                      </a:r>
                      <a:endParaRPr lang="ru-RU" sz="2000" dirty="0">
                        <a:solidFill>
                          <a:srgbClr val="002060"/>
                        </a:solidFill>
                        <a:effectLst/>
                        <a:latin typeface="Times New Roman" panose="02020603050405020304" pitchFamily="18" charset="0"/>
                        <a:cs typeface="Times New Roman" panose="02020603050405020304" pitchFamily="18" charset="0"/>
                      </a:endParaRPr>
                    </a:p>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 </a:t>
                      </a:r>
                      <a:endParaRPr lang="ru-RU" sz="2000" dirty="0">
                        <a:solidFill>
                          <a:srgbClr val="00206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 </a:t>
                      </a:r>
                      <a:endParaRPr lang="ru-RU" sz="2000" dirty="0">
                        <a:solidFill>
                          <a:srgbClr val="00206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xmlns="" val="1162076767"/>
                  </a:ext>
                </a:extLst>
              </a:tr>
            </a:tbl>
          </a:graphicData>
        </a:graphic>
      </p:graphicFrame>
      <p:sp>
        <p:nvSpPr>
          <p:cNvPr id="8" name="Прямоугольник 7"/>
          <p:cNvSpPr/>
          <p:nvPr/>
        </p:nvSpPr>
        <p:spPr>
          <a:xfrm>
            <a:off x="255804" y="5592890"/>
            <a:ext cx="8064897" cy="1246495"/>
          </a:xfrm>
          <a:prstGeom prst="rect">
            <a:avLst/>
          </a:prstGeom>
        </p:spPr>
        <p:txBody>
          <a:bodyPr wrap="square">
            <a:spAutoFit/>
          </a:bodyPr>
          <a:lstStyle/>
          <a:p>
            <a:pPr marL="457200" algn="just">
              <a:spcAft>
                <a:spcPts val="0"/>
              </a:spcAft>
            </a:pPr>
            <a:r>
              <a:rPr lang="kk-KZ" sz="2500" b="1" dirty="0">
                <a:solidFill>
                  <a:srgbClr val="7030A0"/>
                </a:solidFill>
                <a:latin typeface="Times New Roman" panose="02020603050405020304" pitchFamily="18" charset="0"/>
                <a:ea typeface="Calibri" panose="020F0502020204030204" pitchFamily="34" charset="0"/>
                <a:cs typeface="Arial" panose="020B0604020202020204" pitchFamily="34" charset="0"/>
              </a:rPr>
              <a:t>Дескриптор:</a:t>
            </a:r>
            <a:endParaRPr lang="ru-RU" sz="2500" dirty="0">
              <a:solidFill>
                <a:srgbClr val="7030A0"/>
              </a:solidFill>
              <a:latin typeface="Arial" panose="020B0604020202020204" pitchFamily="34" charset="0"/>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kk-KZ" sz="2500" i="1" dirty="0">
                <a:solidFill>
                  <a:srgbClr val="7030A0"/>
                </a:solidFill>
                <a:latin typeface="Times New Roman" panose="02020603050405020304" pitchFamily="18" charset="0"/>
                <a:ea typeface="Calibri" panose="020F0502020204030204" pitchFamily="34" charset="0"/>
                <a:cs typeface="Arial" panose="020B0604020202020204" pitchFamily="34" charset="0"/>
              </a:rPr>
              <a:t>Мәтін мазмұнын түсінеді;</a:t>
            </a:r>
            <a:endParaRPr lang="ru-RU" sz="2500" dirty="0">
              <a:solidFill>
                <a:srgbClr val="7030A0"/>
              </a:solidFill>
              <a:latin typeface="Arial" panose="020B0604020202020204" pitchFamily="34" charset="0"/>
              <a:ea typeface="Calibri" panose="020F0502020204030204" pitchFamily="34" charset="0"/>
            </a:endParaRPr>
          </a:p>
          <a:p>
            <a:pPr marL="342900" lvl="0" indent="-342900" algn="just">
              <a:spcAft>
                <a:spcPts val="0"/>
              </a:spcAft>
              <a:buFont typeface="Times New Roman" panose="02020603050405020304" pitchFamily="18" charset="0"/>
              <a:buChar char="-"/>
            </a:pPr>
            <a:r>
              <a:rPr lang="kk-KZ" sz="2500" i="1" dirty="0">
                <a:solidFill>
                  <a:srgbClr val="7030A0"/>
                </a:solidFill>
                <a:latin typeface="Times New Roman" panose="02020603050405020304" pitchFamily="18" charset="0"/>
                <a:ea typeface="Calibri" panose="020F0502020204030204" pitchFamily="34" charset="0"/>
              </a:rPr>
              <a:t>Детальді ақпаратты табады</a:t>
            </a:r>
            <a:r>
              <a:rPr lang="kk-KZ" i="1" dirty="0">
                <a:solidFill>
                  <a:srgbClr val="7030A0"/>
                </a:solidFill>
                <a:latin typeface="Times New Roman" panose="02020603050405020304" pitchFamily="18" charset="0"/>
                <a:ea typeface="Calibri" panose="020F0502020204030204" pitchFamily="34" charset="0"/>
              </a:rPr>
              <a:t>.</a:t>
            </a:r>
            <a:endParaRPr lang="ru-RU" sz="1600" dirty="0">
              <a:solidFill>
                <a:srgbClr val="7030A0"/>
              </a:solidFill>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50853131"/>
      </p:ext>
    </p:extLst>
  </p:cSld>
  <p:clrMapOvr>
    <a:masterClrMapping/>
  </p:clrMapOvr>
  <mc:AlternateContent xmlns:mc="http://schemas.openxmlformats.org/markup-compatibility/2006" xmlns:p14="http://schemas.microsoft.com/office/powerpoint/2010/main">
    <mc:Choice Requires="p14">
      <p:transition spd="slow" p14:dur="2000" advTm="42305"/>
    </mc:Choice>
    <mc:Fallback xmlns="">
      <p:transition spd="slow" advTm="4230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1002440"/>
          </a:xfrm>
        </p:spPr>
        <p:txBody>
          <a:bodyPr>
            <a:normAutofit/>
          </a:bodyPr>
          <a:lstStyle/>
          <a:p>
            <a:r>
              <a:rPr lang="kk-KZ" sz="3500" b="1" dirty="0">
                <a:solidFill>
                  <a:schemeClr val="bg1"/>
                </a:solidFill>
                <a:latin typeface="Times New Roman" panose="02020603050405020304" pitchFamily="18" charset="0"/>
                <a:cs typeface="Times New Roman" panose="02020603050405020304" pitchFamily="18" charset="0"/>
              </a:rPr>
              <a:t>ӨЗІҢДІ ТЕКСЕР</a:t>
            </a:r>
            <a:endParaRPr lang="ru-RU" sz="35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6" name="Таблица 5"/>
          <p:cNvGraphicFramePr>
            <a:graphicFrameLocks noGrp="1"/>
          </p:cNvGraphicFramePr>
          <p:nvPr>
            <p:extLst>
              <p:ext uri="{D42A27DB-BD31-4B8C-83A1-F6EECF244321}">
                <p14:modId xmlns:p14="http://schemas.microsoft.com/office/powerpoint/2010/main" val="1663072763"/>
              </p:ext>
            </p:extLst>
          </p:nvPr>
        </p:nvGraphicFramePr>
        <p:xfrm>
          <a:off x="233711" y="1340768"/>
          <a:ext cx="8676578" cy="5418544"/>
        </p:xfrm>
        <a:graphic>
          <a:graphicData uri="http://schemas.openxmlformats.org/drawingml/2006/table">
            <a:tbl>
              <a:tblPr firstRow="1" firstCol="1" bandRow="1">
                <a:tableStyleId>{5C22544A-7EE6-4342-B048-85BDC9FD1C3A}</a:tableStyleId>
              </a:tblPr>
              <a:tblGrid>
                <a:gridCol w="4335188">
                  <a:extLst>
                    <a:ext uri="{9D8B030D-6E8A-4147-A177-3AD203B41FA5}">
                      <a16:colId xmlns:a16="http://schemas.microsoft.com/office/drawing/2014/main" xmlns="" val="2125893772"/>
                    </a:ext>
                  </a:extLst>
                </a:gridCol>
                <a:gridCol w="4341390">
                  <a:extLst>
                    <a:ext uri="{9D8B030D-6E8A-4147-A177-3AD203B41FA5}">
                      <a16:colId xmlns:a16="http://schemas.microsoft.com/office/drawing/2014/main" xmlns="" val="2283420831"/>
                    </a:ext>
                  </a:extLst>
                </a:gridCol>
              </a:tblGrid>
              <a:tr h="1539359">
                <a:tc gridSpan="2">
                  <a:txBody>
                    <a:bodyPr/>
                    <a:lstStyle/>
                    <a:p>
                      <a:pPr algn="just">
                        <a:spcAft>
                          <a:spcPts val="1000"/>
                        </a:spcAft>
                      </a:pPr>
                      <a:r>
                        <a:rPr lang="kk-KZ" sz="2000" dirty="0">
                          <a:solidFill>
                            <a:srgbClr val="002060"/>
                          </a:solidFill>
                          <a:effectLst/>
                          <a:latin typeface="Times New Roman" panose="02020603050405020304" pitchFamily="18" charset="0"/>
                          <a:cs typeface="Times New Roman" panose="02020603050405020304" pitchFamily="18" charset="0"/>
                        </a:rPr>
                        <a:t>Қазақстан, 2011 жыл, Азиада ойындары, алтын медаль, 70 награда, 11 спорт түрі, 32 алтын медаль, біздің құрама, 2 мыңнан астам, Оңтүстік Корея, 13 алтын, 12 күміс 13 қола медальдар,  Жапония, медаль саны,  әлемнің 27 елі, ҮІІ Қысқы Азиада ойыны, 500 миллионнан астам тұрғын, рекорд. </a:t>
                      </a:r>
                      <a:endParaRPr lang="ru-RU" sz="2000" dirty="0">
                        <a:solidFill>
                          <a:srgbClr val="00206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xmlns="" val="1238899756"/>
                  </a:ext>
                </a:extLst>
              </a:tr>
              <a:tr h="431021">
                <a:tc>
                  <a:txBody>
                    <a:bodyPr/>
                    <a:lstStyle/>
                    <a:p>
                      <a:pPr algn="ctr">
                        <a:spcAft>
                          <a:spcPts val="1000"/>
                        </a:spcAft>
                      </a:pPr>
                      <a:r>
                        <a:rPr lang="kk-KZ" sz="2800" b="1" dirty="0">
                          <a:solidFill>
                            <a:schemeClr val="bg1"/>
                          </a:solidFill>
                          <a:effectLst/>
                          <a:latin typeface="Times New Roman" panose="02020603050405020304" pitchFamily="18" charset="0"/>
                          <a:cs typeface="Times New Roman" panose="02020603050405020304" pitchFamily="18" charset="0"/>
                        </a:rPr>
                        <a:t>Ішіне (детальді ақпарат)</a:t>
                      </a:r>
                      <a:endParaRPr lang="ru-RU" sz="2800" b="1" dirty="0">
                        <a:solidFill>
                          <a:schemeClr val="bg1"/>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algn="ctr">
                        <a:spcAft>
                          <a:spcPts val="1000"/>
                        </a:spcAft>
                      </a:pPr>
                      <a:r>
                        <a:rPr lang="kk-KZ" sz="2800" b="1" dirty="0">
                          <a:solidFill>
                            <a:schemeClr val="bg1"/>
                          </a:solidFill>
                          <a:effectLst/>
                          <a:latin typeface="Times New Roman" panose="02020603050405020304" pitchFamily="18" charset="0"/>
                          <a:cs typeface="Times New Roman" panose="02020603050405020304" pitchFamily="18" charset="0"/>
                        </a:rPr>
                        <a:t>Сыртына (жай ақпарат)</a:t>
                      </a:r>
                      <a:endParaRPr lang="ru-RU" sz="2800" b="1" dirty="0">
                        <a:solidFill>
                          <a:schemeClr val="bg1"/>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xmlns="" val="2498128815"/>
                  </a:ext>
                </a:extLst>
              </a:tr>
              <a:tr h="3448164">
                <a:tc>
                  <a:txBody>
                    <a:bodyPr/>
                    <a:lstStyle/>
                    <a:p>
                      <a:pPr marL="0" marR="0" indent="0" algn="ctr" defTabSz="914400" rtl="0" eaLnBrk="1" fontAlgn="auto" latinLnBrk="0" hangingPunct="1">
                        <a:lnSpc>
                          <a:spcPct val="100000"/>
                        </a:lnSpc>
                        <a:spcBef>
                          <a:spcPts val="0"/>
                        </a:spcBef>
                        <a:spcAft>
                          <a:spcPts val="1000"/>
                        </a:spcAft>
                        <a:buClrTx/>
                        <a:buSzTx/>
                        <a:buFontTx/>
                        <a:buNone/>
                        <a:tabLst/>
                        <a:defRPr/>
                      </a:pPr>
                      <a:r>
                        <a:rPr lang="kk-KZ" sz="2800" dirty="0">
                          <a:solidFill>
                            <a:srgbClr val="7030A0"/>
                          </a:solidFill>
                          <a:effectLst/>
                          <a:latin typeface="Times New Roman" panose="02020603050405020304" pitchFamily="18" charset="0"/>
                          <a:cs typeface="Times New Roman" panose="02020603050405020304" pitchFamily="18" charset="0"/>
                        </a:rPr>
                        <a:t> 2011 жыл, 70 награда, 11 спорт түрі, 32 алтын медаль, 2 мыңнан астам, 13 алтын, 12 күміс 13 қола медальдар,</a:t>
                      </a:r>
                      <a:r>
                        <a:rPr lang="kk-KZ" sz="2800" baseline="0" dirty="0">
                          <a:solidFill>
                            <a:srgbClr val="7030A0"/>
                          </a:solidFill>
                          <a:effectLst/>
                          <a:latin typeface="Times New Roman" panose="02020603050405020304" pitchFamily="18" charset="0"/>
                          <a:cs typeface="Times New Roman" panose="02020603050405020304" pitchFamily="18" charset="0"/>
                        </a:rPr>
                        <a:t> </a:t>
                      </a:r>
                      <a:r>
                        <a:rPr lang="kk-KZ" sz="2800" dirty="0">
                          <a:solidFill>
                            <a:srgbClr val="7030A0"/>
                          </a:solidFill>
                          <a:effectLst/>
                          <a:latin typeface="Times New Roman" panose="02020603050405020304" pitchFamily="18" charset="0"/>
                          <a:cs typeface="Times New Roman" panose="02020603050405020304" pitchFamily="18" charset="0"/>
                        </a:rPr>
                        <a:t>әлемнің 27 елі, ҮІІ Қысқы Азиада ойыны, 500 миллионнан астам тұрғын.  </a:t>
                      </a:r>
                      <a:endParaRPr lang="ru-RU" sz="2800"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1000"/>
                        </a:spcAft>
                        <a:buClrTx/>
                        <a:buSzTx/>
                        <a:buFontTx/>
                        <a:buNone/>
                        <a:tabLst/>
                        <a:defRPr/>
                      </a:pPr>
                      <a:r>
                        <a:rPr lang="kk-KZ" sz="2800" dirty="0">
                          <a:solidFill>
                            <a:srgbClr val="7030A0"/>
                          </a:solidFill>
                          <a:effectLst/>
                          <a:latin typeface="Times New Roman" panose="02020603050405020304" pitchFamily="18" charset="0"/>
                          <a:cs typeface="Times New Roman" panose="02020603050405020304" pitchFamily="18" charset="0"/>
                        </a:rPr>
                        <a:t> </a:t>
                      </a:r>
                      <a:r>
                        <a:rPr lang="kk-KZ" sz="2800" b="1" dirty="0">
                          <a:solidFill>
                            <a:srgbClr val="7030A0"/>
                          </a:solidFill>
                          <a:effectLst/>
                          <a:latin typeface="Times New Roman" panose="02020603050405020304" pitchFamily="18" charset="0"/>
                          <a:cs typeface="Times New Roman" panose="02020603050405020304" pitchFamily="18" charset="0"/>
                        </a:rPr>
                        <a:t>Қазақстан, Азиада ойындары, алтын медаль, біздің құрама, Оңтүстік Корея, Жапония, медаль саны,   рекорд. </a:t>
                      </a:r>
                      <a:endParaRPr lang="ru-RU" sz="2800" b="1" dirty="0">
                        <a:solidFill>
                          <a:srgbClr val="7030A0"/>
                        </a:solidFill>
                        <a:effectLst/>
                        <a:latin typeface="Times New Roman" panose="02020603050405020304" pitchFamily="18" charset="0"/>
                        <a:cs typeface="Times New Roman" panose="02020603050405020304" pitchFamily="18" charset="0"/>
                      </a:endParaRPr>
                    </a:p>
                    <a:p>
                      <a:pPr algn="ctr">
                        <a:spcAft>
                          <a:spcPts val="1000"/>
                        </a:spcAft>
                      </a:pPr>
                      <a:endParaRPr lang="ru-RU" sz="2800" b="1" dirty="0">
                        <a:solidFill>
                          <a:srgbClr val="7030A0"/>
                        </a:solidFill>
                        <a:effectLst/>
                        <a:latin typeface="Times New Roman" panose="02020603050405020304" pitchFamily="18" charset="0"/>
                        <a:cs typeface="Times New Roman" panose="02020603050405020304" pitchFamily="18" charset="0"/>
                      </a:endParaRPr>
                    </a:p>
                  </a:txBody>
                  <a:tcPr marL="68580" marR="68580" marT="0" marB="0">
                    <a:solidFill>
                      <a:schemeClr val="accent1">
                        <a:lumMod val="60000"/>
                        <a:lumOff val="40000"/>
                      </a:schemeClr>
                    </a:solidFill>
                  </a:tcPr>
                </a:tc>
                <a:extLst>
                  <a:ext uri="{0D108BD9-81ED-4DB2-BD59-A6C34878D82A}">
                    <a16:rowId xmlns:a16="http://schemas.microsoft.com/office/drawing/2014/main" xmlns="" val="1162076767"/>
                  </a:ext>
                </a:extLst>
              </a:tr>
            </a:tbl>
          </a:graphicData>
        </a:graphic>
      </p:graphicFrame>
    </p:spTree>
    <p:extLst>
      <p:ext uri="{BB962C8B-B14F-4D97-AF65-F5344CB8AC3E}">
        <p14:creationId xmlns:p14="http://schemas.microsoft.com/office/powerpoint/2010/main" val="1095798481"/>
      </p:ext>
    </p:extLst>
  </p:cSld>
  <p:clrMapOvr>
    <a:masterClrMapping/>
  </p:clrMapOvr>
  <mc:AlternateContent xmlns:mc="http://schemas.openxmlformats.org/markup-compatibility/2006" xmlns:p14="http://schemas.microsoft.com/office/powerpoint/2010/main">
    <mc:Choice Requires="p14">
      <p:transition spd="slow" p14:dur="2000" advTm="65517"/>
    </mc:Choice>
    <mc:Fallback xmlns="">
      <p:transition spd="slow" advTm="6551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404664"/>
            <a:ext cx="8640960" cy="1584176"/>
          </a:xfrm>
        </p:spPr>
        <p:txBody>
          <a:bodyPr>
            <a:noAutofit/>
          </a:bodyPr>
          <a:lstStyle/>
          <a:p>
            <a:r>
              <a:rPr lang="ru-RU" sz="3000" b="1" dirty="0" smtClean="0">
                <a:solidFill>
                  <a:schemeClr val="bg1"/>
                </a:solidFill>
                <a:latin typeface="Times New Roman" panose="02020603050405020304" pitchFamily="18" charset="0"/>
                <a:cs typeface="Times New Roman" panose="02020603050405020304" pitchFamily="18" charset="0"/>
              </a:rPr>
              <a:t>2-тапсырма</a:t>
            </a:r>
            <a:r>
              <a:rPr lang="ru-RU" sz="3000" b="1" dirty="0">
                <a:solidFill>
                  <a:schemeClr val="bg1"/>
                </a:solidFill>
                <a:latin typeface="Times New Roman" panose="02020603050405020304" pitchFamily="18" charset="0"/>
                <a:cs typeface="Times New Roman" panose="02020603050405020304" pitchFamily="18" charset="0"/>
              </a:rPr>
              <a:t/>
            </a:r>
            <a:br>
              <a:rPr lang="ru-RU" sz="3000" b="1" dirty="0">
                <a:solidFill>
                  <a:schemeClr val="bg1"/>
                </a:solidFill>
                <a:latin typeface="Times New Roman" panose="02020603050405020304" pitchFamily="18" charset="0"/>
                <a:cs typeface="Times New Roman" panose="02020603050405020304" pitchFamily="18" charset="0"/>
              </a:rPr>
            </a:br>
            <a:r>
              <a:rPr lang="kk-KZ" sz="3000" b="1" dirty="0">
                <a:latin typeface="Times New Roman" panose="02020603050405020304" pitchFamily="18" charset="0"/>
                <a:cs typeface="Times New Roman" panose="02020603050405020304" pitchFamily="18" charset="0"/>
              </a:rPr>
              <a:t>Мәтінді </a:t>
            </a:r>
            <a:r>
              <a:rPr lang="kk-KZ" sz="3000" b="1" dirty="0" smtClean="0">
                <a:latin typeface="Times New Roman" panose="02020603050405020304" pitchFamily="18" charset="0"/>
                <a:cs typeface="Times New Roman" panose="02020603050405020304" pitchFamily="18" charset="0"/>
              </a:rPr>
              <a:t>оқып, салт және сабақты етістіктерді табыңыз</a:t>
            </a:r>
            <a:r>
              <a:rPr lang="ru-RU" sz="2500" dirty="0"/>
              <a:t/>
            </a:r>
            <a:br>
              <a:rPr lang="ru-RU" sz="2500" dirty="0"/>
            </a:br>
            <a:endParaRPr lang="ru-RU" sz="2500" dirty="0"/>
          </a:p>
        </p:txBody>
      </p:sp>
      <p:sp>
        <p:nvSpPr>
          <p:cNvPr id="3" name="Подзаголовок 2"/>
          <p:cNvSpPr>
            <a:spLocks noGrp="1"/>
          </p:cNvSpPr>
          <p:nvPr>
            <p:ph type="subTitle" idx="1"/>
          </p:nvPr>
        </p:nvSpPr>
        <p:spPr>
          <a:xfrm>
            <a:off x="251520" y="1772816"/>
            <a:ext cx="8640960" cy="4049980"/>
          </a:xfrm>
        </p:spPr>
        <p:txBody>
          <a:bodyPr>
            <a:normAutofit fontScale="70000" lnSpcReduction="20000"/>
          </a:bodyPr>
          <a:lstStyle/>
          <a:p>
            <a:pPr algn="just">
              <a:lnSpc>
                <a:spcPct val="120000"/>
              </a:lnSpc>
            </a:pPr>
            <a:r>
              <a:rPr lang="ru-RU" sz="27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Әрбір</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адам</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спортпен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айналысу</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керек</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Спорттың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адам</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денсаулығына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қаншалықты</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пайдалы</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екенін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оның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адам</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өмірін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ұзартатынын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білеміз</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Сол</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үшін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балаларды</a:t>
            </a:r>
            <a:r>
              <a:rPr lang="kk-KZ" sz="3200" b="1" dirty="0">
                <a:solidFill>
                  <a:srgbClr val="002060"/>
                </a:solidFill>
                <a:latin typeface="Times New Roman" panose="02020603050405020304" pitchFamily="18" charset="0"/>
                <a:cs typeface="Times New Roman" panose="02020603050405020304" pitchFamily="18" charset="0"/>
              </a:rPr>
              <a:t>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ерте</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жастан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спортқа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деген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қызығушылығын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ояту</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үшін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мектеп</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бағдарламасына</a:t>
            </a:r>
            <a:r>
              <a:rPr lang="ru-RU" sz="3200" b="1" dirty="0">
                <a:solidFill>
                  <a:srgbClr val="002060"/>
                </a:solidFill>
                <a:latin typeface="Times New Roman" panose="02020603050405020304" pitchFamily="18" charset="0"/>
                <a:cs typeface="Times New Roman" panose="02020603050405020304" pitchFamily="18" charset="0"/>
              </a:rPr>
              <a:t> да  </a:t>
            </a:r>
            <a:r>
              <a:rPr lang="ru-RU" sz="3200" b="1" dirty="0" err="1" smtClean="0">
                <a:solidFill>
                  <a:srgbClr val="002060"/>
                </a:solidFill>
                <a:latin typeface="Times New Roman" panose="02020603050405020304" pitchFamily="18" charset="0"/>
                <a:cs typeface="Times New Roman" panose="02020603050405020304" pitchFamily="18" charset="0"/>
              </a:rPr>
              <a:t>енгізген</a:t>
            </a:r>
            <a:r>
              <a:rPr lang="ru-RU" sz="3200" b="1" dirty="0">
                <a:solidFill>
                  <a:srgbClr val="002060"/>
                </a:solidFill>
                <a:latin typeface="Times New Roman" panose="02020603050405020304" pitchFamily="18" charset="0"/>
                <a:cs typeface="Times New Roman" panose="02020603050405020304" pitchFamily="18" charset="0"/>
              </a:rPr>
              <a:t>.</a:t>
            </a:r>
          </a:p>
          <a:p>
            <a:pPr algn="just">
              <a:lnSpc>
                <a:spcPct val="120000"/>
              </a:lnSpc>
            </a:pP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Біздің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отбасымызда</a:t>
            </a:r>
            <a:r>
              <a:rPr lang="ru-RU" sz="3200" b="1" dirty="0">
                <a:solidFill>
                  <a:srgbClr val="002060"/>
                </a:solidFill>
                <a:latin typeface="Times New Roman" panose="02020603050405020304" pitchFamily="18" charset="0"/>
                <a:cs typeface="Times New Roman" panose="02020603050405020304" pitchFamily="18" charset="0"/>
              </a:rPr>
              <a:t> да </a:t>
            </a:r>
            <a:r>
              <a:rPr lang="ru-RU" sz="3200" b="1" dirty="0" err="1">
                <a:solidFill>
                  <a:srgbClr val="002060"/>
                </a:solidFill>
                <a:latin typeface="Times New Roman" panose="02020603050405020304" pitchFamily="18" charset="0"/>
                <a:cs typeface="Times New Roman" panose="02020603050405020304" pitchFamily="18" charset="0"/>
              </a:rPr>
              <a:t>анам</a:t>
            </a:r>
            <a:r>
              <a:rPr lang="ru-RU" sz="3200" b="1" dirty="0">
                <a:solidFill>
                  <a:srgbClr val="002060"/>
                </a:solidFill>
                <a:latin typeface="Times New Roman" panose="02020603050405020304" pitchFamily="18" charset="0"/>
                <a:cs typeface="Times New Roman" panose="02020603050405020304" pitchFamily="18" charset="0"/>
              </a:rPr>
              <a:t> мен </a:t>
            </a:r>
            <a:r>
              <a:rPr lang="ru-RU" sz="3200" b="1" dirty="0" err="1">
                <a:solidFill>
                  <a:srgbClr val="002060"/>
                </a:solidFill>
                <a:latin typeface="Times New Roman" panose="02020603050405020304" pitchFamily="18" charset="0"/>
                <a:cs typeface="Times New Roman" panose="02020603050405020304" pitchFamily="18" charset="0"/>
              </a:rPr>
              <a:t>әкем</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бізді</a:t>
            </a:r>
            <a:r>
              <a:rPr lang="kk-KZ" sz="3200" b="1" dirty="0">
                <a:solidFill>
                  <a:srgbClr val="002060"/>
                </a:solidFill>
                <a:latin typeface="Times New Roman" panose="02020603050405020304" pitchFamily="18" charset="0"/>
                <a:cs typeface="Times New Roman" panose="02020603050405020304" pitchFamily="18" charset="0"/>
              </a:rPr>
              <a:t>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үнемі</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спортпен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айналысуымызды</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қалайды</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Күнде</a:t>
            </a:r>
            <a:r>
              <a:rPr lang="ru-RU" sz="3200" b="1" dirty="0">
                <a:solidFill>
                  <a:srgbClr val="002060"/>
                </a:solidFill>
                <a:latin typeface="Times New Roman" panose="02020603050405020304" pitchFamily="18" charset="0"/>
                <a:cs typeface="Times New Roman" panose="02020603050405020304" pitchFamily="18" charset="0"/>
              </a:rPr>
              <a:t> т</a:t>
            </a:r>
            <a:r>
              <a:rPr lang="kk-KZ" sz="3200" b="1" dirty="0">
                <a:solidFill>
                  <a:srgbClr val="002060"/>
                </a:solidFill>
                <a:latin typeface="Times New Roman" panose="02020603050405020304" pitchFamily="18" charset="0"/>
                <a:cs typeface="Times New Roman" panose="02020603050405020304" pitchFamily="18" charset="0"/>
              </a:rPr>
              <a:t>а</a:t>
            </a:r>
            <a:r>
              <a:rPr lang="ru-RU" sz="3200" b="1" dirty="0" err="1">
                <a:solidFill>
                  <a:srgbClr val="002060"/>
                </a:solidFill>
                <a:latin typeface="Times New Roman" panose="02020603050405020304" pitchFamily="18" charset="0"/>
                <a:cs typeface="Times New Roman" panose="02020603050405020304" pitchFamily="18" charset="0"/>
              </a:rPr>
              <a:t>ңертең</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ерте</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тұрып</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Балапан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телеарнасымен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бірге</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түрлі</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жаттығулар</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жасаймын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Аптасына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үш</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рет</a:t>
            </a:r>
            <a:r>
              <a:rPr lang="ru-RU" sz="3200" b="1" dirty="0">
                <a:solidFill>
                  <a:srgbClr val="002060"/>
                </a:solidFill>
                <a:latin typeface="Times New Roman" panose="02020603050405020304" pitchFamily="18" charset="0"/>
                <a:cs typeface="Times New Roman" panose="02020603050405020304" pitchFamily="18" charset="0"/>
              </a:rPr>
              <a:t> «каратэ» </a:t>
            </a:r>
            <a:r>
              <a:rPr lang="ru-RU" sz="3200" b="1" dirty="0" err="1">
                <a:solidFill>
                  <a:srgbClr val="002060"/>
                </a:solidFill>
                <a:latin typeface="Times New Roman" panose="02020603050405020304" pitchFamily="18" charset="0"/>
                <a:cs typeface="Times New Roman" panose="02020603050405020304" pitchFamily="18" charset="0"/>
              </a:rPr>
              <a:t>спорттық</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секциясына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барамын</a:t>
            </a:r>
            <a:r>
              <a:rPr lang="ru-RU" sz="3200" b="1" dirty="0">
                <a:solidFill>
                  <a:srgbClr val="002060"/>
                </a:solidFill>
                <a:latin typeface="Times New Roman" panose="02020603050405020304" pitchFamily="18" charset="0"/>
                <a:cs typeface="Times New Roman" panose="02020603050405020304" pitchFamily="18" charset="0"/>
              </a:rPr>
              <a:t>.</a:t>
            </a:r>
          </a:p>
          <a:p>
            <a:pPr algn="just">
              <a:lnSpc>
                <a:spcPct val="120000"/>
              </a:lnSpc>
            </a:pP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Өзіммен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қатар</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құрдастарымды</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спортпен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айналысуға</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шақырамын</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Денсаулық</a:t>
            </a:r>
            <a:r>
              <a:rPr lang="ru-RU" sz="3200" b="1" dirty="0">
                <a:solidFill>
                  <a:srgbClr val="002060"/>
                </a:solidFill>
                <a:latin typeface="Times New Roman" panose="02020603050405020304" pitchFamily="18" charset="0"/>
                <a:cs typeface="Times New Roman" panose="02020603050405020304" pitchFamily="18" charset="0"/>
              </a:rPr>
              <a:t> – </a:t>
            </a:r>
            <a:r>
              <a:rPr lang="ru-RU" sz="3200" b="1" dirty="0" err="1">
                <a:solidFill>
                  <a:srgbClr val="002060"/>
                </a:solidFill>
                <a:latin typeface="Times New Roman" panose="02020603050405020304" pitchFamily="18" charset="0"/>
                <a:cs typeface="Times New Roman" panose="02020603050405020304" pitchFamily="18" charset="0"/>
              </a:rPr>
              <a:t>зор</a:t>
            </a:r>
            <a:r>
              <a:rPr lang="ru-RU" sz="3200" b="1" dirty="0">
                <a:solidFill>
                  <a:srgbClr val="002060"/>
                </a:solidFill>
                <a:latin typeface="Times New Roman" panose="02020603050405020304" pitchFamily="18" charset="0"/>
                <a:cs typeface="Times New Roman" panose="02020603050405020304" pitchFamily="18" charset="0"/>
              </a:rPr>
              <a:t> </a:t>
            </a:r>
            <a:r>
              <a:rPr lang="ru-RU" sz="3200" b="1" dirty="0" err="1">
                <a:solidFill>
                  <a:srgbClr val="002060"/>
                </a:solidFill>
                <a:latin typeface="Times New Roman" panose="02020603050405020304" pitchFamily="18" charset="0"/>
                <a:cs typeface="Times New Roman" panose="02020603050405020304" pitchFamily="18" charset="0"/>
              </a:rPr>
              <a:t>байлық</a:t>
            </a:r>
            <a:r>
              <a:rPr lang="ru-RU" sz="3200" b="1" dirty="0">
                <a:solidFill>
                  <a:srgbClr val="002060"/>
                </a:solidFill>
                <a:latin typeface="Times New Roman" panose="02020603050405020304" pitchFamily="18" charset="0"/>
                <a:cs typeface="Times New Roman" panose="02020603050405020304" pitchFamily="18" charset="0"/>
              </a:rPr>
              <a:t>. </a:t>
            </a:r>
            <a:endParaRPr lang="ru-RU" dirty="0"/>
          </a:p>
        </p:txBody>
      </p:sp>
      <p:sp>
        <p:nvSpPr>
          <p:cNvPr id="4" name="Прямоугольник 3"/>
          <p:cNvSpPr/>
          <p:nvPr/>
        </p:nvSpPr>
        <p:spPr>
          <a:xfrm>
            <a:off x="395536" y="5624344"/>
            <a:ext cx="7853157" cy="1246495"/>
          </a:xfrm>
          <a:prstGeom prst="rect">
            <a:avLst/>
          </a:prstGeom>
        </p:spPr>
        <p:txBody>
          <a:bodyPr wrap="square">
            <a:spAutoFit/>
          </a:bodyPr>
          <a:lstStyle/>
          <a:p>
            <a:pPr marL="457200" algn="just">
              <a:spcAft>
                <a:spcPts val="0"/>
              </a:spcAft>
            </a:pPr>
            <a:r>
              <a:rPr lang="kk-KZ" sz="2500" b="1" dirty="0">
                <a:solidFill>
                  <a:srgbClr val="7030A0"/>
                </a:solidFill>
                <a:latin typeface="Times New Roman" panose="02020603050405020304" pitchFamily="18" charset="0"/>
                <a:ea typeface="Calibri" panose="020F0502020204030204" pitchFamily="34" charset="0"/>
                <a:cs typeface="Arial" panose="020B0604020202020204" pitchFamily="34" charset="0"/>
              </a:rPr>
              <a:t>Дескриптор:</a:t>
            </a:r>
            <a:endParaRPr lang="ru-RU" sz="2500" dirty="0">
              <a:solidFill>
                <a:srgbClr val="7030A0"/>
              </a:solidFill>
              <a:latin typeface="Arial" panose="020B0604020202020204" pitchFamily="34" charset="0"/>
              <a:ea typeface="Times New Roman" panose="02020603050405020304" pitchFamily="18" charset="0"/>
            </a:endParaRPr>
          </a:p>
          <a:p>
            <a:pPr lvl="0"/>
            <a:r>
              <a:rPr lang="kk-KZ" sz="2500" i="1" dirty="0">
                <a:solidFill>
                  <a:srgbClr val="7030A0"/>
                </a:solidFill>
                <a:latin typeface="Times New Roman" panose="02020603050405020304" pitchFamily="18" charset="0"/>
                <a:cs typeface="Times New Roman" panose="02020603050405020304" pitchFamily="18" charset="0"/>
              </a:rPr>
              <a:t>Салт және сабақты етістіктерді табады;</a:t>
            </a:r>
            <a:endParaRPr lang="ru-RU" sz="2500" dirty="0">
              <a:solidFill>
                <a:srgbClr val="7030A0"/>
              </a:solidFill>
              <a:latin typeface="Times New Roman" panose="02020603050405020304" pitchFamily="18" charset="0"/>
              <a:cs typeface="Times New Roman" panose="02020603050405020304" pitchFamily="18" charset="0"/>
            </a:endParaRPr>
          </a:p>
          <a:p>
            <a:r>
              <a:rPr lang="kk-KZ" sz="2500" i="1" dirty="0">
                <a:solidFill>
                  <a:srgbClr val="7030A0"/>
                </a:solidFill>
                <a:latin typeface="Times New Roman" panose="02020603050405020304" pitchFamily="18" charset="0"/>
                <a:cs typeface="Times New Roman" panose="02020603050405020304" pitchFamily="18" charset="0"/>
              </a:rPr>
              <a:t>Етістіктерді түсіндіреді</a:t>
            </a:r>
            <a:r>
              <a:rPr lang="kk-KZ" sz="2500"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endParaRPr lang="ru-RU" sz="25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7405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7524" y="404664"/>
            <a:ext cx="8568952" cy="1319460"/>
          </a:xfrm>
        </p:spPr>
        <p:txBody>
          <a:bodyPr>
            <a:normAutofit/>
          </a:bodyPr>
          <a:lstStyle/>
          <a:p>
            <a:r>
              <a:rPr lang="kk-KZ" sz="2500" b="1" dirty="0">
                <a:latin typeface="Times New Roman" panose="02020603050405020304" pitchFamily="18" charset="0"/>
                <a:cs typeface="Times New Roman" panose="02020603050405020304" pitchFamily="18" charset="0"/>
              </a:rPr>
              <a:t>С</a:t>
            </a:r>
            <a:r>
              <a:rPr lang="kk-KZ" sz="2500" b="1" dirty="0" smtClean="0">
                <a:latin typeface="Times New Roman" panose="02020603050405020304" pitchFamily="18" charset="0"/>
                <a:cs typeface="Times New Roman" panose="02020603050405020304" pitchFamily="18" charset="0"/>
              </a:rPr>
              <a:t>алт </a:t>
            </a:r>
            <a:r>
              <a:rPr lang="kk-KZ" sz="2500" b="1" dirty="0">
                <a:latin typeface="Times New Roman" panose="02020603050405020304" pitchFamily="18" charset="0"/>
                <a:cs typeface="Times New Roman" panose="02020603050405020304" pitchFamily="18" charset="0"/>
              </a:rPr>
              <a:t>және сабақты етістіктерді </a:t>
            </a:r>
            <a:br>
              <a:rPr lang="kk-KZ" sz="2500" b="1" dirty="0">
                <a:latin typeface="Times New Roman" panose="02020603050405020304" pitchFamily="18" charset="0"/>
                <a:cs typeface="Times New Roman" panose="02020603050405020304" pitchFamily="18" charset="0"/>
              </a:rPr>
            </a:br>
            <a:r>
              <a:rPr lang="kk-KZ" sz="2500" b="1" dirty="0">
                <a:latin typeface="Times New Roman" panose="02020603050405020304" pitchFamily="18" charset="0"/>
                <a:cs typeface="Times New Roman" panose="02020603050405020304" pitchFamily="18" charset="0"/>
              </a:rPr>
              <a:t>«Қос жазба» күнделігі әдісі арқылы төмендегі кестеге түсіндіріп жазыңыз</a:t>
            </a:r>
            <a:endParaRPr lang="ru-RU" sz="2500" dirty="0"/>
          </a:p>
        </p:txBody>
      </p:sp>
      <p:sp>
        <p:nvSpPr>
          <p:cNvPr id="4" name="Подзаголовок 3"/>
          <p:cNvSpPr>
            <a:spLocks noGrp="1"/>
          </p:cNvSpPr>
          <p:nvPr>
            <p:ph type="subTitle" idx="1"/>
          </p:nvPr>
        </p:nvSpPr>
        <p:spPr/>
        <p:txBody>
          <a:bodyPr/>
          <a:lstStyle/>
          <a:p>
            <a:endParaRPr lang="ru-RU"/>
          </a:p>
        </p:txBody>
      </p:sp>
      <p:graphicFrame>
        <p:nvGraphicFramePr>
          <p:cNvPr id="5" name="Таблица 4"/>
          <p:cNvGraphicFramePr>
            <a:graphicFrameLocks noGrp="1"/>
          </p:cNvGraphicFramePr>
          <p:nvPr>
            <p:extLst>
              <p:ext uri="{D42A27DB-BD31-4B8C-83A1-F6EECF244321}">
                <p14:modId xmlns:p14="http://schemas.microsoft.com/office/powerpoint/2010/main" val="3355726271"/>
              </p:ext>
            </p:extLst>
          </p:nvPr>
        </p:nvGraphicFramePr>
        <p:xfrm>
          <a:off x="251520" y="2099067"/>
          <a:ext cx="8640960" cy="4067002"/>
        </p:xfrm>
        <a:graphic>
          <a:graphicData uri="http://schemas.openxmlformats.org/drawingml/2006/table">
            <a:tbl>
              <a:tblPr firstRow="1" firstCol="1" bandRow="1">
                <a:tableStyleId>{5C22544A-7EE6-4342-B048-85BDC9FD1C3A}</a:tableStyleId>
              </a:tblPr>
              <a:tblGrid>
                <a:gridCol w="2785102">
                  <a:extLst>
                    <a:ext uri="{9D8B030D-6E8A-4147-A177-3AD203B41FA5}">
                      <a16:colId xmlns:a16="http://schemas.microsoft.com/office/drawing/2014/main" xmlns="" val="1175068350"/>
                    </a:ext>
                  </a:extLst>
                </a:gridCol>
                <a:gridCol w="5855858">
                  <a:extLst>
                    <a:ext uri="{9D8B030D-6E8A-4147-A177-3AD203B41FA5}">
                      <a16:colId xmlns:a16="http://schemas.microsoft.com/office/drawing/2014/main" xmlns="" val="1781940567"/>
                    </a:ext>
                  </a:extLst>
                </a:gridCol>
              </a:tblGrid>
              <a:tr h="304036">
                <a:tc>
                  <a:txBody>
                    <a:bodyPr/>
                    <a:lstStyle/>
                    <a:p>
                      <a:pPr algn="ctr">
                        <a:spcAft>
                          <a:spcPts val="0"/>
                        </a:spcAft>
                      </a:pPr>
                      <a:r>
                        <a:rPr lang="kk-KZ" sz="2000" b="1" i="1" dirty="0">
                          <a:solidFill>
                            <a:srgbClr val="002060"/>
                          </a:solidFill>
                          <a:effectLst/>
                          <a:latin typeface="Times New Roman" panose="02020603050405020304" pitchFamily="18" charset="0"/>
                          <a:cs typeface="Times New Roman" panose="02020603050405020304" pitchFamily="18" charset="0"/>
                        </a:rPr>
                        <a:t>Етістіктер</a:t>
                      </a:r>
                      <a:endParaRPr lang="ru-RU" sz="20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ctr">
                        <a:spcAft>
                          <a:spcPts val="0"/>
                        </a:spcAft>
                      </a:pPr>
                      <a:r>
                        <a:rPr lang="kk-KZ" sz="2000" b="1" i="1" dirty="0">
                          <a:solidFill>
                            <a:srgbClr val="002060"/>
                          </a:solidFill>
                          <a:effectLst/>
                          <a:latin typeface="Times New Roman" panose="02020603050405020304" pitchFamily="18" charset="0"/>
                          <a:cs typeface="Times New Roman" panose="02020603050405020304" pitchFamily="18" charset="0"/>
                        </a:rPr>
                        <a:t>Түсіндірме</a:t>
                      </a:r>
                      <a:endParaRPr lang="ru-RU" sz="20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679090905"/>
                  </a:ext>
                </a:extLst>
              </a:tr>
              <a:tr h="627034">
                <a:tc>
                  <a:txBody>
                    <a:bodyPr/>
                    <a:lstStyle/>
                    <a:p>
                      <a:pPr algn="just">
                        <a:spcAft>
                          <a:spcPts val="0"/>
                        </a:spcAft>
                      </a:pPr>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spcAft>
                          <a:spcPts val="0"/>
                        </a:spcAft>
                      </a:pPr>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311266658"/>
                  </a:ext>
                </a:extLst>
              </a:tr>
              <a:tr h="418022">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647822752"/>
                  </a:ext>
                </a:extLst>
              </a:tr>
              <a:tr h="627034">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2936188024"/>
                  </a:ext>
                </a:extLst>
              </a:tr>
              <a:tr h="627034">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3238803365"/>
                  </a:ext>
                </a:extLst>
              </a:tr>
              <a:tr h="627034">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008548846"/>
                  </a:ext>
                </a:extLst>
              </a:tr>
              <a:tr h="418022">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1867347291"/>
                  </a:ext>
                </a:extLst>
              </a:tr>
              <a:tr h="418022">
                <a:tc>
                  <a:txBody>
                    <a:bodyPr/>
                    <a:lstStyle/>
                    <a:p>
                      <a:pPr algn="just"/>
                      <a:endParaRPr lang="ru-RU" sz="20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tc>
                  <a:txBody>
                    <a:bodyPr/>
                    <a:lstStyle/>
                    <a:p>
                      <a:pPr algn="l"/>
                      <a:endParaRPr lang="ru-RU" sz="2000" b="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bg2">
                        <a:lumMod val="90000"/>
                      </a:schemeClr>
                    </a:solidFill>
                  </a:tcPr>
                </a:tc>
                <a:extLst>
                  <a:ext uri="{0D108BD9-81ED-4DB2-BD59-A6C34878D82A}">
                    <a16:rowId xmlns:a16="http://schemas.microsoft.com/office/drawing/2014/main" xmlns="" val="4198094929"/>
                  </a:ext>
                </a:extLst>
              </a:tr>
            </a:tbl>
          </a:graphicData>
        </a:graphic>
      </p:graphicFrame>
    </p:spTree>
    <p:extLst>
      <p:ext uri="{BB962C8B-B14F-4D97-AF65-F5344CB8AC3E}">
        <p14:creationId xmlns:p14="http://schemas.microsoft.com/office/powerpoint/2010/main" val="1146123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502</TotalTime>
  <Words>379</Words>
  <Application>Microsoft Office PowerPoint</Application>
  <PresentationFormat>Экран (4:3)</PresentationFormat>
  <Paragraphs>82</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Candara</vt:lpstr>
      <vt:lpstr>Symbol</vt:lpstr>
      <vt:lpstr>Times New Roman</vt:lpstr>
      <vt:lpstr>Волна</vt:lpstr>
      <vt:lpstr>Қазақ тілі 6-сынып Бөлім:  «Спорт. Белгілі спорт жұлдыздары»</vt:lpstr>
      <vt:lpstr>Т/А3. Тыңдалған мәтіннің мазмұнын түсіну, детальді ақпаратты  анықтау;  ӘТН4. Етістіктің етіс түрлері мен салт, сабақты етістіктердің тіркесімдік мүмкіндігін ауызша және жазбаша тілдесім барысында қолдану.</vt:lpstr>
      <vt:lpstr>-</vt:lpstr>
      <vt:lpstr>        </vt:lpstr>
      <vt:lpstr>Презентация PowerPoint</vt:lpstr>
      <vt:lpstr>Презентация PowerPoint</vt:lpstr>
      <vt:lpstr>ӨЗІҢДІ ТЕКСЕР</vt:lpstr>
      <vt:lpstr>2-тапсырма Мәтінді оқып, салт және сабақты етістіктерді табыңыз </vt:lpstr>
      <vt:lpstr>Салт және сабақты етістіктерді  «Қос жазба» күнделігі әдісі арқылы төмендегі кестеге түсіндіріп жазыңыз</vt:lpstr>
      <vt:lpstr>  ӨЗІҢДІ ТЕКСЕР  </vt:lpstr>
      <vt:lpstr>https://youtu.be/dbYs13VvEBw  1-тапсырма  Берілген сілтеме бойынша тыңдалым мәтінінен салт және сабақты етістіктерді теріп жазыңыздар.   2-тапсырма  Сабақты етістіктерді қатыстырып, шағын мәтін құрастырып жазыңыздар.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dc:title>
  <dc:creator>DANCHO</dc:creator>
  <cp:lastModifiedBy>Huawei</cp:lastModifiedBy>
  <cp:revision>84</cp:revision>
  <dcterms:created xsi:type="dcterms:W3CDTF">2020-10-15T08:01:50Z</dcterms:created>
  <dcterms:modified xsi:type="dcterms:W3CDTF">2024-10-26T12:36:02Z</dcterms:modified>
</cp:coreProperties>
</file>