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1" r:id="rId1"/>
  </p:sldMasterIdLst>
  <p:notesMasterIdLst>
    <p:notesMasterId r:id="rId20"/>
  </p:notesMasterIdLst>
  <p:sldIdLst>
    <p:sldId id="256" r:id="rId2"/>
    <p:sldId id="284" r:id="rId3"/>
    <p:sldId id="305" r:id="rId4"/>
    <p:sldId id="335" r:id="rId5"/>
    <p:sldId id="297" r:id="rId6"/>
    <p:sldId id="329" r:id="rId7"/>
    <p:sldId id="300" r:id="rId8"/>
    <p:sldId id="340" r:id="rId9"/>
    <p:sldId id="320" r:id="rId10"/>
    <p:sldId id="336" r:id="rId11"/>
    <p:sldId id="307" r:id="rId12"/>
    <p:sldId id="337" r:id="rId13"/>
    <p:sldId id="311" r:id="rId14"/>
    <p:sldId id="338" r:id="rId15"/>
    <p:sldId id="330" r:id="rId16"/>
    <p:sldId id="331" r:id="rId17"/>
    <p:sldId id="339" r:id="rId18"/>
    <p:sldId id="333" r:id="rId1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83" autoAdjust="0"/>
  </p:normalViewPr>
  <p:slideViewPr>
    <p:cSldViewPr snapToGrid="0">
      <p:cViewPr varScale="1">
        <p:scale>
          <a:sx n="61" d="100"/>
          <a:sy n="61" d="100"/>
        </p:scale>
        <p:origin x="48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1CC05-1620-4149-AEB0-04D81D932B32}" type="doc">
      <dgm:prSet loTypeId="urn:microsoft.com/office/officeart/2005/8/layout/pyramid1" loCatId="pyramid" qsTypeId="urn:microsoft.com/office/officeart/2005/8/quickstyle/simple3" qsCatId="simple" csTypeId="urn:microsoft.com/office/officeart/2005/8/colors/colorful3" csCatId="colorful" phldr="1"/>
      <dgm:spPr/>
    </dgm:pt>
    <dgm:pt modelId="{FBFBC8CA-EB3A-460A-8F93-5F9195EBB1D3}">
      <dgm:prSet phldrT="[Текст]" custT="1"/>
      <dgm:spPr/>
      <dgm:t>
        <a:bodyPr/>
        <a:lstStyle/>
        <a:p>
          <a:r>
            <a:rPr lang="kk-KZ" sz="3600" dirty="0" smtClean="0">
              <a:latin typeface="Times New Roman" pitchFamily="18" charset="0"/>
              <a:cs typeface="Times New Roman" pitchFamily="18" charset="0"/>
            </a:rPr>
            <a:t>бірнеше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EABE523-0099-4FAC-9AB1-CEDFCD3BDFE6}" type="parTrans" cxnId="{E62BED69-37B5-4EC5-872E-1E33518E418E}">
      <dgm:prSet/>
      <dgm:spPr/>
      <dgm:t>
        <a:bodyPr/>
        <a:lstStyle/>
        <a:p>
          <a:endParaRPr lang="ru-RU"/>
        </a:p>
      </dgm:t>
    </dgm:pt>
    <dgm:pt modelId="{9E7E1163-87E6-4D3E-8D58-079B4739146F}" type="sibTrans" cxnId="{E62BED69-37B5-4EC5-872E-1E33518E418E}">
      <dgm:prSet/>
      <dgm:spPr/>
      <dgm:t>
        <a:bodyPr/>
        <a:lstStyle/>
        <a:p>
          <a:endParaRPr lang="ru-RU"/>
        </a:p>
      </dgm:t>
    </dgm:pt>
    <dgm:pt modelId="{BC34C9A9-1BA7-4D7D-8DF0-3C35A6239A33}">
      <dgm:prSet phldrT="[Текст]" custT="1"/>
      <dgm:spPr/>
      <dgm:t>
        <a:bodyPr/>
        <a:lstStyle/>
        <a:p>
          <a:r>
            <a:rPr lang="kk-KZ" sz="3600" dirty="0" smtClean="0">
              <a:latin typeface="Times New Roman" pitchFamily="18" charset="0"/>
              <a:cs typeface="Times New Roman" pitchFamily="18" charset="0"/>
            </a:rPr>
            <a:t>әркім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6F56EA0-A003-444E-A46B-D32622C35AC1}" type="parTrans" cxnId="{4041A9F4-C99D-419B-8E8E-11F63E3CDA7B}">
      <dgm:prSet/>
      <dgm:spPr/>
      <dgm:t>
        <a:bodyPr/>
        <a:lstStyle/>
        <a:p>
          <a:endParaRPr lang="ru-RU"/>
        </a:p>
      </dgm:t>
    </dgm:pt>
    <dgm:pt modelId="{0C599324-A22A-4F72-8563-2D14E54B5625}" type="sibTrans" cxnId="{4041A9F4-C99D-419B-8E8E-11F63E3CDA7B}">
      <dgm:prSet/>
      <dgm:spPr/>
      <dgm:t>
        <a:bodyPr/>
        <a:lstStyle/>
        <a:p>
          <a:endParaRPr lang="ru-RU"/>
        </a:p>
      </dgm:t>
    </dgm:pt>
    <dgm:pt modelId="{BC9E26D1-F238-4ED1-BC61-62B78C816ABE}">
      <dgm:prSet phldrT="[Текст]" custT="1"/>
      <dgm:spPr/>
      <dgm:t>
        <a:bodyPr/>
        <a:lstStyle/>
        <a:p>
          <a:r>
            <a:rPr lang="kk-KZ" sz="3600" dirty="0" smtClean="0">
              <a:latin typeface="Times New Roman" pitchFamily="18" charset="0"/>
              <a:cs typeface="Times New Roman" pitchFamily="18" charset="0"/>
            </a:rPr>
            <a:t>барлық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214AD41-D0AA-4D83-957C-398B7CE2D233}" type="parTrans" cxnId="{70106E43-444D-4B9A-A24B-21D092965748}">
      <dgm:prSet/>
      <dgm:spPr/>
      <dgm:t>
        <a:bodyPr/>
        <a:lstStyle/>
        <a:p>
          <a:endParaRPr lang="ru-RU"/>
        </a:p>
      </dgm:t>
    </dgm:pt>
    <dgm:pt modelId="{8822925D-2D66-4D25-8B3F-4543DE6C0C83}" type="sibTrans" cxnId="{70106E43-444D-4B9A-A24B-21D092965748}">
      <dgm:prSet/>
      <dgm:spPr/>
      <dgm:t>
        <a:bodyPr/>
        <a:lstStyle/>
        <a:p>
          <a:endParaRPr lang="ru-RU"/>
        </a:p>
      </dgm:t>
    </dgm:pt>
    <dgm:pt modelId="{EFAA1EEB-B909-448B-AC01-F48A7469E084}">
      <dgm:prSet/>
      <dgm:spPr/>
      <dgm:t>
        <a:bodyPr/>
        <a:lstStyle/>
        <a:p>
          <a:endParaRPr lang="ru-RU"/>
        </a:p>
      </dgm:t>
    </dgm:pt>
    <dgm:pt modelId="{39FBF308-A343-46BA-AC1B-70533A6A190A}" type="parTrans" cxnId="{9D91A81D-E1E1-4138-9D3F-7C1AA596A83E}">
      <dgm:prSet/>
      <dgm:spPr/>
      <dgm:t>
        <a:bodyPr/>
        <a:lstStyle/>
        <a:p>
          <a:endParaRPr lang="ru-RU"/>
        </a:p>
      </dgm:t>
    </dgm:pt>
    <dgm:pt modelId="{E0CA48DD-DD9F-4440-A452-EE210C35E94C}" type="sibTrans" cxnId="{9D91A81D-E1E1-4138-9D3F-7C1AA596A83E}">
      <dgm:prSet/>
      <dgm:spPr/>
      <dgm:t>
        <a:bodyPr/>
        <a:lstStyle/>
        <a:p>
          <a:endParaRPr lang="ru-RU"/>
        </a:p>
      </dgm:t>
    </dgm:pt>
    <dgm:pt modelId="{2D6377BD-2D33-4085-BEA9-4D898E938A02}" type="pres">
      <dgm:prSet presAssocID="{2021CC05-1620-4149-AEB0-04D81D932B32}" presName="Name0" presStyleCnt="0">
        <dgm:presLayoutVars>
          <dgm:dir/>
          <dgm:animLvl val="lvl"/>
          <dgm:resizeHandles val="exact"/>
        </dgm:presLayoutVars>
      </dgm:prSet>
      <dgm:spPr/>
    </dgm:pt>
    <dgm:pt modelId="{E47182FE-0B44-49FF-B359-3F94FD0F99DA}" type="pres">
      <dgm:prSet presAssocID="{EFAA1EEB-B909-448B-AC01-F48A7469E084}" presName="Name8" presStyleCnt="0"/>
      <dgm:spPr/>
    </dgm:pt>
    <dgm:pt modelId="{CDA1F2FD-547D-4E0B-B277-EEF55EFB7278}" type="pres">
      <dgm:prSet presAssocID="{EFAA1EEB-B909-448B-AC01-F48A7469E084}" presName="level" presStyleLbl="node1" presStyleIdx="0" presStyleCnt="4" custScaleX="1068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A7E36-92C6-4C55-95E4-137EEAAA6AAF}" type="pres">
      <dgm:prSet presAssocID="{EFAA1EEB-B909-448B-AC01-F48A7469E0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53909-CDD5-4C70-A707-291C833E6A06}" type="pres">
      <dgm:prSet presAssocID="{FBFBC8CA-EB3A-460A-8F93-5F9195EBB1D3}" presName="Name8" presStyleCnt="0"/>
      <dgm:spPr/>
    </dgm:pt>
    <dgm:pt modelId="{880EAC7F-9FEC-4AA9-9785-8E632AFE1122}" type="pres">
      <dgm:prSet presAssocID="{FBFBC8CA-EB3A-460A-8F93-5F9195EBB1D3}" presName="level" presStyleLbl="node1" presStyleIdx="1" presStyleCnt="4" custScaleX="101049" custScaleY="74866" custLinFactNeighborX="8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3CEAF-DA4F-48FC-8A3E-DC67C1E34D31}" type="pres">
      <dgm:prSet presAssocID="{FBFBC8CA-EB3A-460A-8F93-5F9195EBB1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5B66C-1780-4D43-8A5A-71F3D6018844}" type="pres">
      <dgm:prSet presAssocID="{BC34C9A9-1BA7-4D7D-8DF0-3C35A6239A33}" presName="Name8" presStyleCnt="0"/>
      <dgm:spPr/>
    </dgm:pt>
    <dgm:pt modelId="{2A126CFA-981B-4347-8B1D-60AFCE330225}" type="pres">
      <dgm:prSet presAssocID="{BC34C9A9-1BA7-4D7D-8DF0-3C35A6239A3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66BB8-6F0C-4FC4-8773-81442C391362}" type="pres">
      <dgm:prSet presAssocID="{BC34C9A9-1BA7-4D7D-8DF0-3C35A6239A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A511B-8BDD-4FA5-B863-96165B7B4F8E}" type="pres">
      <dgm:prSet presAssocID="{BC9E26D1-F238-4ED1-BC61-62B78C816ABE}" presName="Name8" presStyleCnt="0"/>
      <dgm:spPr/>
    </dgm:pt>
    <dgm:pt modelId="{C369E08B-B522-4C3B-9C7B-799B4088B2EE}" type="pres">
      <dgm:prSet presAssocID="{BC9E26D1-F238-4ED1-BC61-62B78C816AB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9AEDC-5C88-4E78-9862-32482780AEED}" type="pres">
      <dgm:prSet presAssocID="{BC9E26D1-F238-4ED1-BC61-62B78C816A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38422-D0B3-4EE7-9C91-848FC0C7DEEE}" type="presOf" srcId="{FBFBC8CA-EB3A-460A-8F93-5F9195EBB1D3}" destId="{87C3CEAF-DA4F-48FC-8A3E-DC67C1E34D31}" srcOrd="1" destOrd="0" presId="urn:microsoft.com/office/officeart/2005/8/layout/pyramid1"/>
    <dgm:cxn modelId="{70106E43-444D-4B9A-A24B-21D092965748}" srcId="{2021CC05-1620-4149-AEB0-04D81D932B32}" destId="{BC9E26D1-F238-4ED1-BC61-62B78C816ABE}" srcOrd="3" destOrd="0" parTransId="{4214AD41-D0AA-4D83-957C-398B7CE2D233}" sibTransId="{8822925D-2D66-4D25-8B3F-4543DE6C0C83}"/>
    <dgm:cxn modelId="{9D91A81D-E1E1-4138-9D3F-7C1AA596A83E}" srcId="{2021CC05-1620-4149-AEB0-04D81D932B32}" destId="{EFAA1EEB-B909-448B-AC01-F48A7469E084}" srcOrd="0" destOrd="0" parTransId="{39FBF308-A343-46BA-AC1B-70533A6A190A}" sibTransId="{E0CA48DD-DD9F-4440-A452-EE210C35E94C}"/>
    <dgm:cxn modelId="{45CA8B72-1D52-428D-8269-131F2E3F4143}" type="presOf" srcId="{BC34C9A9-1BA7-4D7D-8DF0-3C35A6239A33}" destId="{0EA66BB8-6F0C-4FC4-8773-81442C391362}" srcOrd="1" destOrd="0" presId="urn:microsoft.com/office/officeart/2005/8/layout/pyramid1"/>
    <dgm:cxn modelId="{26AD3B2A-10F1-4FFF-A540-D38C91541BE4}" type="presOf" srcId="{BC9E26D1-F238-4ED1-BC61-62B78C816ABE}" destId="{C369E08B-B522-4C3B-9C7B-799B4088B2EE}" srcOrd="0" destOrd="0" presId="urn:microsoft.com/office/officeart/2005/8/layout/pyramid1"/>
    <dgm:cxn modelId="{CDC869CC-3340-4121-B0C3-CF1E49B4C3B2}" type="presOf" srcId="{2021CC05-1620-4149-AEB0-04D81D932B32}" destId="{2D6377BD-2D33-4085-BEA9-4D898E938A02}" srcOrd="0" destOrd="0" presId="urn:microsoft.com/office/officeart/2005/8/layout/pyramid1"/>
    <dgm:cxn modelId="{30805797-E61C-4434-9DB3-D1E8C8E0F66A}" type="presOf" srcId="{FBFBC8CA-EB3A-460A-8F93-5F9195EBB1D3}" destId="{880EAC7F-9FEC-4AA9-9785-8E632AFE1122}" srcOrd="0" destOrd="0" presId="urn:microsoft.com/office/officeart/2005/8/layout/pyramid1"/>
    <dgm:cxn modelId="{15B376BB-D3D2-4640-B635-90A4E1126C19}" type="presOf" srcId="{EFAA1EEB-B909-448B-AC01-F48A7469E084}" destId="{CADA7E36-92C6-4C55-95E4-137EEAAA6AAF}" srcOrd="1" destOrd="0" presId="urn:microsoft.com/office/officeart/2005/8/layout/pyramid1"/>
    <dgm:cxn modelId="{E62BED69-37B5-4EC5-872E-1E33518E418E}" srcId="{2021CC05-1620-4149-AEB0-04D81D932B32}" destId="{FBFBC8CA-EB3A-460A-8F93-5F9195EBB1D3}" srcOrd="1" destOrd="0" parTransId="{CEABE523-0099-4FAC-9AB1-CEDFCD3BDFE6}" sibTransId="{9E7E1163-87E6-4D3E-8D58-079B4739146F}"/>
    <dgm:cxn modelId="{537A02A9-C3C9-4051-999A-1DC781E7FC6B}" type="presOf" srcId="{BC9E26D1-F238-4ED1-BC61-62B78C816ABE}" destId="{69C9AEDC-5C88-4E78-9862-32482780AEED}" srcOrd="1" destOrd="0" presId="urn:microsoft.com/office/officeart/2005/8/layout/pyramid1"/>
    <dgm:cxn modelId="{F92FBA92-C27C-4A8B-B341-30D61F51924D}" type="presOf" srcId="{EFAA1EEB-B909-448B-AC01-F48A7469E084}" destId="{CDA1F2FD-547D-4E0B-B277-EEF55EFB7278}" srcOrd="0" destOrd="0" presId="urn:microsoft.com/office/officeart/2005/8/layout/pyramid1"/>
    <dgm:cxn modelId="{4041A9F4-C99D-419B-8E8E-11F63E3CDA7B}" srcId="{2021CC05-1620-4149-AEB0-04D81D932B32}" destId="{BC34C9A9-1BA7-4D7D-8DF0-3C35A6239A33}" srcOrd="2" destOrd="0" parTransId="{06F56EA0-A003-444E-A46B-D32622C35AC1}" sibTransId="{0C599324-A22A-4F72-8563-2D14E54B5625}"/>
    <dgm:cxn modelId="{8F4ED4B4-B719-41DF-8FC1-0562BA31FE11}" type="presOf" srcId="{BC34C9A9-1BA7-4D7D-8DF0-3C35A6239A33}" destId="{2A126CFA-981B-4347-8B1D-60AFCE330225}" srcOrd="0" destOrd="0" presId="urn:microsoft.com/office/officeart/2005/8/layout/pyramid1"/>
    <dgm:cxn modelId="{8A73A521-8396-4E0E-AD39-C7025CF1D362}" type="presParOf" srcId="{2D6377BD-2D33-4085-BEA9-4D898E938A02}" destId="{E47182FE-0B44-49FF-B359-3F94FD0F99DA}" srcOrd="0" destOrd="0" presId="urn:microsoft.com/office/officeart/2005/8/layout/pyramid1"/>
    <dgm:cxn modelId="{620C451C-0666-4CA2-8943-AB58C69FD03E}" type="presParOf" srcId="{E47182FE-0B44-49FF-B359-3F94FD0F99DA}" destId="{CDA1F2FD-547D-4E0B-B277-EEF55EFB7278}" srcOrd="0" destOrd="0" presId="urn:microsoft.com/office/officeart/2005/8/layout/pyramid1"/>
    <dgm:cxn modelId="{7F04AEE9-F033-46EF-93D8-FFA6BBB6D74A}" type="presParOf" srcId="{E47182FE-0B44-49FF-B359-3F94FD0F99DA}" destId="{CADA7E36-92C6-4C55-95E4-137EEAAA6AAF}" srcOrd="1" destOrd="0" presId="urn:microsoft.com/office/officeart/2005/8/layout/pyramid1"/>
    <dgm:cxn modelId="{733159EF-E0B9-4AA3-B70D-3079AB5EE6BC}" type="presParOf" srcId="{2D6377BD-2D33-4085-BEA9-4D898E938A02}" destId="{EBF53909-CDD5-4C70-A707-291C833E6A06}" srcOrd="1" destOrd="0" presId="urn:microsoft.com/office/officeart/2005/8/layout/pyramid1"/>
    <dgm:cxn modelId="{7877928E-0375-4CCB-92B5-2DDC0408418C}" type="presParOf" srcId="{EBF53909-CDD5-4C70-A707-291C833E6A06}" destId="{880EAC7F-9FEC-4AA9-9785-8E632AFE1122}" srcOrd="0" destOrd="0" presId="urn:microsoft.com/office/officeart/2005/8/layout/pyramid1"/>
    <dgm:cxn modelId="{716FC36F-9EF6-4A3F-813A-3AADCB8A368E}" type="presParOf" srcId="{EBF53909-CDD5-4C70-A707-291C833E6A06}" destId="{87C3CEAF-DA4F-48FC-8A3E-DC67C1E34D31}" srcOrd="1" destOrd="0" presId="urn:microsoft.com/office/officeart/2005/8/layout/pyramid1"/>
    <dgm:cxn modelId="{786F1A04-8DFF-474A-A799-9F8F09265AB3}" type="presParOf" srcId="{2D6377BD-2D33-4085-BEA9-4D898E938A02}" destId="{28D5B66C-1780-4D43-8A5A-71F3D6018844}" srcOrd="2" destOrd="0" presId="urn:microsoft.com/office/officeart/2005/8/layout/pyramid1"/>
    <dgm:cxn modelId="{659ABED0-B118-4930-B7D2-1BA42936D405}" type="presParOf" srcId="{28D5B66C-1780-4D43-8A5A-71F3D6018844}" destId="{2A126CFA-981B-4347-8B1D-60AFCE330225}" srcOrd="0" destOrd="0" presId="urn:microsoft.com/office/officeart/2005/8/layout/pyramid1"/>
    <dgm:cxn modelId="{53ADC606-8DF0-485F-917B-B957F8E09254}" type="presParOf" srcId="{28D5B66C-1780-4D43-8A5A-71F3D6018844}" destId="{0EA66BB8-6F0C-4FC4-8773-81442C391362}" srcOrd="1" destOrd="0" presId="urn:microsoft.com/office/officeart/2005/8/layout/pyramid1"/>
    <dgm:cxn modelId="{8DA3B855-3CFC-4B18-AC16-62724F7A9F5D}" type="presParOf" srcId="{2D6377BD-2D33-4085-BEA9-4D898E938A02}" destId="{33EA511B-8BDD-4FA5-B863-96165B7B4F8E}" srcOrd="3" destOrd="0" presId="urn:microsoft.com/office/officeart/2005/8/layout/pyramid1"/>
    <dgm:cxn modelId="{6A268E75-F36F-45D1-80A0-A3EE6F19B662}" type="presParOf" srcId="{33EA511B-8BDD-4FA5-B863-96165B7B4F8E}" destId="{C369E08B-B522-4C3B-9C7B-799B4088B2EE}" srcOrd="0" destOrd="0" presId="urn:microsoft.com/office/officeart/2005/8/layout/pyramid1"/>
    <dgm:cxn modelId="{CB9A5648-5BD7-4969-A524-D30E7E6A5E3F}" type="presParOf" srcId="{33EA511B-8BDD-4FA5-B863-96165B7B4F8E}" destId="{69C9AEDC-5C88-4E78-9862-32482780AE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843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53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216;g63cb03381d_4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cap="flat">
            <a:miter lim="8000"/>
            <a:headEnd/>
            <a:tailEnd/>
          </a:ln>
        </p:spPr>
      </p:sp>
      <p:sp>
        <p:nvSpPr>
          <p:cNvPr id="19459" name="Google Shape;217;g63cb03381d_4_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tIns="45700" bIns="45700"/>
          <a:lstStyle/>
          <a:p>
            <a:pPr marL="0" indent="0" eaLnBrk="1" hangingPunct="1">
              <a:buSzPts val="1100"/>
            </a:pPr>
            <a:endParaRPr lang="ru-RU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Google Shape;218;g63cb03381d_4_0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ts val="1200"/>
              <a:buFont typeface="Calibri" pitchFamily="34" charset="0"/>
              <a:buNone/>
            </a:pPr>
            <a:r>
              <a:rPr lang="ru-RU" sz="1200">
                <a:latin typeface="Calibri" pitchFamily="34" charset="0"/>
                <a:sym typeface="Calibri" pitchFamily="34" charset="0"/>
              </a:rPr>
              <a:t>*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6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0483" name="Заметки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itchFamily="34" charset="0"/>
              <a:buChar char="●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0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521B-6E07-4AAA-8BBB-035579C54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52DF-4BDB-476D-B557-BE259E74B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DA85C-4A33-42AD-9FD6-6205C369ABFD}" type="datetime1">
              <a:rPr lang="ru-RU" smtClean="0"/>
              <a:pPr>
                <a:defRPr/>
              </a:pPr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2148A-91D9-44BC-82D4-ACF9F8E54A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10/26/2024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JQc4jiixb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hyperlink" Target="http://www.emer.kz/survival/behaviour/images/voda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oogle Shape;220;p64"/>
          <p:cNvPicPr preferRelativeResize="0">
            <a:picLocks noChangeAspect="1" noChangeArrowheads="1"/>
          </p:cNvPicPr>
          <p:nvPr/>
        </p:nvPicPr>
        <p:blipFill>
          <a:blip r:embed="rId3"/>
          <a:srcRect l="34029" r="11060"/>
          <a:stretch>
            <a:fillRect/>
          </a:stretch>
        </p:blipFill>
        <p:spPr bwMode="auto">
          <a:xfrm>
            <a:off x="-196850" y="0"/>
            <a:ext cx="3397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Google Shape;221;p64"/>
          <p:cNvSpPr txBox="1">
            <a:spLocks noChangeArrowheads="1"/>
          </p:cNvSpPr>
          <p:nvPr/>
        </p:nvSpPr>
        <p:spPr bwMode="auto">
          <a:xfrm>
            <a:off x="5567363" y="4602163"/>
            <a:ext cx="3262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pitchFamily="34" charset="0"/>
              <a:buNone/>
            </a:pPr>
            <a:endParaRPr lang="ru-RU" sz="800">
              <a:solidFill>
                <a:srgbClr val="134F5C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23" name="Google Shape;223;p64"/>
          <p:cNvSpPr txBox="1"/>
          <p:nvPr/>
        </p:nvSpPr>
        <p:spPr>
          <a:xfrm>
            <a:off x="2465388" y="436563"/>
            <a:ext cx="6524625" cy="3219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kk-KZ" b="1" kern="0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kk-KZ" b="1" kern="0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kk-KZ" b="1" kern="0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kk-KZ" b="1" kern="0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kk-KZ" b="1" kern="0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kk-KZ" b="1" kern="0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kk-KZ" b="1" kern="0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kk-KZ" b="1" kern="0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5" name="Google Shape;224;p64"/>
          <p:cNvSpPr txBox="1">
            <a:spLocks noChangeArrowheads="1"/>
          </p:cNvSpPr>
          <p:nvPr/>
        </p:nvSpPr>
        <p:spPr bwMode="auto">
          <a:xfrm>
            <a:off x="5902325" y="4684713"/>
            <a:ext cx="3127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pitchFamily="34" charset="0"/>
              <a:buNone/>
            </a:pPr>
            <a:r>
              <a:rPr lang="ru-RU" sz="70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© Bilim Media Group 2011–20</a:t>
            </a:r>
            <a:r>
              <a:rPr lang="kk-KZ" sz="70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20</a:t>
            </a:r>
            <a:endParaRPr lang="ru-RU" sz="70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pitchFamily="34" charset="0"/>
              <a:buNone/>
            </a:pPr>
            <a:r>
              <a:rPr lang="ru-RU" sz="70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Все права защищены.</a:t>
            </a:r>
            <a:endParaRPr lang="ru-RU" sz="700" b="1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857625" y="0"/>
            <a:ext cx="5286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1600" b="1">
                <a:solidFill>
                  <a:srgbClr val="8BAB42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1800" b="1">
                <a:solidFill>
                  <a:srgbClr val="8BAB4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1800" b="1">
                <a:solidFill>
                  <a:srgbClr val="8BAB4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1800" b="1">
                <a:solidFill>
                  <a:srgbClr val="8BAB42"/>
                </a:solidFill>
                <a:latin typeface="Times New Roman" pitchFamily="18" charset="0"/>
                <a:cs typeface="Times New Roman" pitchFamily="18" charset="0"/>
              </a:rPr>
              <a:t> тоқсан. Қазақ тілі, 6 - сынып</a:t>
            </a: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kk-KZ" sz="1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Прямоугольник 8"/>
          <p:cNvSpPr>
            <a:spLocks noChangeArrowheads="1"/>
          </p:cNvSpPr>
          <p:nvPr/>
        </p:nvSpPr>
        <p:spPr bwMode="auto">
          <a:xfrm>
            <a:off x="3962400" y="3573463"/>
            <a:ext cx="518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Font typeface="Arial" pitchFamily="34" charset="0"/>
              <a:buNone/>
            </a:pPr>
            <a:endParaRPr lang="kk-KZ" b="1" i="1" dirty="0">
              <a:solidFill>
                <a:srgbClr val="8BAB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Прямоугольник 10"/>
          <p:cNvSpPr>
            <a:spLocks noChangeArrowheads="1"/>
          </p:cNvSpPr>
          <p:nvPr/>
        </p:nvSpPr>
        <p:spPr bwMode="auto">
          <a:xfrm>
            <a:off x="3262313" y="1087438"/>
            <a:ext cx="58816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000" b="1">
                <a:solidFill>
                  <a:srgbClr val="8BAB42"/>
                </a:solidFill>
                <a:latin typeface="Times New Roman" pitchFamily="18" charset="0"/>
                <a:cs typeface="Times New Roman" pitchFamily="18" charset="0"/>
              </a:rPr>
              <a:t>Бөлім:  «Су-тіршілік көзі.  </a:t>
            </a: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000" b="1">
                <a:solidFill>
                  <a:srgbClr val="8BAB42"/>
                </a:solidFill>
                <a:latin typeface="Times New Roman" pitchFamily="18" charset="0"/>
                <a:cs typeface="Times New Roman" pitchFamily="18" charset="0"/>
              </a:rPr>
              <a:t>Қазақстандағы өзен - көлдер»</a:t>
            </a:r>
          </a:p>
          <a:p>
            <a:pPr algn="ctr">
              <a:buClr>
                <a:srgbClr val="000000"/>
              </a:buClr>
              <a:buFont typeface="Wingdings" pitchFamily="2" charset="2"/>
              <a:buChar char="§"/>
            </a:pPr>
            <a:endParaRPr lang="kk-KZ" sz="2400" i="1">
              <a:solidFill>
                <a:srgbClr val="8BAB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kk-KZ" sz="2000" b="1">
                <a:solidFill>
                  <a:srgbClr val="8BAB42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sz="2000" b="1" i="1">
                <a:solidFill>
                  <a:srgbClr val="8BAB4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Табиғи апаттар адамның араласуымен де болады... Есімдіктің түрленуі</a:t>
            </a:r>
            <a:endParaRPr lang="ru-RU" sz="24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8788"/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80555"/>
            <a:ext cx="8520600" cy="3335481"/>
          </a:xfrm>
        </p:spPr>
        <p:txBody>
          <a:bodyPr/>
          <a:lstStyle/>
          <a:p>
            <a:pPr lvl="0" algn="l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kk-KZ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                                            </a:t>
            </a: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Өзіңді тексер!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</a:b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Мен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оқушымын                             Біз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оқушымыз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</a:b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Сен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оқушысың                               Сендер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оқушысыңдар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</a:b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Сіз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оқушысыз                                 Сіздер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оқушысыздар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</a:b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Ол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оқушы                                        Олар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Arial" pitchFamily="34" charset="0"/>
              </a:rPr>
              <a:t>оқушылар</a:t>
            </a:r>
            <a:endParaRPr lang="ru-RU" sz="2400" dirty="0"/>
          </a:p>
        </p:txBody>
      </p:sp>
      <p:pic>
        <p:nvPicPr>
          <p:cNvPr id="3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-146050"/>
            <a:ext cx="9144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550863"/>
            <a:ext cx="4811713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4-тапсырма</a:t>
            </a:r>
          </a:p>
          <a:p>
            <a:pPr eaLnBrk="0" hangingPunct="0">
              <a:buFont typeface="Arial" pitchFamily="34" charset="0"/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Есімдіктің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мағыналық түрлеріне берілген анықтаманы еске түсіріп, жұмбақты шешіңіздер. Қай есімдіктер?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kk-K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Ешкімді бөліп жармайды,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Барлығын бірге қармайды.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(...) 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Жақтасына  жіктеле  қояды, 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Жақсызына  жоламай  қояды. 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(...)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Сөйлемнің түрін құрайды,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Өзгеден бәрін сұрайды.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(...)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Біреулері көрсетіп нұсқап тұрады,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Біреулері мәлімсіз есімдердің орнына қолданылады.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(...</a:t>
            </a: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Прямоугольник 9"/>
          <p:cNvSpPr>
            <a:spLocks noChangeArrowheads="1"/>
          </p:cNvSpPr>
          <p:nvPr/>
        </p:nvSpPr>
        <p:spPr bwMode="auto">
          <a:xfrm>
            <a:off x="4862513" y="582613"/>
            <a:ext cx="42814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None/>
            </a:pPr>
            <a:endParaRPr lang="kk-K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None/>
            </a:pPr>
            <a:endParaRPr lang="kk-K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None/>
            </a:pPr>
            <a:endParaRPr lang="kk-K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None/>
            </a:pPr>
            <a:endParaRPr lang="kk-K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Басқалардан бөлегі,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Өзін жақсы көреді.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...)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Назарын көптің бұрады,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Нұсқап көрсетіп тұрады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(...)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 білмейтін жайттардың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Атын атап айтпайды. </a:t>
            </a:r>
          </a:p>
          <a:p>
            <a:pPr eaLnBrk="0" hangingPunct="0">
              <a:buFont typeface="Arial" pitchFamily="34" charset="0"/>
              <a:buNone/>
            </a:pPr>
            <a:r>
              <a:rPr lang="kk-K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(...</a:t>
            </a: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800" dirty="0">
              <a:solidFill>
                <a:schemeClr val="tx1"/>
              </a:solidFill>
            </a:endParaRPr>
          </a:p>
        </p:txBody>
      </p:sp>
      <p:sp>
        <p:nvSpPr>
          <p:cNvPr id="13317" name="Прямоугольник 10"/>
          <p:cNvSpPr>
            <a:spLocks noChangeArrowheads="1"/>
          </p:cNvSpPr>
          <p:nvPr/>
        </p:nvSpPr>
        <p:spPr bwMode="auto">
          <a:xfrm>
            <a:off x="2903538" y="0"/>
            <a:ext cx="3927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pitchFamily="34" charset="0"/>
              <a:buNone/>
            </a:pP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«Кім </a:t>
            </a:r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тапқыр?»</a:t>
            </a:r>
            <a:r>
              <a:rPr lang="kk-KZ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әдісі</a:t>
            </a:r>
          </a:p>
        </p:txBody>
      </p:sp>
      <p:sp>
        <p:nvSpPr>
          <p:cNvPr id="13318" name="Прямоугольник 11"/>
          <p:cNvSpPr>
            <a:spLocks noChangeArrowheads="1"/>
          </p:cNvSpPr>
          <p:nvPr/>
        </p:nvSpPr>
        <p:spPr bwMode="auto">
          <a:xfrm>
            <a:off x="0" y="184150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ransition advTm="6489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3845"/>
            <a:ext cx="3636818" cy="4509655"/>
          </a:xfrm>
        </p:spPr>
        <p:txBody>
          <a:bodyPr/>
          <a:lstStyle/>
          <a:p>
            <a:pPr eaLnBrk="0" hangingPunct="0"/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kk-KZ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71812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Ешкімді бөліп жармайды,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Барлығын бірге қармайды.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(Жалпылау есімдігі)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Жақтасына  жіктеле  қояды,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Жақсызына  жоламай  қояды.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(Жіктеу есімдігі)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Сөйлемнің түрін құрайды,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Өзгеден бәрін сұрайды.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(Сұрау есімдігі)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Біреулері көрсетіп нұсқап тұрады,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Біреулері мәлімсіз есімдердің орнына қолданылады.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(Белгісіздік есімдігі)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7863" y="111467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Басқалардан бөлегі,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Өзін жақсы көреді.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Өздік есімдігі)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Назарын көптің бұрады,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Нұсқап көрсетіп тұрады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(Сілтеу есімдігі)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 білмейтін жайттардың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0" hangingPunct="0">
              <a:buFont typeface="Arial" pitchFamily="34" charset="0"/>
              <a:buNone/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Атын атап айтпайды. </a:t>
            </a:r>
          </a:p>
          <a:p>
            <a:pPr eaLnBrk="0" hangingPunct="0">
              <a:buFont typeface="Arial" pitchFamily="34" charset="0"/>
              <a:buNone/>
            </a:pP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(Болымсыздық)</a:t>
            </a:r>
            <a:endParaRPr lang="kk-KZ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83227" y="955675"/>
          <a:ext cx="7906761" cy="2813050"/>
        </p:xfrm>
        <a:graphic>
          <a:graphicData uri="http://schemas.openxmlformats.org/drawingml/2006/table">
            <a:tbl>
              <a:tblPr/>
              <a:tblGrid>
                <a:gridCol w="1505961"/>
                <a:gridCol w="1277937"/>
                <a:gridCol w="1790700"/>
                <a:gridCol w="1790700"/>
                <a:gridCol w="1541463"/>
              </a:tblGrid>
              <a:tr h="2635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Септіктер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Есімдіктер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кім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ештеңе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әлдекім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Атау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Ілік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Барыс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Табыс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Жатыс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Шығыс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Көмектес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7" name="Rectangle 1"/>
          <p:cNvSpPr>
            <a:spLocks noChangeArrowheads="1"/>
          </p:cNvSpPr>
          <p:nvPr/>
        </p:nvSpPr>
        <p:spPr bwMode="auto">
          <a:xfrm>
            <a:off x="0" y="0"/>
            <a:ext cx="847193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k-K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Есімдіктерді </a:t>
            </a:r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септік жалғауларымен түрлендіріп, кестені толтырады</a:t>
            </a: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dirty="0">
              <a:solidFill>
                <a:schemeClr val="tx1"/>
              </a:solidFill>
            </a:endParaRPr>
          </a:p>
        </p:txBody>
      </p:sp>
      <p:sp>
        <p:nvSpPr>
          <p:cNvPr id="14398" name="Rectangle 2"/>
          <p:cNvSpPr>
            <a:spLocks noChangeArrowheads="1"/>
          </p:cNvSpPr>
          <p:nvPr/>
        </p:nvSpPr>
        <p:spPr bwMode="auto">
          <a:xfrm>
            <a:off x="342900" y="3719513"/>
            <a:ext cx="85613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Дескриптор:</a:t>
            </a:r>
          </a:p>
          <a:p>
            <a:pPr algn="ctr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1.Есімдіктерді әр тапсырманың шартына сай түрлендіреді.</a:t>
            </a:r>
            <a:endParaRPr lang="kk-KZ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452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042064" y="5278581"/>
            <a:ext cx="4790236" cy="426028"/>
          </a:xfrm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3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3455" y="820880"/>
          <a:ext cx="8167253" cy="3771900"/>
        </p:xfrm>
        <a:graphic>
          <a:graphicData uri="http://schemas.openxmlformats.org/drawingml/2006/table">
            <a:tbl>
              <a:tblPr/>
              <a:tblGrid>
                <a:gridCol w="1551587"/>
                <a:gridCol w="1324028"/>
                <a:gridCol w="1849695"/>
                <a:gridCol w="1849695"/>
                <a:gridCol w="1592248"/>
              </a:tblGrid>
              <a:tr h="419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Септіктер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Есімдіктер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кім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ештеңе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әлдекім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Атау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кім?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ештеңе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әлдекім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Ілік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осының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кімнің?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ештеңенің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әлдекімнің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Барыс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осыған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кімге?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ештеңеге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әлдекімге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Табыс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осыны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кімді?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ештеңені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әлдекімді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Жатыс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осында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кімде?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ештеңеде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әлдекімде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Шығыс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осыдан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кімнен?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ештеңеден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әлдекімнен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Көмектес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осымен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кіммен?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ештеңемен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әлдекіммен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4"/>
          <p:cNvGraphicFramePr>
            <a:graphicFrameLocks noGrp="1"/>
          </p:cNvGraphicFramePr>
          <p:nvPr/>
        </p:nvGraphicFramePr>
        <p:xfrm>
          <a:off x="552450" y="800100"/>
          <a:ext cx="8134350" cy="4019550"/>
        </p:xfrm>
        <a:graphic>
          <a:graphicData uri="http://schemas.openxmlformats.org/drawingml/2006/table">
            <a:tbl>
              <a:tblPr/>
              <a:tblGrid>
                <a:gridCol w="8134350"/>
              </a:tblGrid>
              <a:tr h="401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A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Шарты:</a:t>
                      </a: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Пирамидада берілген есімдіктерден сөйлем құраңыздар.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9" name="Прямоугольник 4"/>
          <p:cNvSpPr>
            <a:spLocks noChangeArrowheads="1"/>
          </p:cNvSpPr>
          <p:nvPr/>
        </p:nvSpPr>
        <p:spPr bwMode="auto">
          <a:xfrm>
            <a:off x="800100" y="0"/>
            <a:ext cx="77724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5-тапсырма</a:t>
            </a: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«Пирамида» әдісі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Arial" pitchFamily="34" charset="0"/>
              <a:buNone/>
            </a:pPr>
            <a:endParaRPr lang="kk-KZ" sz="20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Arial" pitchFamily="34" charset="0"/>
              <a:buNone/>
            </a:pPr>
            <a:endParaRPr lang="ru-RU" sz="32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27365" y="1153391"/>
          <a:ext cx="7471062" cy="356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2835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0"/>
            <a:ext cx="9009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Зымыран сұрақтар</a:t>
            </a:r>
            <a:endParaRPr 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kk-KZ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(«Иә, жоқ» әдісі)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5450" y="850900"/>
          <a:ext cx="4749800" cy="4168775"/>
        </p:xfrm>
        <a:graphic>
          <a:graphicData uri="http://schemas.openxmlformats.org/drawingml/2006/table">
            <a:tbl>
              <a:tblPr/>
              <a:tblGrid>
                <a:gridCol w="406400"/>
                <a:gridCol w="3303588"/>
                <a:gridCol w="485775"/>
                <a:gridCol w="554037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№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Сұрақтары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 Иә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Жоқ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Есімдік зат есім, сан есім, сын есімнің орнына жұмсалады ма?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Есімдіктер мағынасына қарай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5-ке бөліне ме?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Осыдан</a:t>
                      </a: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есімдігі шығыс септігінде тұр.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Бұл, сол, ол</a:t>
                      </a: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есімдіктері септеле ме?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Бұларың есімдігі тәуелдеудің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ІІ жағында  тұр.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Сілтеу сын есімнің орнына жұмсалса, анықтауыш қызметін атқарады.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Есім сөздер деп зат есім, сын есім, сан есімдерді атайды.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Дәнеңе, ешкім </a:t>
                      </a: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белгісіздік есімдігі ме?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Мені, соған </a:t>
                      </a: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есімдігі септеліп тұр.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Әлдеқашан, әркім, ешбір</a:t>
                      </a: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күрделі есімдіктер болып табылады.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50" name="Rectangle 2"/>
          <p:cNvSpPr>
            <a:spLocks noChangeArrowheads="1"/>
          </p:cNvSpPr>
          <p:nvPr/>
        </p:nvSpPr>
        <p:spPr bwMode="auto">
          <a:xfrm>
            <a:off x="5600700" y="2233613"/>
            <a:ext cx="3927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1200">
              <a:solidFill>
                <a:srgbClr val="C00000"/>
              </a:solidFill>
            </a:endParaRPr>
          </a:p>
          <a:p>
            <a:pPr eaLnBrk="0" hangingPunct="0"/>
            <a:r>
              <a:rPr lang="kk-KZ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1.Сұрақтарға тез жауап береді.</a:t>
            </a:r>
            <a:endParaRPr lang="ru-RU" sz="1800">
              <a:solidFill>
                <a:schemeClr val="tx1"/>
              </a:solidFill>
            </a:endParaRPr>
          </a:p>
          <a:p>
            <a:pPr eaLnBrk="0" hangingPunct="0"/>
            <a:r>
              <a:rPr lang="kk-KZ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2.Есімдіктің түрленуін меңгереді.</a:t>
            </a:r>
            <a:endParaRPr lang="kk-KZ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175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3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89809" y="955962"/>
          <a:ext cx="4748647" cy="3886200"/>
        </p:xfrm>
        <a:graphic>
          <a:graphicData uri="http://schemas.openxmlformats.org/drawingml/2006/table">
            <a:tbl>
              <a:tblPr/>
              <a:tblGrid>
                <a:gridCol w="406301"/>
                <a:gridCol w="3302785"/>
                <a:gridCol w="485658"/>
                <a:gridCol w="553903"/>
              </a:tblGrid>
              <a:tr h="219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№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Сұрақтары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 Иә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Жоқ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Есімдік зат есім, сан есім, сын есімнің орнына жұмсалады ма?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Есімдіктер мағынасына қарай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5-ке бөліне ме?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Осыдан</a:t>
                      </a: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есімдігі шығыс септігінде тұр.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Бұл, сол, ол</a:t>
                      </a: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есімдіктері септеле ме?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Бұларың есімдігі тәуелдеудің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ІІ жағында  тұр.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Сілтеу сын есімнің орнына жұмсалса, анықтауыш қызметін атқарады.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Есім сөздер деп зат есім, сын есім, сан есімдерді атайды.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Дәнеңе, ешкім </a:t>
                      </a: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белгісіздік есімдігі ме?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Мені, соған </a:t>
                      </a: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есімдігі септеліп тұр.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Әлдеқашан, әркім, ешбір</a:t>
                      </a: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күрделі есімдіктер болып табылады.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 txBox="1">
            <a:spLocks noGrp="1"/>
          </p:cNvSpPr>
          <p:nvPr>
            <p:ph type="title"/>
          </p:nvPr>
        </p:nvSpPr>
        <p:spPr>
          <a:xfrm>
            <a:off x="0" y="887413"/>
            <a:ext cx="9144000" cy="8413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smtClean="0">
                <a:latin typeface="Arial" pitchFamily="34" charset="0"/>
                <a:cs typeface="Arial" pitchFamily="34" charset="0"/>
              </a:rPr>
            </a:br>
            <a:r>
              <a:rPr lang="kk-KZ" sz="3200" smtClean="0">
                <a:latin typeface="Arial" pitchFamily="34" charset="0"/>
                <a:cs typeface="Arial" pitchFamily="34" charset="0"/>
              </a:rPr>
              <a:t/>
            </a:r>
            <a:br>
              <a:rPr lang="kk-KZ" sz="3200" smtClean="0">
                <a:latin typeface="Arial" pitchFamily="34" charset="0"/>
                <a:cs typeface="Arial" pitchFamily="34" charset="0"/>
              </a:rPr>
            </a:br>
            <a:r>
              <a:rPr lang="kk-KZ" sz="3200" smtClean="0">
                <a:latin typeface="Arial" pitchFamily="34" charset="0"/>
                <a:cs typeface="Arial" pitchFamily="34" charset="0"/>
              </a:rPr>
              <a:t/>
            </a:r>
            <a:br>
              <a:rPr lang="kk-KZ" sz="3200" smtClean="0">
                <a:latin typeface="Arial" pitchFamily="34" charset="0"/>
                <a:cs typeface="Arial" pitchFamily="34" charset="0"/>
              </a:rPr>
            </a:br>
            <a:endParaRPr lang="kk-KZ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42900" y="1333500"/>
            <a:ext cx="85836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800">
                <a:latin typeface="Times New Roman" pitchFamily="18" charset="0"/>
                <a:cs typeface="Times New Roman" pitchFamily="18" charset="0"/>
              </a:rPr>
              <a:t>   Осы сілтеме бойынша «Табиғи апаттар және олардан қорғану» тақырыбында эссе жазу.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685800" y="2400300"/>
            <a:ext cx="76993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>
              <a:buClr>
                <a:srgbClr val="000000"/>
              </a:buClr>
              <a:buFont typeface="Arial" pitchFamily="34" charset="0"/>
              <a:buNone/>
            </a:pPr>
            <a:r>
              <a:rPr lang="kk-KZ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6-сынып бойынша </a:t>
            </a:r>
          </a:p>
          <a:p>
            <a:pPr marL="44450" algn="ctr">
              <a:buClr>
                <a:srgbClr val="000000"/>
              </a:buClr>
              <a:buFont typeface="Arial" pitchFamily="34" charset="0"/>
              <a:buNone/>
            </a:pPr>
            <a:r>
              <a:rPr lang="kk-KZ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эссе жазу құрылымы:</a:t>
            </a:r>
          </a:p>
          <a:p>
            <a:pPr marL="44450" algn="ctr">
              <a:buClr>
                <a:srgbClr val="000000"/>
              </a:buClr>
              <a:buFont typeface="Arial" pitchFamily="34" charset="0"/>
              <a:buNone/>
            </a:pPr>
            <a:r>
              <a:rPr lang="kk-KZ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000" b="1">
                <a:solidFill>
                  <a:srgbClr val="92A000"/>
                </a:solidFill>
                <a:latin typeface="Times New Roman" pitchFamily="18" charset="0"/>
                <a:cs typeface="Times New Roman" pitchFamily="18" charset="0"/>
              </a:rPr>
              <a:t>Эссе – 150-170 сөзден тұрады:</a:t>
            </a:r>
          </a:p>
          <a:p>
            <a:pPr marL="44450">
              <a:buClr>
                <a:srgbClr val="000000"/>
              </a:buClr>
              <a:buFont typeface="Arial" pitchFamily="34" charset="0"/>
              <a:buNone/>
            </a:pPr>
            <a:r>
              <a:rPr lang="kk-KZ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kk-KZ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(30-40 сөз)</a:t>
            </a:r>
          </a:p>
          <a:p>
            <a:pPr marL="44450">
              <a:buClr>
                <a:srgbClr val="000000"/>
              </a:buClr>
              <a:buFont typeface="Arial" pitchFamily="34" charset="0"/>
              <a:buNone/>
            </a:pPr>
            <a:r>
              <a:rPr lang="kk-KZ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 БӨЛІМ   </a:t>
            </a:r>
            <a:r>
              <a:rPr lang="kk-KZ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(70-80 сөз)</a:t>
            </a:r>
          </a:p>
          <a:p>
            <a:pPr marL="44450">
              <a:buClr>
                <a:srgbClr val="000000"/>
              </a:buClr>
              <a:buFont typeface="Arial" pitchFamily="34" charset="0"/>
              <a:buNone/>
            </a:pPr>
            <a:r>
              <a:rPr lang="kk-KZ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kk-KZ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(40-50 сөз)</a:t>
            </a: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Заголовок 1"/>
          <p:cNvSpPr txBox="1">
            <a:spLocks/>
          </p:cNvSpPr>
          <p:nvPr/>
        </p:nvSpPr>
        <p:spPr bwMode="auto">
          <a:xfrm>
            <a:off x="152400" y="1039813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3600"/>
              <a:buFont typeface="Arial" pitchFamily="34" charset="0"/>
              <a:buNone/>
            </a:pPr>
            <a:r>
              <a:rPr lang="kk-KZ" sz="2800" b="1" u="sng">
                <a:hlinkClick r:id="rId3"/>
              </a:rPr>
              <a:t/>
            </a:r>
            <a:br>
              <a:rPr lang="kk-KZ" sz="2800" b="1" u="sng">
                <a:hlinkClick r:id="rId3"/>
              </a:rPr>
            </a:br>
            <a:r>
              <a:rPr lang="kk-KZ" sz="2800" b="1" u="sng">
                <a:hlinkClick r:id="rId3"/>
              </a:rPr>
              <a:t>https://youtu.be/uJQc4jiixbU</a:t>
            </a:r>
            <a:r>
              <a:rPr lang="ru-RU" sz="2800" b="1"/>
              <a:t> </a:t>
            </a:r>
            <a:r>
              <a:rPr lang="ru-RU" sz="2800"/>
              <a:t/>
            </a:r>
            <a:br>
              <a:rPr lang="ru-RU" sz="2800"/>
            </a:br>
            <a:r>
              <a:rPr lang="kk-KZ" sz="3200"/>
              <a:t/>
            </a:r>
            <a:br>
              <a:rPr lang="kk-KZ" sz="3200"/>
            </a:br>
            <a:r>
              <a:rPr lang="kk-KZ" sz="3200"/>
              <a:t/>
            </a:r>
            <a:br>
              <a:rPr lang="kk-KZ" sz="3200"/>
            </a:br>
            <a:endParaRPr lang="kk-KZ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455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/>
          </p:cNvSpPr>
          <p:nvPr>
            <p:ph type="body" idx="1"/>
          </p:nvPr>
        </p:nvSpPr>
        <p:spPr>
          <a:xfrm>
            <a:off x="311150" y="855663"/>
            <a:ext cx="8651875" cy="3713162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None/>
            </a:pPr>
            <a:r>
              <a:rPr lang="kk-KZ" sz="3600" b="1" i="1" smtClean="0">
                <a:solidFill>
                  <a:srgbClr val="92A00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None/>
            </a:pPr>
            <a:r>
              <a:rPr lang="kk-KZ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ӘТН4. Сөйлемдегі есімдіктің қызметін түсіну, есімдікті зат есім, сын есімнің орнына қолдану.</a:t>
            </a:r>
            <a:endParaRPr lang="ru-RU" sz="36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30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5688" y="706438"/>
            <a:ext cx="4916487" cy="688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kk-KZ" sz="3600" b="1" kern="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  <a:sym typeface="Arial"/>
              </a:rPr>
              <a:t>Бағалау критерийлері</a:t>
            </a:r>
            <a:endParaRPr lang="ru-RU" sz="3600" kern="0" dirty="0">
              <a:solidFill>
                <a:schemeClr val="accent6">
                  <a:lumMod val="50000"/>
                </a:schemeClr>
              </a:solidFill>
              <a:latin typeface="Calibri"/>
              <a:ea typeface="Times New Roman"/>
              <a:cs typeface="Times New Roman"/>
              <a:sym typeface="Arial"/>
            </a:endParaRPr>
          </a:p>
        </p:txBody>
      </p:sp>
      <p:pic>
        <p:nvPicPr>
          <p:cNvPr id="7171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71538" y="1746250"/>
          <a:ext cx="7669212" cy="3397250"/>
        </p:xfrm>
        <a:graphic>
          <a:graphicData uri="http://schemas.openxmlformats.org/drawingml/2006/table">
            <a:tbl>
              <a:tblPr/>
              <a:tblGrid>
                <a:gridCol w="7669212"/>
              </a:tblGrid>
              <a:tr h="339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-табиғи апаттың түрлерімен танысады.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-есімдіктің түрленуін тапсырмаларды орындау барысында көрсетеді.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-есімдіктің мағыналық түрлерін ажыратады және зат есім, сын есім орнына қолданады</a:t>
                      </a:r>
                      <a:r>
                        <a:rPr kumimoji="0" lang="kk-K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.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88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290513" y="288925"/>
            <a:ext cx="8521700" cy="573088"/>
          </a:xfrm>
        </p:spPr>
        <p:txBody>
          <a:bodyPr>
            <a:normAutofit fontScale="90000"/>
          </a:bodyPr>
          <a:lstStyle/>
          <a:p>
            <a:pPr algn="ctr" eaLnBrk="1" hangingPunct="1">
              <a:buSzPts val="2800"/>
            </a:pPr>
            <a:r>
              <a:rPr lang="kk-KZ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“Суреттер сөйлейді” әдісі</a:t>
            </a:r>
            <a:endParaRPr lang="ru-RU" sz="3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balaya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03325" y="900113"/>
            <a:ext cx="2546350" cy="2546350"/>
          </a:xfrm>
          <a:effectLst>
            <a:softEdge rad="112500"/>
          </a:effectLst>
        </p:spPr>
      </p:pic>
      <p:pic>
        <p:nvPicPr>
          <p:cNvPr id="10" name="Содержимое 9" descr="IMG_247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882246" y="1074911"/>
            <a:ext cx="2261754" cy="2164065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Picture 3" descr="C:\Documents and Settings\User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0292" y="1001427"/>
            <a:ext cx="2328881" cy="225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vod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1970" y="3034133"/>
            <a:ext cx="228601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42188"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439738" y="738188"/>
            <a:ext cx="80962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kk-K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«Суреттер сөйлейді» </a:t>
            </a:r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2000" dirty="0"/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000" b="1" dirty="0" smtClean="0">
                <a:solidFill>
                  <a:srgbClr val="92A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 dirty="0">
                <a:solidFill>
                  <a:srgbClr val="92A000"/>
                </a:solidFill>
                <a:latin typeface="Times New Roman" pitchFamily="18" charset="0"/>
                <a:cs typeface="Times New Roman" pitchFamily="18" charset="0"/>
              </a:rPr>
              <a:t>Табиғи апаттар түрлері» </a:t>
            </a:r>
            <a:endParaRPr lang="ru-RU" sz="2000" dirty="0">
              <a:solidFill>
                <a:srgbClr val="92A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Мына суреттерден қандай апаттарды көре алдыңыздар?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1.Катрина дауылы</a:t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2.Цунами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3.Жер сілкінісі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4.Су тасқыны</a:t>
            </a: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5. Дауыл</a:t>
            </a: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6. Лава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Font typeface="Arial" pitchFamily="34" charset="0"/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3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04813" y="1117600"/>
            <a:ext cx="83550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1-тапсырма</a:t>
            </a:r>
          </a:p>
          <a:p>
            <a:pPr eaLnBrk="0" hangingPunct="0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. Пікір.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 Тыңдаған мәтін бойынша өзіндік пікірін бір сөйлеммен жазады.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2. Дәлел.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 Өз пікірін бір сөйлеммен дәлелдейді.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3. Мысал.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 Пікірін өмірмен байланыстырып, мысал келтіреді.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4. Қорытынды.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 Тақырып бойынша қорытынды шығарады.</a:t>
            </a:r>
            <a:endParaRPr lang="kk-K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393950" y="134938"/>
            <a:ext cx="476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kk-KZ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«Төрт сөйлем» тәсілі. </a:t>
            </a:r>
            <a:endParaRPr lang="ru-RU" sz="1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468313" y="3117850"/>
            <a:ext cx="83121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kk-KZ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1600" b="1">
              <a:solidFill>
                <a:srgbClr val="C00000"/>
              </a:solidFill>
            </a:endParaRPr>
          </a:p>
          <a:p>
            <a:pPr eaLnBrk="0" hangingPunct="0"/>
            <a:r>
              <a:rPr lang="kk-KZ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1.Ертегі идеясын ашады, есімдіктерді табады.</a:t>
            </a:r>
            <a:endParaRPr lang="ru-RU" sz="2400">
              <a:solidFill>
                <a:schemeClr val="tx1"/>
              </a:solidFill>
            </a:endParaRPr>
          </a:p>
          <a:p>
            <a:pPr eaLnBrk="0" hangingPunct="0"/>
            <a:r>
              <a:rPr lang="kk-KZ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2.Есімдіктердің зат есім, сын есім орнына қолданылуын анықтайды.</a:t>
            </a:r>
            <a:endParaRPr lang="kk-KZ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0099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oogle Shape;231;p65"/>
          <p:cNvPicPr preferRelativeResize="0">
            <a:picLocks noChangeAspect="1" noChangeArrowheads="1"/>
          </p:cNvPicPr>
          <p:nvPr/>
        </p:nvPicPr>
        <p:blipFill>
          <a:blip r:embed="rId3"/>
          <a:srcRect t="19518" b="68394"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1268" name="Прямоугольник 10"/>
          <p:cNvSpPr>
            <a:spLocks noChangeArrowheads="1"/>
          </p:cNvSpPr>
          <p:nvPr/>
        </p:nvSpPr>
        <p:spPr bwMode="auto">
          <a:xfrm>
            <a:off x="1454150" y="0"/>
            <a:ext cx="7097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kk-KZ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kk-KZ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2-тапсырма.“Сұрақ-жауап” әдісі</a:t>
            </a:r>
            <a:endParaRPr lang="ru-RU" sz="240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134938" y="914400"/>
            <a:ext cx="76692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Есімдіктерді </a:t>
            </a: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тауып, мағыналық түрлерін ажыратады.</a:t>
            </a:r>
            <a:endParaRPr lang="ru-RU" sz="2000" dirty="0">
              <a:solidFill>
                <a:schemeClr val="tx1"/>
              </a:solidFill>
            </a:endParaRPr>
          </a:p>
          <a:p>
            <a:pPr eaLnBrk="0" hangingPunct="0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1.Сен тұтас жер болып едің, Жер ана. </a:t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2. Сол оқиғаны есіне алғысы келмейді. </a:t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3. Алмат достарының қашан келетінін білмейді. </a:t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4. Өзін Мадиярға аға тұтып жүр. </a:t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5. Енді ол үшін бүкіл дүние тас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қараңғы.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6. Басқа ешкім дыбыс шығарып сөйлемейді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7. Кейбір жігіт жүреді мақтан сөйлеп. </a:t>
            </a:r>
            <a:endParaRPr lang="kk-KZ" sz="2000" dirty="0">
              <a:solidFill>
                <a:schemeClr val="tx1"/>
              </a:solidFill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196850" y="3595688"/>
            <a:ext cx="744061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Дескриптор:</a:t>
            </a:r>
            <a:endParaRPr lang="ru-RU" sz="3200">
              <a:solidFill>
                <a:srgbClr val="C00000"/>
              </a:solidFill>
            </a:endParaRPr>
          </a:p>
          <a:p>
            <a:pPr eaLnBrk="0" hangingPunct="0"/>
            <a:r>
              <a:rPr lang="kk-KZ" sz="1800">
                <a:latin typeface="Times New Roman" pitchFamily="18" charset="0"/>
                <a:cs typeface="Times New Roman" pitchFamily="18" charset="0"/>
              </a:rPr>
              <a:t>1.Есімдіктерді табады.</a:t>
            </a:r>
            <a:endParaRPr lang="ru-RU" sz="1000">
              <a:solidFill>
                <a:schemeClr val="tx1"/>
              </a:solidFill>
            </a:endParaRPr>
          </a:p>
          <a:p>
            <a:pPr eaLnBrk="0" hangingPunct="0"/>
            <a:r>
              <a:rPr lang="kk-KZ" sz="1800">
                <a:latin typeface="Times New Roman" pitchFamily="18" charset="0"/>
                <a:cs typeface="Times New Roman" pitchFamily="18" charset="0"/>
              </a:rPr>
              <a:t>2.Есімдіктің мағыналық түрлерін ажыратады.</a:t>
            </a:r>
            <a:endParaRPr lang="kk-KZ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70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872836"/>
            <a:ext cx="8520600" cy="2119814"/>
          </a:xfrm>
        </p:spPr>
        <p:txBody>
          <a:bodyPr/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Жауаптары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1.Сен тұтас жер болып едің, Жер ана. (сен-жіктеу есімдігі)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2.Сол оқиғаны есіне алғысы келмейді. (сол-сілтеу есімдігі)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3.Алмат достарының қашан келетінін білмейді. (қашан - сұрау есімдігі)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4.Өзін Мадиярға аға тұтып жүр. (өзін - өздік есімдігі)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5.Енді ол үшін бүкіл дүние тас қараңғы. (бүкіл - жалпылау есімдігі)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6.Басқа ешкім дыбыс шығарып сөйлемейді. (ешкім-болымсыздық есімдігі)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7.Кейбір жігіт жүреді мақтан сөйлеп. (кейбір - белгісіздік есімдігі)</a:t>
            </a:r>
            <a:r>
              <a:rPr lang="kk-KZ" sz="2000" dirty="0" smtClean="0"/>
              <a:t/>
            </a:r>
            <a:br>
              <a:rPr lang="kk-KZ" sz="2000" dirty="0" smtClean="0"/>
            </a:br>
            <a:endParaRPr lang="ru-RU" sz="2000" dirty="0"/>
          </a:p>
        </p:txBody>
      </p:sp>
      <p:pic>
        <p:nvPicPr>
          <p:cNvPr id="3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231;p65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4"/>
          <p:cNvGraphicFramePr>
            <a:graphicFrameLocks noGrp="1"/>
          </p:cNvGraphicFramePr>
          <p:nvPr/>
        </p:nvGraphicFramePr>
        <p:xfrm>
          <a:off x="552450" y="1122363"/>
          <a:ext cx="8134350" cy="3697288"/>
        </p:xfrm>
        <a:graphic>
          <a:graphicData uri="http://schemas.openxmlformats.org/drawingml/2006/table">
            <a:tbl>
              <a:tblPr/>
              <a:tblGrid>
                <a:gridCol w="8134350"/>
              </a:tblGrid>
              <a:tr h="369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Arial" pitchFamily="34" charset="0"/>
                        </a:rPr>
                        <a:t>Көп нүктенің орнына жіктеу есімдігін қойып жазыңыздар.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Arial" pitchFamily="34" charset="0"/>
                        </a:rPr>
                        <a:t>(жекеше, көпше)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2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Arial" pitchFamily="34" charset="0"/>
                        </a:rPr>
                        <a:t>... оқушымын                        ... оқушымыз  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2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Arial" pitchFamily="34" charset="0"/>
                        </a:rPr>
                        <a:t>... оқушысың                          ... оқушысыңдар         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2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Arial" pitchFamily="34" charset="0"/>
                        </a:rPr>
                        <a:t>... оқушысыз                          ... оқушысыздар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2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Arial" pitchFamily="34" charset="0"/>
                        </a:rPr>
                        <a:t>... оқушы                                 ... оқушылар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7" name="Прямоугольник 4"/>
          <p:cNvSpPr>
            <a:spLocks noChangeArrowheads="1"/>
          </p:cNvSpPr>
          <p:nvPr/>
        </p:nvSpPr>
        <p:spPr bwMode="auto">
          <a:xfrm>
            <a:off x="800100" y="0"/>
            <a:ext cx="77724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3-тапсырма</a:t>
            </a:r>
            <a:endParaRPr lang="kk-KZ" sz="20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Arial" pitchFamily="34" charset="0"/>
              <a:buNone/>
            </a:pPr>
            <a:endParaRPr lang="ru-RU" sz="32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620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1.6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732</Words>
  <Application>Microsoft Office PowerPoint</Application>
  <PresentationFormat>Экран (16:9)</PresentationFormat>
  <Paragraphs>243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PT Sans Caption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“Суреттер сөйлейді” әдісі</vt:lpstr>
      <vt:lpstr>Презентация PowerPoint</vt:lpstr>
      <vt:lpstr>Презентация PowerPoint</vt:lpstr>
      <vt:lpstr>Презентация PowerPoint</vt:lpstr>
      <vt:lpstr>   Жауаптары:  1.Сен тұтас жер болып едің, Жер ана. (сен-жіктеу есімдігі) 2.Сол оқиғаны есіне алғысы келмейді. (сол-сілтеу есімдігі) 3.Алмат достарының қашан келетінін білмейді. (қашан - сұрау есімдігі) 4.Өзін Мадиярға аға тұтып жүр. (өзін - өздік есімдігі) 5.Енді ол үшін бүкіл дүние тас қараңғы. (бүкіл - жалпылау есімдігі) 6.Басқа ешкім дыбыс шығарып сөйлемейді. (ешкім-болымсыздық есімдігі) 7.Кейбір жігіт жүреді мақтан сөйлеп. (кейбір - белгісіздік есімдігі) </vt:lpstr>
      <vt:lpstr>Презентация PowerPoint</vt:lpstr>
      <vt:lpstr>                                            Өзіңді тексер! Мен оқушымын                             Біз оқушымыз Сен оқушысың                               Сендер оқушысыңдар Сіз оқушысыз                                 Сіздер оқушысыздар Ол оқушы                                        Олар оқушылар</vt:lpstr>
      <vt:lpstr>Презентация PowerPoint</vt:lpstr>
      <vt:lpstr>                            </vt:lpstr>
      <vt:lpstr>Презентация PowerPoint</vt:lpstr>
      <vt:lpstr> </vt:lpstr>
      <vt:lpstr>Презентация PowerPoint</vt:lpstr>
      <vt:lpstr>Презентация PowerPoint</vt:lpstr>
      <vt:lpstr>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Даке</dc:creator>
  <cp:lastModifiedBy>Huawei</cp:lastModifiedBy>
  <cp:revision>239</cp:revision>
  <dcterms:modified xsi:type="dcterms:W3CDTF">2024-10-26T12:35:25Z</dcterms:modified>
</cp:coreProperties>
</file>