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8.png" ContentType="image/png"/>
  <Override PartName="/ppt/media/image16.png" ContentType="image/png"/>
  <Override PartName="/ppt/media/image10.png" ContentType="image/png"/>
  <Override PartName="/ppt/media/image2.png" ContentType="image/png"/>
  <Override PartName="/ppt/media/image3.png" ContentType="image/png"/>
  <Override PartName="/ppt/media/image11.wmf" ContentType="image/x-wmf"/>
  <Override PartName="/ppt/media/image17.png" ContentType="image/png"/>
  <Override PartName="/ppt/media/image9.png" ContentType="image/png"/>
  <Override PartName="/ppt/media/image12.png" ContentType="image/png"/>
  <Override PartName="/ppt/media/image18.png" ContentType="image/png"/>
  <Override PartName="/ppt/media/image20.png" ContentType="image/png"/>
  <Override PartName="/ppt/media/image21.png" ContentType="image/png"/>
  <Override PartName="/ppt/media/image19.png" ContentType="image/png"/>
  <Override PartName="/ppt/media/image22.png" ContentType="image/png"/>
  <Override PartName="/ppt/media/image23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4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3" r:id="rId5"/>
    <p:sldMasterId id="2147483655" r:id="rId6"/>
    <p:sldMasterId id="2147483656" r:id="rId7"/>
    <p:sldMasterId id="214748365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dt" idx="22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ffffff"/>
                </a:solidFill>
                <a:uFillTx/>
                <a:latin typeface="Candara"/>
              </a:rPr>
              <a:t>Click to move the slide</a:t>
            </a:r>
            <a:endParaRPr b="0" lang="ru-RU" sz="4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23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24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41215E6-3F9A-4060-9B1F-4ADDFF1ED162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4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8D78887-4107-44DE-9101-522002DE408E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7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9A8094C-5903-4693-AB2F-003FAA7E0A9D}" type="slidenum">
              <a:rPr b="0" lang="ru-RU" sz="12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D88908D-D5AA-4B42-83AD-E43B5F053E0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EBD997E-8596-450C-9D76-634E9521090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E079023-8D43-4815-8D32-E29D9097F9E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ounded Rectangle 13"/>
          <p:cNvSpPr/>
          <p:nvPr/>
        </p:nvSpPr>
        <p:spPr>
          <a:xfrm>
            <a:off x="228600" y="228600"/>
            <a:ext cx="8696160" cy="2468520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" name="Group 15"/>
          <p:cNvGrpSpPr/>
          <p:nvPr/>
        </p:nvGrpSpPr>
        <p:grpSpPr>
          <a:xfrm>
            <a:off x="210960" y="1679400"/>
            <a:ext cx="8723520" cy="1330560"/>
            <a:chOff x="210960" y="1679400"/>
            <a:chExt cx="8723520" cy="1330560"/>
          </a:xfrm>
        </p:grpSpPr>
        <p:sp>
          <p:nvSpPr>
            <p:cNvPr id="2" name="Freeform 14"/>
            <p:cNvSpPr/>
            <p:nvPr/>
          </p:nvSpPr>
          <p:spPr>
            <a:xfrm>
              <a:off x="6046920" y="1824480"/>
              <a:ext cx="2876400" cy="71424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" name="Freeform 18"/>
            <p:cNvSpPr/>
            <p:nvPr/>
          </p:nvSpPr>
          <p:spPr>
            <a:xfrm>
              <a:off x="2618640" y="1695960"/>
              <a:ext cx="5544720" cy="8506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" name="Freeform 22"/>
            <p:cNvSpPr/>
            <p:nvPr/>
          </p:nvSpPr>
          <p:spPr>
            <a:xfrm>
              <a:off x="2828160" y="1708200"/>
              <a:ext cx="5468040" cy="77472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" name="Freeform 26"/>
            <p:cNvSpPr/>
            <p:nvPr/>
          </p:nvSpPr>
          <p:spPr>
            <a:xfrm>
              <a:off x="5608800" y="1694880"/>
              <a:ext cx="3308040" cy="6519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6" name="Freeform 10"/>
            <p:cNvSpPr/>
            <p:nvPr/>
          </p:nvSpPr>
          <p:spPr>
            <a:xfrm>
              <a:off x="210960" y="1679400"/>
              <a:ext cx="8723520" cy="133056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4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1"/>
          </p:nvPr>
        </p:nvSpPr>
        <p:spPr>
          <a:xfrm>
            <a:off x="5163840" y="6249960"/>
            <a:ext cx="3786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2"/>
          </p:nvPr>
        </p:nvSpPr>
        <p:spPr>
          <a:xfrm>
            <a:off x="193320" y="6249960"/>
            <a:ext cx="3786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3"/>
          </p:nvPr>
        </p:nvSpPr>
        <p:spPr>
          <a:xfrm>
            <a:off x="3990960" y="6249960"/>
            <a:ext cx="11620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kk-KZ" sz="10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633AC6D-1591-4C3D-AF2C-227B4CEBAC2A}" type="slidenum">
              <a:rPr b="0" lang="kk-KZ" sz="10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871560" y="2674440"/>
            <a:ext cx="7408800" cy="34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576360" indent="-27324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85572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14300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46196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461960" indent="-228600">
              <a:spcBef>
                <a:spcPts val="601"/>
              </a:spcBef>
              <a:buClr>
                <a:srgbClr val="000000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461960" indent="-228600">
              <a:spcBef>
                <a:spcPts val="601"/>
              </a:spcBef>
              <a:buClr>
                <a:srgbClr val="000000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5"/>
          <p:cNvSpPr/>
          <p:nvPr/>
        </p:nvSpPr>
        <p:spPr>
          <a:xfrm>
            <a:off x="228600" y="228600"/>
            <a:ext cx="8696160" cy="603576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3" name="Group 9"/>
          <p:cNvGrpSpPr/>
          <p:nvPr/>
        </p:nvGrpSpPr>
        <p:grpSpPr>
          <a:xfrm>
            <a:off x="210960" y="5354640"/>
            <a:ext cx="8723520" cy="1330200"/>
            <a:chOff x="210960" y="5354640"/>
            <a:chExt cx="8723520" cy="1330200"/>
          </a:xfrm>
        </p:grpSpPr>
        <p:sp>
          <p:nvSpPr>
            <p:cNvPr id="14" name="Freeform 14"/>
            <p:cNvSpPr/>
            <p:nvPr/>
          </p:nvSpPr>
          <p:spPr>
            <a:xfrm>
              <a:off x="6054480" y="5499720"/>
              <a:ext cx="2880000" cy="71424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" name="Freeform 18"/>
            <p:cNvSpPr/>
            <p:nvPr/>
          </p:nvSpPr>
          <p:spPr>
            <a:xfrm>
              <a:off x="2621520" y="5371200"/>
              <a:ext cx="5551920" cy="85032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" name="Freeform 22"/>
            <p:cNvSpPr/>
            <p:nvPr/>
          </p:nvSpPr>
          <p:spPr>
            <a:xfrm>
              <a:off x="2831400" y="5383440"/>
              <a:ext cx="5475240" cy="77436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" name="Freeform 26"/>
            <p:cNvSpPr/>
            <p:nvPr/>
          </p:nvSpPr>
          <p:spPr>
            <a:xfrm>
              <a:off x="5616000" y="5370120"/>
              <a:ext cx="3312360" cy="65160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18" name="Freeform 10"/>
            <p:cNvSpPr/>
            <p:nvPr/>
          </p:nvSpPr>
          <p:spPr>
            <a:xfrm>
              <a:off x="210960" y="5354640"/>
              <a:ext cx="8723520" cy="133020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4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71560" y="2674440"/>
            <a:ext cx="7408800" cy="34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576360" indent="-27324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85572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14300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46196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461960" indent="-228600">
              <a:spcBef>
                <a:spcPts val="601"/>
              </a:spcBef>
              <a:buClr>
                <a:srgbClr val="000000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461960" indent="-228600">
              <a:spcBef>
                <a:spcPts val="601"/>
              </a:spcBef>
              <a:buClr>
                <a:srgbClr val="000000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4"/>
          </p:nvPr>
        </p:nvSpPr>
        <p:spPr>
          <a:xfrm>
            <a:off x="5163840" y="6249960"/>
            <a:ext cx="3786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5"/>
          </p:nvPr>
        </p:nvSpPr>
        <p:spPr>
          <a:xfrm>
            <a:off x="193320" y="6249960"/>
            <a:ext cx="3786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6"/>
          </p:nvPr>
        </p:nvSpPr>
        <p:spPr>
          <a:xfrm>
            <a:off x="3990960" y="6249960"/>
            <a:ext cx="11620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kk-KZ" sz="10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74B6478-1CEA-4105-9824-0493E3919E32}" type="slidenum">
              <a:rPr b="0" lang="kk-KZ" sz="10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3"/>
          <p:cNvSpPr/>
          <p:nvPr/>
        </p:nvSpPr>
        <p:spPr>
          <a:xfrm>
            <a:off x="228600" y="228600"/>
            <a:ext cx="8696160" cy="473724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6046920" y="4203720"/>
            <a:ext cx="2876400" cy="71424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Freeform 18"/>
          <p:cNvSpPr/>
          <p:nvPr/>
        </p:nvSpPr>
        <p:spPr>
          <a:xfrm>
            <a:off x="2619360" y="4075200"/>
            <a:ext cx="5545080" cy="85068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Freeform 22"/>
          <p:cNvSpPr/>
          <p:nvPr/>
        </p:nvSpPr>
        <p:spPr>
          <a:xfrm>
            <a:off x="2828880" y="4087800"/>
            <a:ext cx="5467320" cy="77472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Freeform 26"/>
          <p:cNvSpPr/>
          <p:nvPr/>
        </p:nvSpPr>
        <p:spPr>
          <a:xfrm>
            <a:off x="5610240" y="4073400"/>
            <a:ext cx="3306600" cy="6526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29" name="Freeform 10"/>
          <p:cNvSpPr/>
          <p:nvPr/>
        </p:nvSpPr>
        <p:spPr>
          <a:xfrm>
            <a:off x="210960" y="4059360"/>
            <a:ext cx="8723520" cy="132876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4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71560" y="2674440"/>
            <a:ext cx="7408800" cy="34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576360" indent="-27324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85572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14300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46196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461960" indent="-228600">
              <a:spcBef>
                <a:spcPts val="601"/>
              </a:spcBef>
              <a:buClr>
                <a:srgbClr val="000000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461960" indent="-228600">
              <a:spcBef>
                <a:spcPts val="601"/>
              </a:spcBef>
              <a:buClr>
                <a:srgbClr val="000000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7"/>
          </p:nvPr>
        </p:nvSpPr>
        <p:spPr>
          <a:xfrm>
            <a:off x="5163840" y="6249960"/>
            <a:ext cx="3786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8"/>
          </p:nvPr>
        </p:nvSpPr>
        <p:spPr>
          <a:xfrm>
            <a:off x="193320" y="6249960"/>
            <a:ext cx="3786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9"/>
          </p:nvPr>
        </p:nvSpPr>
        <p:spPr>
          <a:xfrm>
            <a:off x="3990960" y="6249960"/>
            <a:ext cx="11620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kk-KZ" sz="10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91C3F1C-D1A1-4FDC-9C23-FC4E198ED0ED}" type="slidenum">
              <a:rPr b="0" lang="kk-KZ" sz="10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1"/>
          <p:cNvSpPr/>
          <p:nvPr/>
        </p:nvSpPr>
        <p:spPr>
          <a:xfrm>
            <a:off x="228600" y="228600"/>
            <a:ext cx="8696160" cy="142704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6" name="Group 5"/>
          <p:cNvGrpSpPr/>
          <p:nvPr/>
        </p:nvGrpSpPr>
        <p:grpSpPr>
          <a:xfrm>
            <a:off x="210960" y="714240"/>
            <a:ext cx="8723520" cy="1330560"/>
            <a:chOff x="210960" y="714240"/>
            <a:chExt cx="8723520" cy="1330560"/>
          </a:xfrm>
        </p:grpSpPr>
        <p:sp>
          <p:nvSpPr>
            <p:cNvPr id="37" name="Freeform 14"/>
            <p:cNvSpPr/>
            <p:nvPr/>
          </p:nvSpPr>
          <p:spPr>
            <a:xfrm>
              <a:off x="6046920" y="859320"/>
              <a:ext cx="2876400" cy="71424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" name="Freeform 18"/>
            <p:cNvSpPr/>
            <p:nvPr/>
          </p:nvSpPr>
          <p:spPr>
            <a:xfrm>
              <a:off x="2618640" y="730800"/>
              <a:ext cx="5544720" cy="8506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" name="Freeform 22"/>
            <p:cNvSpPr/>
            <p:nvPr/>
          </p:nvSpPr>
          <p:spPr>
            <a:xfrm>
              <a:off x="2828160" y="743040"/>
              <a:ext cx="5468040" cy="77472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" name="Freeform 26"/>
            <p:cNvSpPr/>
            <p:nvPr/>
          </p:nvSpPr>
          <p:spPr>
            <a:xfrm>
              <a:off x="5608800" y="729720"/>
              <a:ext cx="3308040" cy="6519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41" name="Freeform 10"/>
            <p:cNvSpPr/>
            <p:nvPr/>
          </p:nvSpPr>
          <p:spPr>
            <a:xfrm>
              <a:off x="210960" y="714240"/>
              <a:ext cx="8723520" cy="133056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4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71560" y="2674440"/>
            <a:ext cx="7408800" cy="34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576360" indent="-27324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85572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14300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46196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461960" indent="-228600">
              <a:spcBef>
                <a:spcPts val="601"/>
              </a:spcBef>
              <a:buClr>
                <a:srgbClr val="000000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461960" indent="-228600">
              <a:spcBef>
                <a:spcPts val="601"/>
              </a:spcBef>
              <a:buClr>
                <a:srgbClr val="000000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10"/>
          </p:nvPr>
        </p:nvSpPr>
        <p:spPr>
          <a:xfrm>
            <a:off x="5163840" y="6249960"/>
            <a:ext cx="3786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11"/>
          </p:nvPr>
        </p:nvSpPr>
        <p:spPr>
          <a:xfrm>
            <a:off x="193320" y="6249960"/>
            <a:ext cx="3786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12"/>
          </p:nvPr>
        </p:nvSpPr>
        <p:spPr>
          <a:xfrm>
            <a:off x="3990960" y="6249960"/>
            <a:ext cx="11620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kk-KZ" sz="10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DD5F10C-E9F4-4ACE-B742-63A5D9335AAB}" type="slidenum">
              <a:rPr b="0" lang="kk-KZ" sz="10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14"/>
          <p:cNvSpPr/>
          <p:nvPr/>
        </p:nvSpPr>
        <p:spPr>
          <a:xfrm>
            <a:off x="228600" y="228600"/>
            <a:ext cx="8696160" cy="142704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8" name="Group 23"/>
          <p:cNvGrpSpPr/>
          <p:nvPr/>
        </p:nvGrpSpPr>
        <p:grpSpPr>
          <a:xfrm>
            <a:off x="210960" y="714240"/>
            <a:ext cx="8723520" cy="1332000"/>
            <a:chOff x="210960" y="714240"/>
            <a:chExt cx="8723520" cy="1332000"/>
          </a:xfrm>
        </p:grpSpPr>
        <p:sp>
          <p:nvSpPr>
            <p:cNvPr id="49" name="Freeform 14"/>
            <p:cNvSpPr/>
            <p:nvPr/>
          </p:nvSpPr>
          <p:spPr>
            <a:xfrm>
              <a:off x="6054480" y="859320"/>
              <a:ext cx="2880000" cy="7153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" name="Freeform 18"/>
            <p:cNvSpPr/>
            <p:nvPr/>
          </p:nvSpPr>
          <p:spPr>
            <a:xfrm>
              <a:off x="2621520" y="730800"/>
              <a:ext cx="5551920" cy="8514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1" name="Freeform 22"/>
            <p:cNvSpPr/>
            <p:nvPr/>
          </p:nvSpPr>
          <p:spPr>
            <a:xfrm>
              <a:off x="2831400" y="743040"/>
              <a:ext cx="5475240" cy="77544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" name="Freeform 26"/>
            <p:cNvSpPr/>
            <p:nvPr/>
          </p:nvSpPr>
          <p:spPr>
            <a:xfrm>
              <a:off x="5616000" y="729720"/>
              <a:ext cx="3312360" cy="6526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53" name="Freeform 28"/>
            <p:cNvSpPr/>
            <p:nvPr/>
          </p:nvSpPr>
          <p:spPr>
            <a:xfrm>
              <a:off x="210960" y="714240"/>
              <a:ext cx="8723520" cy="133200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4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71560" y="2674440"/>
            <a:ext cx="7408800" cy="34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576360" indent="-27324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85572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14300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46196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461960" indent="-228600">
              <a:spcBef>
                <a:spcPts val="601"/>
              </a:spcBef>
              <a:buClr>
                <a:srgbClr val="000000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461960" indent="-228600">
              <a:spcBef>
                <a:spcPts val="601"/>
              </a:spcBef>
              <a:buClr>
                <a:srgbClr val="000000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13"/>
          </p:nvPr>
        </p:nvSpPr>
        <p:spPr>
          <a:xfrm>
            <a:off x="5163840" y="6249960"/>
            <a:ext cx="3786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14"/>
          </p:nvPr>
        </p:nvSpPr>
        <p:spPr>
          <a:xfrm>
            <a:off x="193320" y="6249960"/>
            <a:ext cx="3786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sldNum" idx="15"/>
          </p:nvPr>
        </p:nvSpPr>
        <p:spPr>
          <a:xfrm>
            <a:off x="3990960" y="6249960"/>
            <a:ext cx="11620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kk-KZ" sz="10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3845822-DCF6-4503-B437-EE8B6DE3DD7B}" type="slidenum">
              <a:rPr b="0" lang="kk-KZ" sz="10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14"/>
          <p:cNvSpPr/>
          <p:nvPr/>
        </p:nvSpPr>
        <p:spPr>
          <a:xfrm>
            <a:off x="228600" y="228600"/>
            <a:ext cx="8696160" cy="603576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0" name="Group 8"/>
          <p:cNvGrpSpPr/>
          <p:nvPr/>
        </p:nvGrpSpPr>
        <p:grpSpPr>
          <a:xfrm>
            <a:off x="210960" y="5354640"/>
            <a:ext cx="8723520" cy="1330200"/>
            <a:chOff x="210960" y="5354640"/>
            <a:chExt cx="8723520" cy="1330200"/>
          </a:xfrm>
        </p:grpSpPr>
        <p:sp>
          <p:nvSpPr>
            <p:cNvPr id="61" name="Freeform 14"/>
            <p:cNvSpPr/>
            <p:nvPr/>
          </p:nvSpPr>
          <p:spPr>
            <a:xfrm>
              <a:off x="6054480" y="5499720"/>
              <a:ext cx="2880000" cy="71424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" name="Freeform 18"/>
            <p:cNvSpPr/>
            <p:nvPr/>
          </p:nvSpPr>
          <p:spPr>
            <a:xfrm>
              <a:off x="2621520" y="5371200"/>
              <a:ext cx="5551920" cy="85032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" name="Freeform 22"/>
            <p:cNvSpPr/>
            <p:nvPr/>
          </p:nvSpPr>
          <p:spPr>
            <a:xfrm>
              <a:off x="2831400" y="5383440"/>
              <a:ext cx="5475240" cy="77436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" name="Freeform 26"/>
            <p:cNvSpPr/>
            <p:nvPr/>
          </p:nvSpPr>
          <p:spPr>
            <a:xfrm>
              <a:off x="5616000" y="5370120"/>
              <a:ext cx="3312360" cy="65160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65" name="Freeform 10"/>
            <p:cNvSpPr/>
            <p:nvPr/>
          </p:nvSpPr>
          <p:spPr>
            <a:xfrm>
              <a:off x="210960" y="5354640"/>
              <a:ext cx="8723520" cy="133020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4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71560" y="2674440"/>
            <a:ext cx="7408800" cy="34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576360" indent="-27324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85572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14300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46196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461960" indent="-228600">
              <a:spcBef>
                <a:spcPts val="601"/>
              </a:spcBef>
              <a:buClr>
                <a:srgbClr val="000000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461960" indent="-228600">
              <a:spcBef>
                <a:spcPts val="601"/>
              </a:spcBef>
              <a:buClr>
                <a:srgbClr val="000000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dt" idx="16"/>
          </p:nvPr>
        </p:nvSpPr>
        <p:spPr>
          <a:xfrm>
            <a:off x="5163840" y="6249960"/>
            <a:ext cx="3786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ftr" idx="17"/>
          </p:nvPr>
        </p:nvSpPr>
        <p:spPr>
          <a:xfrm>
            <a:off x="193320" y="6249960"/>
            <a:ext cx="3786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sldNum" idx="18"/>
          </p:nvPr>
        </p:nvSpPr>
        <p:spPr>
          <a:xfrm>
            <a:off x="3990960" y="6249960"/>
            <a:ext cx="11620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kk-KZ" sz="10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B253040-F1D2-40B7-8E48-F155644AB74C}" type="slidenum">
              <a:rPr b="0" lang="kk-KZ" sz="10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20"/>
          <p:cNvSpPr/>
          <p:nvPr/>
        </p:nvSpPr>
        <p:spPr>
          <a:xfrm>
            <a:off x="228600" y="228600"/>
            <a:ext cx="8696160" cy="142704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2" name="Group 14"/>
          <p:cNvGrpSpPr/>
          <p:nvPr/>
        </p:nvGrpSpPr>
        <p:grpSpPr>
          <a:xfrm>
            <a:off x="210960" y="714240"/>
            <a:ext cx="8723520" cy="1332000"/>
            <a:chOff x="210960" y="714240"/>
            <a:chExt cx="8723520" cy="1332000"/>
          </a:xfrm>
        </p:grpSpPr>
        <p:sp>
          <p:nvSpPr>
            <p:cNvPr id="73" name="Freeform 14"/>
            <p:cNvSpPr/>
            <p:nvPr/>
          </p:nvSpPr>
          <p:spPr>
            <a:xfrm>
              <a:off x="6054480" y="859320"/>
              <a:ext cx="2880000" cy="7153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4" name="Freeform 18"/>
            <p:cNvSpPr/>
            <p:nvPr/>
          </p:nvSpPr>
          <p:spPr>
            <a:xfrm>
              <a:off x="2621520" y="730800"/>
              <a:ext cx="5551920" cy="8514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5" name="Freeform 22"/>
            <p:cNvSpPr/>
            <p:nvPr/>
          </p:nvSpPr>
          <p:spPr>
            <a:xfrm>
              <a:off x="2831400" y="743040"/>
              <a:ext cx="5475240" cy="77544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6" name="Freeform 26"/>
            <p:cNvSpPr/>
            <p:nvPr/>
          </p:nvSpPr>
          <p:spPr>
            <a:xfrm>
              <a:off x="5616000" y="729720"/>
              <a:ext cx="3312360" cy="6526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77" name="Freeform 19"/>
            <p:cNvSpPr/>
            <p:nvPr/>
          </p:nvSpPr>
          <p:spPr>
            <a:xfrm>
              <a:off x="210960" y="714240"/>
              <a:ext cx="8723520" cy="133200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4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871560" y="2674440"/>
            <a:ext cx="7408800" cy="34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72880" indent="-27288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576360" indent="-27324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85572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14300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461960" indent="-228600">
              <a:spcBef>
                <a:spcPts val="601"/>
              </a:spcBef>
              <a:buClr>
                <a:srgbClr val="31b6fd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461960" indent="-228600">
              <a:spcBef>
                <a:spcPts val="601"/>
              </a:spcBef>
              <a:buClr>
                <a:srgbClr val="000000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461960" indent="-228600">
              <a:spcBef>
                <a:spcPts val="601"/>
              </a:spcBef>
              <a:buClr>
                <a:srgbClr val="000000"/>
              </a:buClr>
              <a:buFont typeface="Symbol" charset="2"/>
              <a:buChar char="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4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 idx="19"/>
          </p:nvPr>
        </p:nvSpPr>
        <p:spPr>
          <a:xfrm>
            <a:off x="5163840" y="6249960"/>
            <a:ext cx="3786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 idx="20"/>
          </p:nvPr>
        </p:nvSpPr>
        <p:spPr>
          <a:xfrm>
            <a:off x="193320" y="6249960"/>
            <a:ext cx="37861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 idx="21"/>
          </p:nvPr>
        </p:nvSpPr>
        <p:spPr>
          <a:xfrm>
            <a:off x="3990960" y="6249960"/>
            <a:ext cx="11620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kk-KZ" sz="10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E70AC67-70BA-435B-A494-961750EB83B2}" type="slidenum">
              <a:rPr b="0" lang="kk-KZ" sz="10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7.png"/><Relationship Id="rId7" Type="http://schemas.openxmlformats.org/officeDocument/2006/relationships/image" Target="../media/image17.png"/><Relationship Id="rId8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17.png"/><Relationship Id="rId7" Type="http://schemas.openxmlformats.org/officeDocument/2006/relationships/image" Target="../media/image17.png"/><Relationship Id="rId8" Type="http://schemas.openxmlformats.org/officeDocument/2006/relationships/image" Target="../media/image17.png"/><Relationship Id="rId9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image" Target="../media/image5.png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s://kk.wikipedia.org/w/index.php?title=&#1040;&#1090;&#1099;&amp;action=edit&amp;redlink=1" TargetMode="External"/><Relationship Id="rId3" Type="http://schemas.openxmlformats.org/officeDocument/2006/relationships/hyperlink" Target="https://kk.wikipedia.org/w/index.php?title=&#1057;&#1099;&#1085;&amp;action=edit&amp;redlink=1" TargetMode="External"/><Relationship Id="rId4" Type="http://schemas.openxmlformats.org/officeDocument/2006/relationships/hyperlink" Target="https://kk.wikipedia.org/wiki/&#1057;&#1072;&#1085;" TargetMode="External"/><Relationship Id="rId5" Type="http://schemas.openxmlformats.org/officeDocument/2006/relationships/hyperlink" Target="https://kk.wikipedia.org/wiki/&#1047;&#1072;&#1090;_&#1077;&#1089;&#1110;&#1084;" TargetMode="External"/><Relationship Id="rId6" Type="http://schemas.openxmlformats.org/officeDocument/2006/relationships/hyperlink" Target="https://kk.wikipedia.org/wiki/&#1057;&#1099;&#1085;_&#1077;&#1089;&#1110;&#1084;" TargetMode="External"/><Relationship Id="rId7" Type="http://schemas.openxmlformats.org/officeDocument/2006/relationships/hyperlink" Target="https://kk.wikipedia.org/wiki/&#1057;&#1072;&#1085;_&#1077;&#1089;&#1110;&#1084;" TargetMode="External"/><Relationship Id="rId8" Type="http://schemas.openxmlformats.org/officeDocument/2006/relationships/hyperlink" Target="https://kk.wikipedia.org/wiki/&#1057;&#1257;&#1079;_&#1090;&#1072;&#1073;&#1099;" TargetMode="External"/><Relationship Id="rId9" Type="http://schemas.openxmlformats.org/officeDocument/2006/relationships/image" Target="../media/image7.png"/><Relationship Id="rId10" Type="http://schemas.openxmlformats.org/officeDocument/2006/relationships/image" Target="../media/image7.png"/><Relationship Id="rId11" Type="http://schemas.openxmlformats.org/officeDocument/2006/relationships/image" Target="../media/image7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8.png"/><Relationship Id="rId15" Type="http://schemas.openxmlformats.org/officeDocument/2006/relationships/image" Target="../media/image8.png"/><Relationship Id="rId16" Type="http://schemas.openxmlformats.org/officeDocument/2006/relationships/image" Target="../media/image8.png"/><Relationship Id="rId17" Type="http://schemas.openxmlformats.org/officeDocument/2006/relationships/image" Target="../media/image8.png"/><Relationship Id="rId18" Type="http://schemas.openxmlformats.org/officeDocument/2006/relationships/image" Target="../media/image8.png"/><Relationship Id="rId19" Type="http://schemas.openxmlformats.org/officeDocument/2006/relationships/image" Target="../media/image8.png"/><Relationship Id="rId20" Type="http://schemas.openxmlformats.org/officeDocument/2006/relationships/image" Target="../media/image8.png"/><Relationship Id="rId21" Type="http://schemas.openxmlformats.org/officeDocument/2006/relationships/image" Target="../media/image8.png"/><Relationship Id="rId22" Type="http://schemas.openxmlformats.org/officeDocument/2006/relationships/image" Target="../media/image8.png"/><Relationship Id="rId23" Type="http://schemas.openxmlformats.org/officeDocument/2006/relationships/image" Target="../media/image8.png"/><Relationship Id="rId24" Type="http://schemas.openxmlformats.org/officeDocument/2006/relationships/image" Target="../media/image8.png"/><Relationship Id="rId25" Type="http://schemas.openxmlformats.org/officeDocument/2006/relationships/image" Target="../media/image8.png"/><Relationship Id="rId26" Type="http://schemas.openxmlformats.org/officeDocument/2006/relationships/image" Target="../media/image8.png"/><Relationship Id="rId27" Type="http://schemas.openxmlformats.org/officeDocument/2006/relationships/image" Target="../media/image8.png"/><Relationship Id="rId28" Type="http://schemas.openxmlformats.org/officeDocument/2006/relationships/image" Target="../media/image8.png"/><Relationship Id="rId29" Type="http://schemas.openxmlformats.org/officeDocument/2006/relationships/image" Target="../media/image8.png"/><Relationship Id="rId30" Type="http://schemas.openxmlformats.org/officeDocument/2006/relationships/image" Target="../media/image9.png"/><Relationship Id="rId31" Type="http://schemas.openxmlformats.org/officeDocument/2006/relationships/image" Target="../media/image8.png"/><Relationship Id="rId32" Type="http://schemas.openxmlformats.org/officeDocument/2006/relationships/image" Target="../media/image8.png"/><Relationship Id="rId33" Type="http://schemas.openxmlformats.org/officeDocument/2006/relationships/image" Target="../media/image8.png"/><Relationship Id="rId34" Type="http://schemas.openxmlformats.org/officeDocument/2006/relationships/image" Target="../media/image8.png"/><Relationship Id="rId35" Type="http://schemas.openxmlformats.org/officeDocument/2006/relationships/image" Target="../media/image8.png"/><Relationship Id="rId36" Type="http://schemas.openxmlformats.org/officeDocument/2006/relationships/image" Target="../media/image8.png"/><Relationship Id="rId37" Type="http://schemas.openxmlformats.org/officeDocument/2006/relationships/image" Target="../media/image8.png"/><Relationship Id="rId38" Type="http://schemas.openxmlformats.org/officeDocument/2006/relationships/image" Target="../media/image10.png"/><Relationship Id="rId39" Type="http://schemas.openxmlformats.org/officeDocument/2006/relationships/image" Target="../media/image10.png"/><Relationship Id="rId40" Type="http://schemas.openxmlformats.org/officeDocument/2006/relationships/image" Target="../media/image10.png"/><Relationship Id="rId41" Type="http://schemas.openxmlformats.org/officeDocument/2006/relationships/image" Target="../media/image10.png"/><Relationship Id="rId42" Type="http://schemas.openxmlformats.org/officeDocument/2006/relationships/image" Target="../media/image10.png"/><Relationship Id="rId4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7960" y="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1" i="1" lang="kk-KZ" sz="2400" strike="noStrike" u="none">
                <a:solidFill>
                  <a:srgbClr val="084698"/>
                </a:solidFill>
                <a:uFillTx/>
                <a:latin typeface="Candara"/>
              </a:rPr>
              <a:t> </a:t>
            </a:r>
            <a:endParaRPr b="0" lang="ru-RU" sz="2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91" name="Скругленный прямоугольник 2"/>
          <p:cNvSpPr/>
          <p:nvPr/>
        </p:nvSpPr>
        <p:spPr>
          <a:xfrm>
            <a:off x="539640" y="2967120"/>
            <a:ext cx="8064720" cy="1800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41b1fd"/>
              </a:gs>
            </a:gsLst>
            <a:lin ang="5400000"/>
          </a:gradFill>
          <a:ln w="9360">
            <a:solidFill>
              <a:srgbClr val="04a8a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Сабақтың тақырыбы: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Су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таби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ғат құбылысы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Скругленный прямоугольник 12"/>
          <p:cNvSpPr/>
          <p:nvPr/>
        </p:nvSpPr>
        <p:spPr>
          <a:xfrm>
            <a:off x="539640" y="1484280"/>
            <a:ext cx="8064720" cy="1152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41b1fd"/>
              </a:gs>
            </a:gsLst>
            <a:lin ang="5400000"/>
          </a:gradFill>
          <a:ln w="9360">
            <a:solidFill>
              <a:srgbClr val="04a8a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Су- тіршілік көзі. Қазақстандағы өзендер-көлдер. Морфология»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бөлімі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Овал 1"/>
          <p:cNvSpPr/>
          <p:nvPr/>
        </p:nvSpPr>
        <p:spPr>
          <a:xfrm>
            <a:off x="4356000" y="401760"/>
            <a:ext cx="4464000" cy="50472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41b1fd"/>
              </a:gs>
            </a:gsLst>
            <a:lin ang="5400000"/>
          </a:gradFill>
          <a:ln w="9360">
            <a:solidFill>
              <a:srgbClr val="04a8a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3706d"/>
                </a:solidFill>
                <a:uFillTx/>
                <a:latin typeface="Candara"/>
              </a:rPr>
              <a:t>6-</a:t>
            </a:r>
            <a:r>
              <a:rPr b="1" lang="kk-KZ" sz="1800" strike="noStrike" u="none">
                <a:solidFill>
                  <a:srgbClr val="03706d"/>
                </a:solidFill>
                <a:uFillTx/>
                <a:latin typeface="Candara"/>
              </a:rPr>
              <a:t>сынып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3706d"/>
                </a:solidFill>
                <a:uFillTx/>
                <a:latin typeface="Candara"/>
              </a:rPr>
              <a:t>қазақ тілі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4" name="Picture 7" descr=""/>
          <p:cNvPicPr/>
          <p:nvPr/>
        </p:nvPicPr>
        <p:blipFill>
          <a:blip r:embed="rId1"/>
          <a:stretch/>
        </p:blipFill>
        <p:spPr>
          <a:xfrm>
            <a:off x="5940360" y="4724280"/>
            <a:ext cx="1841400" cy="369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274680" y="731880"/>
            <a:ext cx="2986200" cy="1541520"/>
          </a:xfrm>
          <a:prstGeom prst="rect">
            <a:avLst/>
          </a:prstGeom>
          <a:ln w="0">
            <a:noFill/>
          </a:ln>
        </p:spPr>
      </p:pic>
      <p:pic>
        <p:nvPicPr>
          <p:cNvPr id="179" name="Picture 3" descr=""/>
          <p:cNvPicPr/>
          <p:nvPr/>
        </p:nvPicPr>
        <p:blipFill>
          <a:blip r:embed="rId2"/>
          <a:stretch/>
        </p:blipFill>
        <p:spPr>
          <a:xfrm>
            <a:off x="341280" y="3657600"/>
            <a:ext cx="2919600" cy="1670040"/>
          </a:xfrm>
          <a:prstGeom prst="rect">
            <a:avLst/>
          </a:prstGeom>
          <a:ln w="0">
            <a:noFill/>
          </a:ln>
        </p:spPr>
      </p:pic>
      <p:pic>
        <p:nvPicPr>
          <p:cNvPr id="180" name="Picture 7" descr=""/>
          <p:cNvPicPr/>
          <p:nvPr/>
        </p:nvPicPr>
        <p:blipFill>
          <a:blip r:embed="rId3"/>
          <a:stretch/>
        </p:blipFill>
        <p:spPr>
          <a:xfrm>
            <a:off x="328680" y="5241960"/>
            <a:ext cx="2895480" cy="154944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8" descr=""/>
          <p:cNvPicPr/>
          <p:nvPr/>
        </p:nvPicPr>
        <p:blipFill>
          <a:blip r:embed="rId4"/>
          <a:stretch/>
        </p:blipFill>
        <p:spPr>
          <a:xfrm>
            <a:off x="304920" y="2139840"/>
            <a:ext cx="2809800" cy="1560600"/>
          </a:xfrm>
          <a:prstGeom prst="rect">
            <a:avLst/>
          </a:prstGeom>
          <a:ln w="0">
            <a:noFill/>
          </a:ln>
        </p:spPr>
      </p:pic>
      <p:sp>
        <p:nvSpPr>
          <p:cNvPr id="182" name="TextBox 1"/>
          <p:cNvSpPr/>
          <p:nvPr/>
        </p:nvSpPr>
        <p:spPr>
          <a:xfrm>
            <a:off x="684360" y="476280"/>
            <a:ext cx="7704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2- тапсырма. Суреттер мен мақалдарды сәйкестендіріңдер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Скругленный прямоугольник 2"/>
          <p:cNvSpPr/>
          <p:nvPr/>
        </p:nvSpPr>
        <p:spPr>
          <a:xfrm>
            <a:off x="5241960" y="1052640"/>
            <a:ext cx="3168720" cy="934920"/>
          </a:xfrm>
          <a:prstGeom prst="roundRect">
            <a:avLst>
              <a:gd name="adj" fmla="val 16667"/>
            </a:avLst>
          </a:prstGeom>
          <a:solidFill>
            <a:srgbClr val="31b6fd"/>
          </a:solidFill>
          <a:ln w="15840">
            <a:solidFill>
              <a:srgbClr val="165d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ndara"/>
              </a:rPr>
              <a:t>Судың да сұрауы бар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4" name="Picture 6" descr=""/>
          <p:cNvPicPr/>
          <p:nvPr/>
        </p:nvPicPr>
        <p:blipFill>
          <a:blip r:embed="rId5"/>
          <a:stretch/>
        </p:blipFill>
        <p:spPr>
          <a:xfrm>
            <a:off x="5281560" y="2349360"/>
            <a:ext cx="3187800" cy="107964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7" descr=""/>
          <p:cNvPicPr/>
          <p:nvPr/>
        </p:nvPicPr>
        <p:blipFill>
          <a:blip r:embed="rId6"/>
          <a:stretch/>
        </p:blipFill>
        <p:spPr>
          <a:xfrm>
            <a:off x="5294160" y="3860640"/>
            <a:ext cx="3187800" cy="107496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8" descr=""/>
          <p:cNvPicPr/>
          <p:nvPr/>
        </p:nvPicPr>
        <p:blipFill>
          <a:blip r:embed="rId7"/>
          <a:stretch/>
        </p:blipFill>
        <p:spPr>
          <a:xfrm>
            <a:off x="5364000" y="5362560"/>
            <a:ext cx="3187800" cy="1101600"/>
          </a:xfrm>
          <a:prstGeom prst="rect">
            <a:avLst/>
          </a:prstGeom>
          <a:ln w="0">
            <a:noFill/>
          </a:ln>
        </p:spPr>
      </p:pic>
      <p:sp>
        <p:nvSpPr>
          <p:cNvPr id="187" name="TextBox 3"/>
          <p:cNvSpPr/>
          <p:nvPr/>
        </p:nvSpPr>
        <p:spPr>
          <a:xfrm>
            <a:off x="5868720" y="4091040"/>
            <a:ext cx="20113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Су-ырыстың  көзі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TextBox 4"/>
          <p:cNvSpPr/>
          <p:nvPr/>
        </p:nvSpPr>
        <p:spPr>
          <a:xfrm>
            <a:off x="5628600" y="5661000"/>
            <a:ext cx="2831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Жаңбырмен жер көгерер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TextBox 5"/>
          <p:cNvSpPr/>
          <p:nvPr/>
        </p:nvSpPr>
        <p:spPr>
          <a:xfrm>
            <a:off x="5358240" y="2703600"/>
            <a:ext cx="3032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Су ішкен құдығыңа түкірме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TextBox 16"/>
          <p:cNvSpPr/>
          <p:nvPr/>
        </p:nvSpPr>
        <p:spPr>
          <a:xfrm>
            <a:off x="3348000" y="5516640"/>
            <a:ext cx="1933560" cy="10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-мақалды оқиды;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-суретпен сәйкестендіреді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Box 1"/>
          <p:cNvSpPr/>
          <p:nvPr/>
        </p:nvSpPr>
        <p:spPr>
          <a:xfrm>
            <a:off x="839880" y="430200"/>
            <a:ext cx="71294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TextBox 3"/>
          <p:cNvSpPr/>
          <p:nvPr/>
        </p:nvSpPr>
        <p:spPr>
          <a:xfrm>
            <a:off x="324000" y="460440"/>
            <a:ext cx="7632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Өзіңді тексер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3" name="Picture 4" descr=""/>
          <p:cNvPicPr/>
          <p:nvPr/>
        </p:nvPicPr>
        <p:blipFill>
          <a:blip r:embed="rId1"/>
          <a:stretch/>
        </p:blipFill>
        <p:spPr>
          <a:xfrm>
            <a:off x="560520" y="765000"/>
            <a:ext cx="2993760" cy="154800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5" descr=""/>
          <p:cNvPicPr/>
          <p:nvPr/>
        </p:nvPicPr>
        <p:blipFill>
          <a:blip r:embed="rId2"/>
          <a:stretch/>
        </p:blipFill>
        <p:spPr>
          <a:xfrm>
            <a:off x="560520" y="3746520"/>
            <a:ext cx="2921040" cy="167004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6" descr=""/>
          <p:cNvPicPr/>
          <p:nvPr/>
        </p:nvPicPr>
        <p:blipFill>
          <a:blip r:embed="rId3"/>
          <a:stretch/>
        </p:blipFill>
        <p:spPr>
          <a:xfrm>
            <a:off x="612720" y="2298600"/>
            <a:ext cx="2805120" cy="154800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7" descr=""/>
          <p:cNvPicPr/>
          <p:nvPr/>
        </p:nvPicPr>
        <p:blipFill>
          <a:blip r:embed="rId4"/>
          <a:stretch/>
        </p:blipFill>
        <p:spPr>
          <a:xfrm>
            <a:off x="515880" y="5254560"/>
            <a:ext cx="2889360" cy="154800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8" descr=""/>
          <p:cNvPicPr/>
          <p:nvPr/>
        </p:nvPicPr>
        <p:blipFill>
          <a:blip r:embed="rId5"/>
          <a:stretch/>
        </p:blipFill>
        <p:spPr>
          <a:xfrm>
            <a:off x="5199120" y="1060560"/>
            <a:ext cx="3187800" cy="9572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9" descr=""/>
          <p:cNvPicPr/>
          <p:nvPr/>
        </p:nvPicPr>
        <p:blipFill>
          <a:blip r:embed="rId6"/>
          <a:stretch/>
        </p:blipFill>
        <p:spPr>
          <a:xfrm>
            <a:off x="5164200" y="2421000"/>
            <a:ext cx="3187800" cy="9572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0" descr=""/>
          <p:cNvPicPr/>
          <p:nvPr/>
        </p:nvPicPr>
        <p:blipFill>
          <a:blip r:embed="rId7"/>
          <a:stretch/>
        </p:blipFill>
        <p:spPr>
          <a:xfrm>
            <a:off x="5219640" y="3933720"/>
            <a:ext cx="3187800" cy="95724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11" descr=""/>
          <p:cNvPicPr/>
          <p:nvPr/>
        </p:nvPicPr>
        <p:blipFill>
          <a:blip r:embed="rId8"/>
          <a:stretch/>
        </p:blipFill>
        <p:spPr>
          <a:xfrm>
            <a:off x="5292720" y="5367240"/>
            <a:ext cx="3187800" cy="957240"/>
          </a:xfrm>
          <a:prstGeom prst="rect">
            <a:avLst/>
          </a:prstGeom>
          <a:ln w="0">
            <a:noFill/>
          </a:ln>
        </p:spPr>
      </p:pic>
      <p:sp>
        <p:nvSpPr>
          <p:cNvPr id="201" name="TextBox 2"/>
          <p:cNvSpPr/>
          <p:nvPr/>
        </p:nvSpPr>
        <p:spPr>
          <a:xfrm>
            <a:off x="5364000" y="1413000"/>
            <a:ext cx="2592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Судың да сұрауы бар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2" name="TextBox 4"/>
          <p:cNvSpPr/>
          <p:nvPr/>
        </p:nvSpPr>
        <p:spPr>
          <a:xfrm>
            <a:off x="5292720" y="2771640"/>
            <a:ext cx="3043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Су ішкен құдығыңа түкірме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3" name="TextBox 5"/>
          <p:cNvSpPr/>
          <p:nvPr/>
        </p:nvSpPr>
        <p:spPr>
          <a:xfrm>
            <a:off x="5442120" y="4121280"/>
            <a:ext cx="2808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   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Су-ырыстың көзі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4" name="TextBox 6"/>
          <p:cNvSpPr/>
          <p:nvPr/>
        </p:nvSpPr>
        <p:spPr>
          <a:xfrm>
            <a:off x="5435640" y="5661000"/>
            <a:ext cx="18576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TextBox 7"/>
          <p:cNvSpPr/>
          <p:nvPr/>
        </p:nvSpPr>
        <p:spPr>
          <a:xfrm>
            <a:off x="5407200" y="5746680"/>
            <a:ext cx="28573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Жаңбырмен жер көгерер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06" name="Прямая со стрелкой 11"/>
          <p:cNvCxnSpPr/>
          <p:nvPr/>
        </p:nvCxnSpPr>
        <p:spPr>
          <a:xfrm>
            <a:off x="3516480" y="1617480"/>
            <a:ext cx="1699200" cy="1360800"/>
          </a:xfrm>
          <a:prstGeom prst="straightConnector1">
            <a:avLst/>
          </a:prstGeom>
          <a:ln w="2844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207" name="Прямая со стрелкой 16"/>
          <p:cNvCxnSpPr/>
          <p:nvPr/>
        </p:nvCxnSpPr>
        <p:spPr>
          <a:xfrm>
            <a:off x="3348000" y="4411440"/>
            <a:ext cx="1954800" cy="1423080"/>
          </a:xfrm>
          <a:prstGeom prst="straightConnector1">
            <a:avLst/>
          </a:prstGeom>
          <a:ln w="2844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208" name="Прямая со стрелкой 18"/>
          <p:cNvCxnSpPr/>
          <p:nvPr/>
        </p:nvCxnSpPr>
        <p:spPr>
          <a:xfrm flipH="1">
            <a:off x="3209040" y="4281480"/>
            <a:ext cx="2088360" cy="1683360"/>
          </a:xfrm>
          <a:prstGeom prst="straightConnector1">
            <a:avLst/>
          </a:prstGeom>
          <a:ln w="2844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209" name="Прямая со стрелкой 25"/>
          <p:cNvCxnSpPr/>
          <p:nvPr/>
        </p:nvCxnSpPr>
        <p:spPr>
          <a:xfrm flipV="1">
            <a:off x="3396960" y="1453680"/>
            <a:ext cx="1818360" cy="1604160"/>
          </a:xfrm>
          <a:prstGeom prst="straightConnector1">
            <a:avLst/>
          </a:prstGeom>
          <a:ln w="2844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Прямоугольник 1"/>
          <p:cNvSpPr/>
          <p:nvPr/>
        </p:nvSpPr>
        <p:spPr>
          <a:xfrm>
            <a:off x="684360" y="1628640"/>
            <a:ext cx="7704000" cy="42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                             </a:t>
            </a:r>
            <a:r>
              <a:rPr b="1" i="1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Мөлдір бұлақ пен лай су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i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</a:t>
            </a:r>
            <a:r>
              <a:rPr b="0" i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өктем мезгілі . Адамдар бітеліп қалған бұлақтың көзін тазалады.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Мөлдір су сықылықтап күліп ақты. …тұнық суынан әрі бері жүрген адамдар мен жануарлар бір сімірмей өтпейтін болды.  Лай суға … ұнамады. …  Мөлдір суды лайламақ болып, … арнасына бұрды. Мөлдір судың үстін бастыра ақты. Бірақ жер астынан қайнап шығып жатқан Мөлдір су өңін бұзбай … қалпында аға берді. Лай су жаман ойының іске аспағанына ыза болды.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-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Өзеннің  …  арнасына    иелік етуім керек,- деп кеудесін қақты Лай су.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… көлге бірге барайық , әділдікті …  айтсын,- деп Мөлдір су  Лай суды келісімге шақырды. Екеуі көлге келді.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Көл … сөзін тыңдады да: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-… адамдар мен тіршілікке пайдасы тиссе, … ақсын,-деп  жауап беред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і.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…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бері Мөлдір судың ағысы тоқтамаған екен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1" name="Picture 5" descr=""/>
          <p:cNvPicPr/>
          <p:nvPr/>
        </p:nvPicPr>
        <p:blipFill>
          <a:blip r:embed="rId1"/>
          <a:stretch/>
        </p:blipFill>
        <p:spPr>
          <a:xfrm>
            <a:off x="6588000" y="5524560"/>
            <a:ext cx="2311560" cy="1165320"/>
          </a:xfrm>
          <a:prstGeom prst="rect">
            <a:avLst/>
          </a:prstGeom>
          <a:ln w="0">
            <a:noFill/>
          </a:ln>
        </p:spPr>
      </p:pic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3-тапсырма. </a:t>
            </a:r>
            <a:br>
              <a:rPr sz="1800"/>
            </a:b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Мәтіндегі көп нүктенің орнына тиісті есімдіктерді қойып, көшіріп жазыңдар</a:t>
            </a:r>
            <a:endParaRPr b="0" lang="ru-RU" sz="18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13" name="TextBox 3"/>
          <p:cNvSpPr/>
          <p:nvPr/>
        </p:nvSpPr>
        <p:spPr>
          <a:xfrm>
            <a:off x="900000" y="6021360"/>
            <a:ext cx="5975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Қажетті сөздер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: </a:t>
            </a:r>
            <a:r>
              <a:rPr b="1" i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оның, бұл, сол,өзінің, бұл,сол, онда,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олардың, кімнің, содан, сол, мен.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Өзіңді тексер</a:t>
            </a:r>
            <a:endParaRPr b="0" lang="ru-RU" sz="2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15" name="TextBox 1"/>
          <p:cNvSpPr/>
          <p:nvPr/>
        </p:nvSpPr>
        <p:spPr>
          <a:xfrm>
            <a:off x="974160" y="2136600"/>
            <a:ext cx="244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6" name="Прямоугольник 1"/>
          <p:cNvSpPr/>
          <p:nvPr/>
        </p:nvSpPr>
        <p:spPr>
          <a:xfrm>
            <a:off x="684360" y="1413000"/>
            <a:ext cx="7848360" cy="52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                            </a:t>
            </a:r>
            <a:r>
              <a:rPr b="1" i="1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Мөлдір бұлақ пен лай су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өктем мезгілі . Адамдар бітеліп қалған бұлақтың көзін тазалады.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Мөлдір су сықылықтап күліп ақты. 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Оның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тұнық суынан әрі бері жүрген адамдар мен жануарлар бір сімірмей өтпейтін болды.  Лай суға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бұл 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ұнамады.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Ол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Мөлдір суды лайламақ болып, 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өзінің 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арнасына бұрды. Мөлдір судың үстін бастыра ақты. Бірақ жер астынан қайнап шығып жатқан Мөлдір су өңін бұзбай сол  қалпында аға берді. Лай су жаман ойының іске аспағанына ыза болды.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-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Өзеннің  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бұл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арнасына 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мен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иелік етуім керек,- деп кеудесін қақты Лай су.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-Онда 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көлге бірге барайық , әділдікті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сол 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айтсын,- деп Мөлдір су  Лай суды келісімге шақырды. Екеуі көлге келді.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Көл 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олардың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сөзін тыңдады да 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Кімнің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адамдар мен тіршілікке пайдасы тиссе,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сол 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ақсын,-деп  жауап беред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і.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  </a:t>
            </a:r>
            <a:r>
              <a:rPr b="1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Содан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бері Мөлдір судың ағысы тоқтамаған екен.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Дексриптор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мәтінді оқиды;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-қажетті сөздерді жазады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7" name="Picture 5" descr=""/>
          <p:cNvPicPr/>
          <p:nvPr/>
        </p:nvPicPr>
        <p:blipFill>
          <a:blip r:embed="rId1"/>
          <a:stretch/>
        </p:blipFill>
        <p:spPr>
          <a:xfrm>
            <a:off x="6308640" y="5294160"/>
            <a:ext cx="2309760" cy="11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Бүгінгі сабақта </a:t>
            </a:r>
            <a:br>
              <a:rPr sz="2800"/>
            </a:br>
            <a:endParaRPr b="0" lang="ru-RU" sz="28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19" name="TextBox 2"/>
          <p:cNvSpPr/>
          <p:nvPr/>
        </p:nvSpPr>
        <p:spPr>
          <a:xfrm>
            <a:off x="679320" y="2309760"/>
            <a:ext cx="80200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r>
              <a:rPr b="0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Судың қасиеті мен құрылымы туралы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Есімдіктің қызметі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Есімдіктің мағыналық түрлері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Қосымша тапсырма</a:t>
            </a:r>
            <a:br>
              <a:rPr sz="2400"/>
            </a:br>
            <a:endParaRPr b="0" lang="ru-RU" sz="2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21" name="TextBox 2"/>
          <p:cNvSpPr/>
          <p:nvPr/>
        </p:nvSpPr>
        <p:spPr>
          <a:xfrm>
            <a:off x="1051920" y="1989000"/>
            <a:ext cx="53812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 Өзен, көл, су атауларына қатысты аңыздарды білу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 Суға қатысты тыйым сөздерді жазып алу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Скругленный прямоугольник 4"/>
          <p:cNvSpPr/>
          <p:nvPr/>
        </p:nvSpPr>
        <p:spPr>
          <a:xfrm>
            <a:off x="776160" y="1608120"/>
            <a:ext cx="7704360" cy="1582920"/>
          </a:xfrm>
          <a:prstGeom prst="roundRect">
            <a:avLst>
              <a:gd name="adj" fmla="val 16667"/>
            </a:avLst>
          </a:prstGeom>
          <a:solidFill>
            <a:srgbClr val="c6e7fc"/>
          </a:solidFill>
          <a:ln w="15840">
            <a:solidFill>
              <a:srgbClr val="165d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Оқу мақсаттары: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Т/А3.Тыңдалған   мәтіннің  мазмұнын түсіну, детальді  ақпаратты анықтау;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ӘТН4.Сөйлемдегі есімдіктің  қызметін түсіну, есімдікті зат есім, сын есімнің орнына қолдану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Скругленный прямоугольник 5"/>
          <p:cNvSpPr/>
          <p:nvPr/>
        </p:nvSpPr>
        <p:spPr>
          <a:xfrm>
            <a:off x="971640" y="3789360"/>
            <a:ext cx="7561080" cy="1655640"/>
          </a:xfrm>
          <a:prstGeom prst="roundRect">
            <a:avLst>
              <a:gd name="adj" fmla="val 16667"/>
            </a:avLst>
          </a:prstGeom>
          <a:solidFill>
            <a:srgbClr val="c6e7fc"/>
          </a:solidFill>
          <a:ln w="15840">
            <a:solidFill>
              <a:srgbClr val="165d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161645"/>
                </a:solidFill>
                <a:uFillTx/>
                <a:latin typeface="Times New Roman"/>
                <a:ea typeface="Times New Roman"/>
              </a:rPr>
              <a:t>Сабақ мақсаты: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161645"/>
                </a:solidFill>
                <a:uFillTx/>
                <a:latin typeface="Times New Roman"/>
                <a:ea typeface="Times New Roman"/>
              </a:rPr>
              <a:t>Мәтіннің мазмұнын түсініп, ақпаратты анықтау.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161645"/>
                </a:solidFill>
                <a:uFillTx/>
                <a:latin typeface="Times New Roman"/>
                <a:ea typeface="Times New Roman"/>
              </a:rPr>
              <a:t>Есімдіктердің  қызметін біліп, зат е</a:t>
            </a:r>
            <a:r>
              <a:rPr b="1" lang="en-US" sz="1800" strike="noStrike" u="none">
                <a:solidFill>
                  <a:srgbClr val="161645"/>
                </a:solidFill>
                <a:uFillTx/>
                <a:latin typeface="Times New Roman"/>
                <a:ea typeface="Times New Roman"/>
              </a:rPr>
              <a:t>c</a:t>
            </a:r>
            <a:r>
              <a:rPr b="1" lang="kk-KZ" sz="1800" strike="noStrike" u="none">
                <a:solidFill>
                  <a:srgbClr val="161645"/>
                </a:solidFill>
                <a:uFillTx/>
                <a:latin typeface="Times New Roman"/>
                <a:ea typeface="Times New Roman"/>
              </a:rPr>
              <a:t>ім, сын есімдердің орнына қолдану бойынша тапсырмалар орындау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39640" y="198864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</a:t>
            </a:r>
            <a:br>
              <a:rPr sz="2400"/>
            </a:br>
            <a:br>
              <a:rPr sz="2400"/>
            </a:br>
            <a:br>
              <a:rPr sz="2400"/>
            </a:b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br>
              <a:rPr sz="2400"/>
            </a:br>
            <a:br>
              <a:rPr sz="2800"/>
            </a:br>
            <a:r>
              <a:rPr b="1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Мәтінді мұқият тыңдайды.</a:t>
            </a:r>
            <a:br>
              <a:rPr sz="2400"/>
            </a:br>
            <a:r>
              <a:rPr b="1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Мәтіндегі ақпараттарды анықтайды.</a:t>
            </a:r>
            <a:br>
              <a:rPr sz="2400"/>
            </a:br>
            <a:r>
              <a:rPr b="1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Есімдіктер  туралы мәлімет алады.</a:t>
            </a:r>
            <a:br>
              <a:rPr sz="2400"/>
            </a:br>
            <a:r>
              <a:rPr b="1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Есімдіктерді зат есім, сын есімнің орнына қолданады</a:t>
            </a:r>
            <a:br>
              <a:rPr sz="2400"/>
            </a:br>
            <a:endParaRPr b="0" lang="ru-RU" sz="2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1"/>
          <p:cNvSpPr/>
          <p:nvPr/>
        </p:nvSpPr>
        <p:spPr>
          <a:xfrm>
            <a:off x="539640" y="549360"/>
            <a:ext cx="3240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Қызығушылықты  ояту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TextBox 9"/>
          <p:cNvSpPr/>
          <p:nvPr/>
        </p:nvSpPr>
        <p:spPr>
          <a:xfrm>
            <a:off x="700560" y="5300640"/>
            <a:ext cx="226440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-жұмбақтарды оқиды;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-шешуін табады.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0" name="Picture 13" descr=""/>
          <p:cNvPicPr/>
          <p:nvPr/>
        </p:nvPicPr>
        <p:blipFill>
          <a:blip r:embed="rId1"/>
          <a:stretch/>
        </p:blipFill>
        <p:spPr>
          <a:xfrm>
            <a:off x="395280" y="1197000"/>
            <a:ext cx="2822760" cy="282240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14" descr=""/>
          <p:cNvPicPr/>
          <p:nvPr/>
        </p:nvPicPr>
        <p:blipFill>
          <a:blip r:embed="rId2"/>
          <a:stretch/>
        </p:blipFill>
        <p:spPr>
          <a:xfrm>
            <a:off x="3160800" y="1935000"/>
            <a:ext cx="2822400" cy="282276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15" descr=""/>
          <p:cNvPicPr/>
          <p:nvPr/>
        </p:nvPicPr>
        <p:blipFill>
          <a:blip r:embed="rId3"/>
          <a:stretch/>
        </p:blipFill>
        <p:spPr>
          <a:xfrm>
            <a:off x="5983200" y="3068640"/>
            <a:ext cx="2822760" cy="2822400"/>
          </a:xfrm>
          <a:prstGeom prst="rect">
            <a:avLst/>
          </a:prstGeom>
          <a:ln w="0">
            <a:noFill/>
          </a:ln>
        </p:spPr>
      </p:pic>
      <p:sp>
        <p:nvSpPr>
          <p:cNvPr id="103" name="TextBox 4"/>
          <p:cNvSpPr/>
          <p:nvPr/>
        </p:nvSpPr>
        <p:spPr>
          <a:xfrm>
            <a:off x="471960" y="1916280"/>
            <a:ext cx="2095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Жылт-жылт етеді,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Жылғадан өтеді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TextBox 9"/>
          <p:cNvSpPr/>
          <p:nvPr/>
        </p:nvSpPr>
        <p:spPr>
          <a:xfrm>
            <a:off x="3227400" y="2563920"/>
            <a:ext cx="23572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Өзі судан  жаралған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Бірақ судан қорқады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TextBox 12"/>
          <p:cNvSpPr/>
          <p:nvPr/>
        </p:nvSpPr>
        <p:spPr>
          <a:xfrm>
            <a:off x="6092640" y="3716280"/>
            <a:ext cx="2212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Көзге көрінгенімен,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Қолға бірақ ілінбес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338040"/>
            <a:ext cx="8229600" cy="125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ffffff"/>
                </a:solidFill>
                <a:uFillTx/>
                <a:latin typeface="Candara"/>
              </a:rPr>
              <a:t>Жұ</a:t>
            </a:r>
            <a:endParaRPr b="0" lang="ru-RU" sz="4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1116000" y="836640"/>
            <a:ext cx="7272360" cy="432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33440" y="999720"/>
            <a:ext cx="7937280" cy="53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1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Баяғыда бір ханның бір- бірінен аумаған жеті ұлы болыпты. Ханның өзі ұлдарын ажырата алмай қиналады екен, Ханзадалар бір- біріне қатты ұқсағанымен, мінездері әр түрлі болатын, Сондықтан хан ұлдарын  мінездеріне қарап  таниды екен.</a:t>
            </a:r>
            <a:br>
              <a:rPr sz="1300"/>
            </a:b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Бір   күні олардың мемлекетіне көрші елдің әскерлері шабуыл жасапты. Хан ұлдарын жинап алып, жаудың тұтқиылдан келіп қалғанын хабарлайды.</a:t>
            </a:r>
            <a:br>
              <a:rPr sz="1300"/>
            </a:b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Хан; Ал, ханзадалар, сыналатын кез келді, Көрші елдің ханы жерімізді жаулап алу мақсатында соғыс ашып отыр,</a:t>
            </a:r>
            <a:r>
              <a:rPr b="0" lang="en-US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Сендерді жинағаным себебі; не ойларың бар? Жауға қалай тойтарыс беремі</a:t>
            </a:r>
            <a:r>
              <a:rPr b="0" lang="ru-RU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, ойларыңды ортаға салыңдар,-дейді.</a:t>
            </a:r>
            <a:br>
              <a:rPr sz="1300"/>
            </a:b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Сонда ұлдары ханнан рұқсат сұрай отырып, өз ойларымен бөлісе бастайды.</a:t>
            </a:r>
            <a:br>
              <a:rPr sz="1300"/>
            </a:br>
            <a:br>
              <a:rPr sz="1300"/>
            </a:br>
            <a:br>
              <a:rPr sz="1300"/>
            </a:b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- Хан ием,</a:t>
            </a:r>
            <a:r>
              <a:rPr b="0" lang="en-US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en-US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C</a:t>
            </a:r>
            <a:r>
              <a:rPr b="1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із бізге 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 айтсаңыз  </a:t>
            </a:r>
            <a:r>
              <a:rPr b="0" lang="ru-RU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да 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орындаймыз., </a:t>
            </a:r>
            <a:br>
              <a:rPr sz="1300"/>
            </a:br>
            <a:br>
              <a:rPr sz="1300"/>
            </a:b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en-US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-</a:t>
            </a:r>
            <a:r>
              <a:rPr b="1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Осы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жауды </a:t>
            </a:r>
            <a:r>
              <a:rPr b="1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анау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төбенің жанында күтіп алайық.</a:t>
            </a:r>
            <a:br>
              <a:rPr sz="1300"/>
            </a:br>
            <a:br>
              <a:rPr sz="1300"/>
            </a:b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0" lang="en-US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1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Қайдан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келген жау? </a:t>
            </a:r>
            <a:r>
              <a:rPr b="1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Қайда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келіп қалыпты</a:t>
            </a:r>
            <a:br>
              <a:rPr sz="1300"/>
            </a:b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</a:t>
            </a:r>
            <a:br>
              <a:rPr sz="1300"/>
            </a:b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Көмек күтпей, </a:t>
            </a:r>
            <a:r>
              <a:rPr b="1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өзіміз-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ақ жауға шабуыл жасайық.</a:t>
            </a:r>
            <a:br>
              <a:rPr sz="1300"/>
            </a:br>
            <a:br>
              <a:rPr sz="1300"/>
            </a:br>
            <a:r>
              <a:rPr b="0" lang="en-US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</a:t>
            </a:r>
            <a:r>
              <a:rPr b="1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Барлығымыз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бірігіп, б</a:t>
            </a:r>
            <a:r>
              <a:rPr b="1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аршамыз 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атқа қонайық!</a:t>
            </a:r>
            <a:br>
              <a:rPr sz="1300"/>
            </a:b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</a:t>
            </a:r>
            <a:br>
              <a:rPr sz="1300"/>
            </a:br>
            <a:r>
              <a:rPr b="0" lang="en-US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-</a:t>
            </a:r>
            <a:r>
              <a:rPr b="1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Әлдеқайдан 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пайда </a:t>
            </a:r>
            <a:r>
              <a:rPr b="1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олатын</a:t>
            </a:r>
            <a:r>
              <a:rPr b="1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кейбіреулердің 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сазайын беру керек!</a:t>
            </a:r>
            <a:br>
              <a:rPr sz="1300"/>
            </a:b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</a:t>
            </a:r>
            <a:br>
              <a:rPr sz="1300"/>
            </a:b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-  Жауға беретің </a:t>
            </a:r>
            <a:r>
              <a:rPr b="1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ешқандай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жеріміз жоқ</a:t>
            </a:r>
            <a:r>
              <a:rPr b="1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Ешқашан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келмейтіндей етіп жіберейік, хан ием</a:t>
            </a:r>
            <a:br>
              <a:rPr sz="1300"/>
            </a:b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</a:t>
            </a:r>
            <a:br>
              <a:rPr sz="1300"/>
            </a:b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Хан ұлдарының сөздерін тыңдай отырып, оларды ажыратып алыпты. Ал сендер ажырата алдыңдар ма?</a:t>
            </a:r>
            <a:endParaRPr b="0" lang="ru-RU" sz="13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870120" y="-458640"/>
            <a:ext cx="6400800" cy="147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Candara"/>
              </a:rPr>
              <a:t>                                   </a:t>
            </a:r>
            <a:r>
              <a:rPr b="0" lang="ru-RU" sz="2000" strike="noStrike" u="none">
                <a:solidFill>
                  <a:srgbClr val="ffffff"/>
                </a:solidFill>
                <a:uFillTx/>
                <a:latin typeface="Candara"/>
              </a:rPr>
              <a:t>Есімдіктер елінде</a:t>
            </a:r>
            <a:endParaRPr b="0" lang="ru-RU" sz="20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pic>
        <p:nvPicPr>
          <p:cNvPr id="110" name="Picture 2" descr="C:\Users\888\Desktop\hello_html_m24a6619c.jpg"/>
          <p:cNvPicPr/>
          <p:nvPr/>
        </p:nvPicPr>
        <p:blipFill>
          <a:blip r:embed="rId1"/>
          <a:stretch/>
        </p:blipFill>
        <p:spPr>
          <a:xfrm>
            <a:off x="601560" y="2968560"/>
            <a:ext cx="262080" cy="37152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3" descr=""/>
          <p:cNvPicPr/>
          <p:nvPr/>
        </p:nvPicPr>
        <p:blipFill>
          <a:blip r:embed="rId2"/>
          <a:stretch/>
        </p:blipFill>
        <p:spPr>
          <a:xfrm>
            <a:off x="606600" y="3419640"/>
            <a:ext cx="263520" cy="36972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4" descr=""/>
          <p:cNvPicPr/>
          <p:nvPr/>
        </p:nvPicPr>
        <p:blipFill>
          <a:blip r:embed="rId3"/>
          <a:stretch/>
        </p:blipFill>
        <p:spPr>
          <a:xfrm>
            <a:off x="615960" y="3849840"/>
            <a:ext cx="254160" cy="35712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5" descr=""/>
          <p:cNvPicPr/>
          <p:nvPr/>
        </p:nvPicPr>
        <p:blipFill>
          <a:blip r:embed="rId4"/>
          <a:stretch/>
        </p:blipFill>
        <p:spPr>
          <a:xfrm>
            <a:off x="568440" y="4292640"/>
            <a:ext cx="257040" cy="36036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6" descr=""/>
          <p:cNvPicPr/>
          <p:nvPr/>
        </p:nvPicPr>
        <p:blipFill>
          <a:blip r:embed="rId5"/>
          <a:stretch/>
        </p:blipFill>
        <p:spPr>
          <a:xfrm>
            <a:off x="584280" y="4726080"/>
            <a:ext cx="263520" cy="37296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7" descr=""/>
          <p:cNvPicPr/>
          <p:nvPr/>
        </p:nvPicPr>
        <p:blipFill>
          <a:blip r:embed="rId6"/>
          <a:stretch/>
        </p:blipFill>
        <p:spPr>
          <a:xfrm>
            <a:off x="601560" y="5156280"/>
            <a:ext cx="257400" cy="36036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9" descr=""/>
          <p:cNvPicPr/>
          <p:nvPr/>
        </p:nvPicPr>
        <p:blipFill>
          <a:blip r:embed="rId7"/>
          <a:stretch/>
        </p:blipFill>
        <p:spPr>
          <a:xfrm>
            <a:off x="590400" y="5516640"/>
            <a:ext cx="285840" cy="40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4"/>
          <p:cNvSpPr/>
          <p:nvPr/>
        </p:nvSpPr>
        <p:spPr>
          <a:xfrm>
            <a:off x="2050920" y="2693880"/>
            <a:ext cx="4249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     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8" name="Picture 8" descr=""/>
          <p:cNvPicPr/>
          <p:nvPr/>
        </p:nvPicPr>
        <p:blipFill>
          <a:blip r:embed="rId1"/>
          <a:stretch/>
        </p:blipFill>
        <p:spPr>
          <a:xfrm>
            <a:off x="7670880" y="4630680"/>
            <a:ext cx="1346040" cy="1919520"/>
          </a:xfrm>
          <a:prstGeom prst="rect">
            <a:avLst/>
          </a:prstGeom>
          <a:ln w="0">
            <a:noFill/>
          </a:ln>
        </p:spPr>
      </p:pic>
      <p:sp>
        <p:nvSpPr>
          <p:cNvPr id="119" name="TextBox 1"/>
          <p:cNvSpPr/>
          <p:nvPr/>
        </p:nvSpPr>
        <p:spPr>
          <a:xfrm>
            <a:off x="1187280" y="549360"/>
            <a:ext cx="6294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                                    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Есімдіктер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Скругленный прямоугольник 2"/>
          <p:cNvSpPr/>
          <p:nvPr/>
        </p:nvSpPr>
        <p:spPr>
          <a:xfrm>
            <a:off x="295200" y="2643120"/>
            <a:ext cx="1784520" cy="631800"/>
          </a:xfrm>
          <a:prstGeom prst="roundRect">
            <a:avLst>
              <a:gd name="adj" fmla="val 16667"/>
            </a:avLst>
          </a:prstGeom>
          <a:solidFill>
            <a:srgbClr val="31b6fd"/>
          </a:solidFill>
          <a:ln w="15840">
            <a:solidFill>
              <a:srgbClr val="165d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TextBox 1"/>
          <p:cNvSpPr/>
          <p:nvPr/>
        </p:nvSpPr>
        <p:spPr>
          <a:xfrm>
            <a:off x="428760" y="514440"/>
            <a:ext cx="8353440" cy="91692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73e87"/>
                </a:solidFill>
                <a:uFillTx/>
                <a:latin typeface="Segoe UI Black"/>
                <a:ea typeface="Segoe UI Black"/>
              </a:rPr>
              <a:t>заттың </a:t>
            </a:r>
            <a:r>
              <a:rPr b="0" lang="ru-RU" sz="1800" strike="noStrike" u="sng">
                <a:solidFill>
                  <a:srgbClr val="0080ff"/>
                </a:solidFill>
                <a:uFillTx/>
                <a:latin typeface="Segoe UI Black"/>
                <a:ea typeface="Segoe UI Black"/>
                <a:hlinkClick r:id="rId2"/>
              </a:rPr>
              <a:t>атын</a:t>
            </a:r>
            <a:r>
              <a:rPr b="0" lang="ru-RU" sz="1800" strike="noStrike" u="none">
                <a:solidFill>
                  <a:srgbClr val="073e87"/>
                </a:solidFill>
                <a:uFillTx/>
                <a:latin typeface="Segoe UI Black"/>
                <a:ea typeface="Segoe UI Black"/>
              </a:rPr>
              <a:t>, </a:t>
            </a:r>
            <a:r>
              <a:rPr b="0" lang="ru-RU" sz="1800" strike="noStrike" u="sng">
                <a:solidFill>
                  <a:srgbClr val="0080ff"/>
                </a:solidFill>
                <a:uFillTx/>
                <a:latin typeface="Segoe UI Black"/>
                <a:ea typeface="Segoe UI Black"/>
                <a:hlinkClick r:id="rId3"/>
              </a:rPr>
              <a:t>сынын</a:t>
            </a:r>
            <a:r>
              <a:rPr b="0" lang="ru-RU" sz="1800" strike="noStrike" u="none">
                <a:solidFill>
                  <a:srgbClr val="073e87"/>
                </a:solidFill>
                <a:uFillTx/>
                <a:latin typeface="Segoe UI Black"/>
                <a:ea typeface="Segoe UI Black"/>
              </a:rPr>
              <a:t>, </a:t>
            </a:r>
            <a:r>
              <a:rPr b="0" lang="ru-RU" sz="1800" strike="noStrike" u="sng">
                <a:solidFill>
                  <a:srgbClr val="0080ff"/>
                </a:solidFill>
                <a:uFillTx/>
                <a:latin typeface="Segoe UI Black"/>
                <a:ea typeface="Segoe UI Black"/>
                <a:hlinkClick r:id="rId4"/>
              </a:rPr>
              <a:t>санын</a:t>
            </a:r>
            <a:r>
              <a:rPr b="0" lang="ru-RU" sz="1800" strike="noStrike" u="none">
                <a:solidFill>
                  <a:srgbClr val="073e87"/>
                </a:solidFill>
                <a:uFillTx/>
                <a:latin typeface="Segoe UI Black"/>
                <a:ea typeface="Segoe UI Black"/>
              </a:rPr>
              <a:t>,олардың аттарын білдірмейтін, бірақ </a:t>
            </a:r>
            <a:r>
              <a:rPr b="0" lang="ru-RU" sz="1800" strike="noStrike" u="sng">
                <a:solidFill>
                  <a:srgbClr val="0080ff"/>
                </a:solidFill>
                <a:uFillTx/>
                <a:latin typeface="Segoe UI Black"/>
                <a:ea typeface="Segoe UI Black"/>
                <a:hlinkClick r:id="rId5"/>
              </a:rPr>
              <a:t>зат есім</a:t>
            </a:r>
            <a:r>
              <a:rPr b="0" lang="ru-RU" sz="1800" strike="noStrike" u="none">
                <a:solidFill>
                  <a:srgbClr val="073e87"/>
                </a:solidFill>
                <a:uFillTx/>
                <a:latin typeface="Segoe UI Black"/>
                <a:ea typeface="Segoe UI Black"/>
              </a:rPr>
              <a:t>, </a:t>
            </a:r>
            <a:r>
              <a:rPr b="0" lang="ru-RU" sz="1800" strike="noStrike" u="sng">
                <a:solidFill>
                  <a:srgbClr val="0080ff"/>
                </a:solidFill>
                <a:uFillTx/>
                <a:latin typeface="Segoe UI Black"/>
                <a:ea typeface="Segoe UI Black"/>
                <a:hlinkClick r:id="rId6"/>
              </a:rPr>
              <a:t>сын есім</a:t>
            </a:r>
            <a:r>
              <a:rPr b="0" lang="ru-RU" sz="1800" strike="noStrike" u="none">
                <a:solidFill>
                  <a:srgbClr val="073e87"/>
                </a:solidFill>
                <a:uFillTx/>
                <a:latin typeface="Segoe UI Black"/>
                <a:ea typeface="Segoe UI Black"/>
              </a:rPr>
              <a:t>, </a:t>
            </a:r>
            <a:r>
              <a:rPr b="0" lang="ru-RU" sz="1800" strike="noStrike" u="sng">
                <a:solidFill>
                  <a:srgbClr val="0080ff"/>
                </a:solidFill>
                <a:uFillTx/>
                <a:latin typeface="Segoe UI Black"/>
                <a:ea typeface="Segoe UI Black"/>
                <a:hlinkClick r:id="rId7"/>
              </a:rPr>
              <a:t>сан есімдердің</a:t>
            </a:r>
            <a:r>
              <a:rPr b="0" lang="ru-RU" sz="1800" strike="noStrike" u="none">
                <a:solidFill>
                  <a:srgbClr val="073e87"/>
                </a:solidFill>
                <a:uFillTx/>
                <a:latin typeface="Segoe UI Black"/>
                <a:ea typeface="Segoe UI Black"/>
              </a:rPr>
              <a:t>  орнына жұмсалатын </a:t>
            </a:r>
            <a:r>
              <a:rPr b="0" lang="ru-RU" sz="1800" strike="noStrike" u="sng">
                <a:solidFill>
                  <a:srgbClr val="0080ff"/>
                </a:solidFill>
                <a:uFillTx/>
                <a:latin typeface="Segoe UI Black"/>
                <a:ea typeface="Segoe UI Black"/>
                <a:hlinkClick r:id="rId8"/>
              </a:rPr>
              <a:t>сөз табы</a:t>
            </a:r>
            <a:r>
              <a:rPr b="0" lang="ru-RU" sz="1800" strike="noStrike" u="none">
                <a:solidFill>
                  <a:srgbClr val="073e87"/>
                </a:solidFill>
                <a:uFillTx/>
                <a:latin typeface="Segoe UI Black"/>
                <a:ea typeface="Segoe UI Black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2" name="Picture 9" descr=""/>
          <p:cNvPicPr/>
          <p:nvPr/>
        </p:nvPicPr>
        <p:blipFill>
          <a:blip r:embed="rId9"/>
          <a:stretch/>
        </p:blipFill>
        <p:spPr>
          <a:xfrm>
            <a:off x="395280" y="2389320"/>
            <a:ext cx="8352000" cy="2243160"/>
          </a:xfrm>
          <a:prstGeom prst="rect">
            <a:avLst/>
          </a:prstGeom>
          <a:ln w="0">
            <a:noFill/>
          </a:ln>
        </p:spPr>
      </p:pic>
      <p:sp>
        <p:nvSpPr>
          <p:cNvPr id="123" name="TextBox 1"/>
          <p:cNvSpPr/>
          <p:nvPr/>
        </p:nvSpPr>
        <p:spPr>
          <a:xfrm>
            <a:off x="430200" y="1974960"/>
            <a:ext cx="835344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4" name="Picture 10" descr=""/>
          <p:cNvPicPr/>
          <p:nvPr/>
        </p:nvPicPr>
        <p:blipFill>
          <a:blip r:embed="rId10"/>
          <a:stretch/>
        </p:blipFill>
        <p:spPr>
          <a:xfrm>
            <a:off x="547560" y="2541600"/>
            <a:ext cx="8352000" cy="224316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17" descr=""/>
          <p:cNvPicPr/>
          <p:nvPr/>
        </p:nvPicPr>
        <p:blipFill>
          <a:blip r:embed="rId11"/>
          <a:stretch/>
        </p:blipFill>
        <p:spPr>
          <a:xfrm>
            <a:off x="700200" y="2693880"/>
            <a:ext cx="8351640" cy="224316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18" descr=""/>
          <p:cNvPicPr/>
          <p:nvPr/>
        </p:nvPicPr>
        <p:blipFill>
          <a:blip r:embed="rId12"/>
          <a:stretch/>
        </p:blipFill>
        <p:spPr>
          <a:xfrm>
            <a:off x="106200" y="2532240"/>
            <a:ext cx="8352000" cy="293508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19" descr=""/>
          <p:cNvPicPr/>
          <p:nvPr/>
        </p:nvPicPr>
        <p:blipFill>
          <a:blip r:embed="rId13"/>
          <a:stretch/>
        </p:blipFill>
        <p:spPr>
          <a:xfrm>
            <a:off x="201600" y="2617920"/>
            <a:ext cx="8353440" cy="293832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20" descr=""/>
          <p:cNvPicPr/>
          <p:nvPr/>
        </p:nvPicPr>
        <p:blipFill>
          <a:blip r:embed="rId14"/>
          <a:stretch/>
        </p:blipFill>
        <p:spPr>
          <a:xfrm>
            <a:off x="547560" y="2193840"/>
            <a:ext cx="8352000" cy="293868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20" descr=""/>
          <p:cNvPicPr/>
          <p:nvPr/>
        </p:nvPicPr>
        <p:blipFill>
          <a:blip r:embed="rId15"/>
          <a:stretch/>
        </p:blipFill>
        <p:spPr>
          <a:xfrm>
            <a:off x="792000" y="2319480"/>
            <a:ext cx="8352000" cy="293832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21" descr=""/>
          <p:cNvPicPr/>
          <p:nvPr/>
        </p:nvPicPr>
        <p:blipFill>
          <a:blip r:embed="rId16"/>
          <a:stretch/>
        </p:blipFill>
        <p:spPr>
          <a:xfrm>
            <a:off x="2771640" y="2541600"/>
            <a:ext cx="8352000" cy="293832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19" descr=""/>
          <p:cNvPicPr/>
          <p:nvPr/>
        </p:nvPicPr>
        <p:blipFill>
          <a:blip r:embed="rId17"/>
          <a:stretch/>
        </p:blipFill>
        <p:spPr>
          <a:xfrm>
            <a:off x="473040" y="2743200"/>
            <a:ext cx="8352000" cy="293832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22" descr=""/>
          <p:cNvPicPr/>
          <p:nvPr/>
        </p:nvPicPr>
        <p:blipFill>
          <a:blip r:embed="rId18"/>
          <a:stretch/>
        </p:blipFill>
        <p:spPr>
          <a:xfrm>
            <a:off x="420840" y="2384280"/>
            <a:ext cx="8351640" cy="293868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19" descr=""/>
          <p:cNvPicPr/>
          <p:nvPr/>
        </p:nvPicPr>
        <p:blipFill>
          <a:blip r:embed="rId19"/>
          <a:stretch/>
        </p:blipFill>
        <p:spPr>
          <a:xfrm>
            <a:off x="468360" y="2529000"/>
            <a:ext cx="8351640" cy="293832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23" descr=""/>
          <p:cNvPicPr/>
          <p:nvPr/>
        </p:nvPicPr>
        <p:blipFill>
          <a:blip r:embed="rId20"/>
          <a:stretch/>
        </p:blipFill>
        <p:spPr>
          <a:xfrm>
            <a:off x="558720" y="2529000"/>
            <a:ext cx="8352000" cy="293832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24" descr=""/>
          <p:cNvPicPr/>
          <p:nvPr/>
        </p:nvPicPr>
        <p:blipFill>
          <a:blip r:embed="rId21"/>
          <a:stretch/>
        </p:blipFill>
        <p:spPr>
          <a:xfrm>
            <a:off x="649440" y="2584440"/>
            <a:ext cx="8351640" cy="293832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25" descr=""/>
          <p:cNvPicPr/>
          <p:nvPr/>
        </p:nvPicPr>
        <p:blipFill>
          <a:blip r:embed="rId22"/>
          <a:stretch/>
        </p:blipFill>
        <p:spPr>
          <a:xfrm>
            <a:off x="133200" y="2684520"/>
            <a:ext cx="8352000" cy="293832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26" descr=""/>
          <p:cNvPicPr/>
          <p:nvPr/>
        </p:nvPicPr>
        <p:blipFill>
          <a:blip r:embed="rId23"/>
          <a:stretch/>
        </p:blipFill>
        <p:spPr>
          <a:xfrm>
            <a:off x="971640" y="2670120"/>
            <a:ext cx="8351640" cy="293868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27" descr=""/>
          <p:cNvPicPr/>
          <p:nvPr/>
        </p:nvPicPr>
        <p:blipFill>
          <a:blip r:embed="rId24"/>
          <a:stretch/>
        </p:blipFill>
        <p:spPr>
          <a:xfrm>
            <a:off x="4140360" y="2590920"/>
            <a:ext cx="5216400" cy="293832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28" descr=""/>
          <p:cNvPicPr/>
          <p:nvPr/>
        </p:nvPicPr>
        <p:blipFill>
          <a:blip r:embed="rId25"/>
          <a:stretch/>
        </p:blipFill>
        <p:spPr>
          <a:xfrm>
            <a:off x="1157400" y="2743200"/>
            <a:ext cx="8351640" cy="293832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26" descr=""/>
          <p:cNvPicPr/>
          <p:nvPr/>
        </p:nvPicPr>
        <p:blipFill>
          <a:blip r:embed="rId26"/>
          <a:stretch/>
        </p:blipFill>
        <p:spPr>
          <a:xfrm>
            <a:off x="1004760" y="2496960"/>
            <a:ext cx="8352000" cy="293868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29" descr=""/>
          <p:cNvPicPr/>
          <p:nvPr/>
        </p:nvPicPr>
        <p:blipFill>
          <a:blip r:embed="rId27"/>
          <a:stretch/>
        </p:blipFill>
        <p:spPr>
          <a:xfrm>
            <a:off x="1004760" y="3200400"/>
            <a:ext cx="8352000" cy="293832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25" descr=""/>
          <p:cNvPicPr/>
          <p:nvPr/>
        </p:nvPicPr>
        <p:blipFill>
          <a:blip r:embed="rId28"/>
          <a:stretch/>
        </p:blipFill>
        <p:spPr>
          <a:xfrm>
            <a:off x="431640" y="3060720"/>
            <a:ext cx="8352000" cy="293832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25" descr=""/>
          <p:cNvPicPr/>
          <p:nvPr/>
        </p:nvPicPr>
        <p:blipFill>
          <a:blip r:embed="rId29"/>
          <a:stretch/>
        </p:blipFill>
        <p:spPr>
          <a:xfrm>
            <a:off x="539640" y="3132000"/>
            <a:ext cx="8352000" cy="293868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30" descr=""/>
          <p:cNvPicPr/>
          <p:nvPr/>
        </p:nvPicPr>
        <p:blipFill>
          <a:blip r:embed="rId30"/>
          <a:stretch/>
        </p:blipFill>
        <p:spPr>
          <a:xfrm>
            <a:off x="3132000" y="4632480"/>
            <a:ext cx="5326200" cy="187308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25" descr=""/>
          <p:cNvPicPr/>
          <p:nvPr/>
        </p:nvPicPr>
        <p:blipFill>
          <a:blip r:embed="rId31"/>
          <a:stretch/>
        </p:blipFill>
        <p:spPr>
          <a:xfrm>
            <a:off x="654120" y="3063960"/>
            <a:ext cx="8351640" cy="293832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32" descr=""/>
          <p:cNvPicPr/>
          <p:nvPr/>
        </p:nvPicPr>
        <p:blipFill>
          <a:blip r:embed="rId32"/>
          <a:stretch/>
        </p:blipFill>
        <p:spPr>
          <a:xfrm>
            <a:off x="900000" y="3443400"/>
            <a:ext cx="8352000" cy="293832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25" descr=""/>
          <p:cNvPicPr/>
          <p:nvPr/>
        </p:nvPicPr>
        <p:blipFill>
          <a:blip r:embed="rId33"/>
          <a:stretch/>
        </p:blipFill>
        <p:spPr>
          <a:xfrm>
            <a:off x="473040" y="4853160"/>
            <a:ext cx="8352000" cy="293976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33" descr=""/>
          <p:cNvPicPr/>
          <p:nvPr/>
        </p:nvPicPr>
        <p:blipFill>
          <a:blip r:embed="rId34"/>
          <a:stretch/>
        </p:blipFill>
        <p:spPr>
          <a:xfrm>
            <a:off x="971640" y="3716280"/>
            <a:ext cx="7927920" cy="278928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34" descr=""/>
          <p:cNvPicPr/>
          <p:nvPr/>
        </p:nvPicPr>
        <p:blipFill>
          <a:blip r:embed="rId35"/>
          <a:stretch/>
        </p:blipFill>
        <p:spPr>
          <a:xfrm>
            <a:off x="352440" y="5079960"/>
            <a:ext cx="8352000" cy="293868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25" descr=""/>
          <p:cNvPicPr/>
          <p:nvPr/>
        </p:nvPicPr>
        <p:blipFill>
          <a:blip r:embed="rId36"/>
          <a:stretch/>
        </p:blipFill>
        <p:spPr>
          <a:xfrm>
            <a:off x="473040" y="4859280"/>
            <a:ext cx="8352000" cy="2938680"/>
          </a:xfrm>
          <a:prstGeom prst="rect">
            <a:avLst/>
          </a:prstGeom>
          <a:ln w="0">
            <a:noFill/>
          </a:ln>
        </p:spPr>
      </p:pic>
      <p:pic>
        <p:nvPicPr>
          <p:cNvPr id="151" name="Picture 35" descr=""/>
          <p:cNvPicPr/>
          <p:nvPr/>
        </p:nvPicPr>
        <p:blipFill>
          <a:blip r:embed="rId37"/>
          <a:stretch/>
        </p:blipFill>
        <p:spPr>
          <a:xfrm>
            <a:off x="-1397160" y="3556080"/>
            <a:ext cx="8352000" cy="2938320"/>
          </a:xfrm>
          <a:prstGeom prst="rect">
            <a:avLst/>
          </a:prstGeom>
          <a:ln w="0">
            <a:noFill/>
          </a:ln>
        </p:spPr>
      </p:pic>
      <p:sp>
        <p:nvSpPr>
          <p:cNvPr id="152" name="Скругленный прямоугольник 3"/>
          <p:cNvSpPr/>
          <p:nvPr/>
        </p:nvSpPr>
        <p:spPr>
          <a:xfrm>
            <a:off x="2433600" y="2611440"/>
            <a:ext cx="1944720" cy="631800"/>
          </a:xfrm>
          <a:prstGeom prst="roundRect">
            <a:avLst>
              <a:gd name="adj" fmla="val 16667"/>
            </a:avLst>
          </a:prstGeom>
          <a:solidFill>
            <a:srgbClr val="31b6fd"/>
          </a:solidFill>
          <a:ln w="15840">
            <a:solidFill>
              <a:srgbClr val="165d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Candara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Candara"/>
              </a:rPr>
              <a:t>Сұрау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3" name="Picture 36" descr=""/>
          <p:cNvPicPr/>
          <p:nvPr/>
        </p:nvPicPr>
        <p:blipFill>
          <a:blip r:embed="rId38"/>
          <a:stretch/>
        </p:blipFill>
        <p:spPr>
          <a:xfrm>
            <a:off x="4714920" y="2590920"/>
            <a:ext cx="1963800" cy="65232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37" descr=""/>
          <p:cNvPicPr/>
          <p:nvPr/>
        </p:nvPicPr>
        <p:blipFill>
          <a:blip r:embed="rId39"/>
          <a:stretch/>
        </p:blipFill>
        <p:spPr>
          <a:xfrm>
            <a:off x="6986520" y="2649600"/>
            <a:ext cx="1963800" cy="65088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38" descr=""/>
          <p:cNvPicPr/>
          <p:nvPr/>
        </p:nvPicPr>
        <p:blipFill>
          <a:blip r:embed="rId40"/>
          <a:stretch/>
        </p:blipFill>
        <p:spPr>
          <a:xfrm>
            <a:off x="774720" y="4370400"/>
            <a:ext cx="1963800" cy="654120"/>
          </a:xfrm>
          <a:prstGeom prst="rect">
            <a:avLst/>
          </a:prstGeom>
          <a:ln w="0">
            <a:noFill/>
          </a:ln>
        </p:spPr>
      </p:pic>
      <p:pic>
        <p:nvPicPr>
          <p:cNvPr id="156" name="Picture 39" descr=""/>
          <p:cNvPicPr/>
          <p:nvPr/>
        </p:nvPicPr>
        <p:blipFill>
          <a:blip r:embed="rId41"/>
          <a:stretch/>
        </p:blipFill>
        <p:spPr>
          <a:xfrm>
            <a:off x="3657600" y="4363920"/>
            <a:ext cx="1963800" cy="65268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40" descr=""/>
          <p:cNvPicPr/>
          <p:nvPr/>
        </p:nvPicPr>
        <p:blipFill>
          <a:blip r:embed="rId42"/>
          <a:stretch/>
        </p:blipFill>
        <p:spPr>
          <a:xfrm>
            <a:off x="6423120" y="4410000"/>
            <a:ext cx="1963800" cy="652680"/>
          </a:xfrm>
          <a:prstGeom prst="rect">
            <a:avLst/>
          </a:prstGeom>
          <a:ln w="0">
            <a:noFill/>
          </a:ln>
        </p:spPr>
      </p:pic>
      <p:sp>
        <p:nvSpPr>
          <p:cNvPr id="158" name="TextBox 4"/>
          <p:cNvSpPr/>
          <p:nvPr/>
        </p:nvSpPr>
        <p:spPr>
          <a:xfrm>
            <a:off x="493560" y="2790720"/>
            <a:ext cx="1330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Жіктеу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TextBox 5"/>
          <p:cNvSpPr/>
          <p:nvPr/>
        </p:nvSpPr>
        <p:spPr>
          <a:xfrm>
            <a:off x="4963680" y="2743200"/>
            <a:ext cx="1315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Жалпылау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TextBox 6"/>
          <p:cNvSpPr/>
          <p:nvPr/>
        </p:nvSpPr>
        <p:spPr>
          <a:xfrm>
            <a:off x="1190520" y="4484520"/>
            <a:ext cx="876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Сілтеу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TextBox 7"/>
          <p:cNvSpPr/>
          <p:nvPr/>
        </p:nvSpPr>
        <p:spPr>
          <a:xfrm>
            <a:off x="4141800" y="4543560"/>
            <a:ext cx="747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Өздік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" name="TextBox 8"/>
          <p:cNvSpPr/>
          <p:nvPr/>
        </p:nvSpPr>
        <p:spPr>
          <a:xfrm>
            <a:off x="6613560" y="4554360"/>
            <a:ext cx="1347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Белгісіздік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TextBox 9"/>
          <p:cNvSpPr/>
          <p:nvPr/>
        </p:nvSpPr>
        <p:spPr>
          <a:xfrm>
            <a:off x="7094520" y="2760840"/>
            <a:ext cx="1816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Болымсыздық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4" name="Прямая со стрелкой 4"/>
          <p:cNvCxnSpPr/>
          <p:nvPr/>
        </p:nvCxnSpPr>
        <p:spPr>
          <a:xfrm flipH="1">
            <a:off x="1598040" y="1476360"/>
            <a:ext cx="2858040" cy="1086480"/>
          </a:xfrm>
          <a:prstGeom prst="straightConnector1">
            <a:avLst/>
          </a:prstGeom>
          <a:ln w="28440">
            <a:solidFill>
              <a:srgbClr val="31b6fd"/>
            </a:solidFill>
            <a:miter/>
            <a:tailEnd len="med" type="triangle" w="med"/>
          </a:ln>
        </p:spPr>
      </p:cxnSp>
      <p:cxnSp>
        <p:nvCxnSpPr>
          <p:cNvPr id="165" name="Прямая со стрелкой 6"/>
          <p:cNvCxnSpPr/>
          <p:nvPr/>
        </p:nvCxnSpPr>
        <p:spPr>
          <a:xfrm>
            <a:off x="4983120" y="1428840"/>
            <a:ext cx="2664720" cy="1087920"/>
          </a:xfrm>
          <a:prstGeom prst="straightConnector1">
            <a:avLst/>
          </a:prstGeom>
          <a:ln w="28440">
            <a:solidFill>
              <a:srgbClr val="31b6fd"/>
            </a:solidFill>
            <a:miter/>
            <a:tailEnd len="med" type="arrow" w="med"/>
          </a:ln>
        </p:spPr>
      </p:cxnSp>
      <p:cxnSp>
        <p:nvCxnSpPr>
          <p:cNvPr id="166" name="Прямая со стрелкой 8"/>
          <p:cNvCxnSpPr/>
          <p:nvPr/>
        </p:nvCxnSpPr>
        <p:spPr>
          <a:xfrm flipH="1">
            <a:off x="1364400" y="1476360"/>
            <a:ext cx="3249000" cy="2796120"/>
          </a:xfrm>
          <a:prstGeom prst="straightConnector1">
            <a:avLst/>
          </a:prstGeom>
          <a:ln w="28440">
            <a:solidFill>
              <a:srgbClr val="31b6fd"/>
            </a:solidFill>
            <a:miter/>
            <a:tailEnd len="med" type="arrow" w="med"/>
          </a:ln>
        </p:spPr>
      </p:cxnSp>
      <p:cxnSp>
        <p:nvCxnSpPr>
          <p:cNvPr id="167" name="Прямая со стрелкой 10"/>
          <p:cNvCxnSpPr/>
          <p:nvPr/>
        </p:nvCxnSpPr>
        <p:spPr>
          <a:xfrm>
            <a:off x="4735440" y="1436400"/>
            <a:ext cx="2736000" cy="2934360"/>
          </a:xfrm>
          <a:prstGeom prst="straightConnector1">
            <a:avLst/>
          </a:prstGeom>
          <a:ln w="28440">
            <a:solidFill>
              <a:srgbClr val="31b6fd"/>
            </a:solidFill>
            <a:miter/>
            <a:tailEnd len="med" type="arrow" w="med"/>
          </a:ln>
        </p:spPr>
      </p:cxnSp>
      <p:cxnSp>
        <p:nvCxnSpPr>
          <p:cNvPr id="168" name="Прямая со стрелкой 12"/>
          <p:cNvCxnSpPr/>
          <p:nvPr/>
        </p:nvCxnSpPr>
        <p:spPr>
          <a:xfrm flipH="1">
            <a:off x="4623840" y="1530360"/>
            <a:ext cx="30600" cy="2890080"/>
          </a:xfrm>
          <a:prstGeom prst="straightConnector1">
            <a:avLst/>
          </a:prstGeom>
          <a:ln w="28440">
            <a:solidFill>
              <a:srgbClr val="31b6fd"/>
            </a:solidFill>
            <a:miter/>
            <a:tailEnd len="med" type="arrow" w="med"/>
          </a:ln>
        </p:spPr>
      </p:cxnSp>
      <p:cxnSp>
        <p:nvCxnSpPr>
          <p:cNvPr id="169" name="Прямая со стрелкой 15"/>
          <p:cNvCxnSpPr/>
          <p:nvPr/>
        </p:nvCxnSpPr>
        <p:spPr>
          <a:xfrm flipH="1">
            <a:off x="3803040" y="1472760"/>
            <a:ext cx="864360" cy="1032840"/>
          </a:xfrm>
          <a:prstGeom prst="straightConnector1">
            <a:avLst/>
          </a:prstGeom>
          <a:ln w="28440">
            <a:solidFill>
              <a:srgbClr val="31b6fd"/>
            </a:solidFill>
            <a:miter/>
            <a:tailEnd len="med" type="arrow" w="med"/>
          </a:ln>
        </p:spPr>
      </p:cxnSp>
      <p:cxnSp>
        <p:nvCxnSpPr>
          <p:cNvPr id="170" name="Прямая со стрелкой 17"/>
          <p:cNvCxnSpPr/>
          <p:nvPr/>
        </p:nvCxnSpPr>
        <p:spPr>
          <a:xfrm>
            <a:off x="4672080" y="1447920"/>
            <a:ext cx="808560" cy="1054800"/>
          </a:xfrm>
          <a:prstGeom prst="straightConnector1">
            <a:avLst/>
          </a:prstGeom>
          <a:ln w="28440">
            <a:solidFill>
              <a:srgbClr val="31b6fd"/>
            </a:solidFill>
            <a:miter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1557000"/>
            <a:ext cx="8229600" cy="647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br>
              <a:rPr sz="2400"/>
            </a:br>
            <a:br>
              <a:rPr sz="2400"/>
            </a:br>
            <a:br>
              <a:rPr sz="2400"/>
            </a:br>
            <a:br>
              <a:rPr sz="2400"/>
            </a:br>
            <a:br>
              <a:rPr sz="2400"/>
            </a:b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1-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тапсырма</a:t>
            </a:r>
            <a:br>
              <a:rPr sz="2400"/>
            </a:b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Тыңдалған мәтіннен  ақпараттарды анықтаңдар</a:t>
            </a:r>
            <a:br>
              <a:rPr sz="2400"/>
            </a:br>
            <a:br>
              <a:rPr sz="2400"/>
            </a:br>
            <a:br>
              <a:rPr sz="24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1" i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Дескриптор:</a:t>
            </a:r>
            <a:br>
              <a:rPr sz="1800"/>
            </a:br>
            <a:r>
              <a:rPr b="1" i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-мәтінді мұқият тыңдайды.</a:t>
            </a:r>
            <a:br>
              <a:rPr sz="1800"/>
            </a:br>
            <a:r>
              <a:rPr b="1" i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-негізгі ақпараттарды анықтайды.</a:t>
            </a:r>
            <a:br>
              <a:rPr sz="1800"/>
            </a:br>
            <a:endParaRPr b="0" lang="ru-RU" sz="18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72" name="Прямоугольник 2"/>
          <p:cNvSpPr/>
          <p:nvPr/>
        </p:nvSpPr>
        <p:spPr>
          <a:xfrm>
            <a:off x="2286000" y="2136600"/>
            <a:ext cx="4572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3" name="Объект 1" descr=""/>
          <p:cNvPicPr/>
          <p:nvPr/>
        </p:nvPicPr>
        <p:blipFill>
          <a:blip r:embed="rId1"/>
          <a:stretch/>
        </p:blipFill>
        <p:spPr>
          <a:xfrm>
            <a:off x="3132000" y="1773360"/>
            <a:ext cx="2952720" cy="324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95280" y="188640"/>
            <a:ext cx="8229600" cy="125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1" i="1" lang="en-US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1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Өзіңді тексер:</a:t>
            </a:r>
            <a:br>
              <a:rPr sz="2400"/>
            </a:br>
            <a:r>
              <a:rPr b="1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Мәтіндегі негізгі ақпараттар:</a:t>
            </a:r>
            <a:endParaRPr b="0" lang="ru-RU" sz="24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graphicFrame>
        <p:nvGraphicFramePr>
          <p:cNvPr id="175" name=""/>
          <p:cNvGraphicFramePr/>
          <p:nvPr/>
        </p:nvGraphicFramePr>
        <p:xfrm>
          <a:off x="10476000" y="4005360"/>
          <a:ext cx="3673440" cy="365040"/>
        </p:xfrm>
        <a:graphic>
          <a:graphicData uri="http://schemas.openxmlformats.org/drawingml/2006/table">
            <a:tbl>
              <a:tblPr/>
              <a:tblGrid>
                <a:gridCol w="3673440"/>
              </a:tblGrid>
              <a:tr h="365040">
                <a:tc>
                  <a:txBody>
                    <a:bodyPr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</a:tbl>
          </a:graphicData>
        </a:graphic>
      </p:graphicFrame>
      <p:sp>
        <p:nvSpPr>
          <p:cNvPr id="176" name="TextBox 3"/>
          <p:cNvSpPr/>
          <p:nvPr/>
        </p:nvSpPr>
        <p:spPr>
          <a:xfrm>
            <a:off x="611280" y="2133720"/>
            <a:ext cx="813744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Судың есте сақтау қасиеті бар.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Су кез келген ақпаратты қабылдайды.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Жақсы көңіл күймен суды ішу керек.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Су кристалдары жақсы сөз естігенде  ерекшеленеді.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Сонда судың да  пайдасы арта түседі.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7" name="Picture 12" descr=""/>
          <p:cNvPicPr/>
          <p:nvPr/>
        </p:nvPicPr>
        <p:blipFill>
          <a:blip r:embed="rId1"/>
          <a:stretch/>
        </p:blipFill>
        <p:spPr>
          <a:xfrm>
            <a:off x="6093000" y="4714920"/>
            <a:ext cx="2182680" cy="287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6380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2007-03-10T13:34:16Z</dcterms:created>
  <dc:creator>Админ</dc:creator>
  <dc:description/>
  <dc:language>ru-RU</dc:language>
  <cp:lastModifiedBy>Huawei</cp:lastModifiedBy>
  <dcterms:modified xsi:type="dcterms:W3CDTF">2024-10-26T17:33:21Z</dcterms:modified>
  <cp:revision>216</cp:revision>
  <dc:subject/>
  <dc:title>Слайд 1</dc:title>
</cp:coreProperties>
</file>