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sldIdLst>
    <p:sldId id="256" r:id="rId2"/>
    <p:sldId id="257" r:id="rId3"/>
    <p:sldId id="258" r:id="rId4"/>
    <p:sldId id="260" r:id="rId5"/>
    <p:sldId id="268" r:id="rId6"/>
    <p:sldId id="262" r:id="rId7"/>
    <p:sldId id="263" r:id="rId8"/>
    <p:sldId id="265" r:id="rId9"/>
    <p:sldId id="269" r:id="rId10"/>
    <p:sldId id="270" r:id="rId11"/>
    <p:sldId id="271"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660"/>
  </p:normalViewPr>
  <p:slideViewPr>
    <p:cSldViewPr>
      <p:cViewPr varScale="1">
        <p:scale>
          <a:sx n="60" d="100"/>
          <a:sy n="60" d="100"/>
        </p:scale>
        <p:origin x="58" y="38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BE115-EFC2-4BEB-AA47-CA01B43C6347}" type="datetimeFigureOut">
              <a:rPr lang="ru-RU" smtClean="0"/>
              <a:t>26.10.2024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654C9-71A0-4CBC-ACDC-79D74E100420}" type="slidenum">
              <a:rPr lang="ru-RU" smtClean="0"/>
              <a:t>‹#›</a:t>
            </a:fld>
            <a:endParaRPr lang="ru-RU"/>
          </a:p>
        </p:txBody>
      </p:sp>
    </p:spTree>
    <p:extLst>
      <p:ext uri="{BB962C8B-B14F-4D97-AF65-F5344CB8AC3E}">
        <p14:creationId xmlns:p14="http://schemas.microsoft.com/office/powerpoint/2010/main" val="1669384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06654C9-71A0-4CBC-ACDC-79D74E100420}" type="slidenum">
              <a:rPr lang="ru-RU" smtClean="0"/>
              <a:t>9</a:t>
            </a:fld>
            <a:endParaRPr lang="ru-RU"/>
          </a:p>
        </p:txBody>
      </p:sp>
    </p:spTree>
    <p:extLst>
      <p:ext uri="{BB962C8B-B14F-4D97-AF65-F5344CB8AC3E}">
        <p14:creationId xmlns:p14="http://schemas.microsoft.com/office/powerpoint/2010/main" val="171515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9297485-7041-403B-BE0F-3EC3BD65F45E}" type="datetimeFigureOut">
              <a:rPr lang="ru-RU" smtClean="0"/>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C9297485-7041-403B-BE0F-3EC3BD65F45E}" type="datetimeFigureOut">
              <a:rPr lang="ru-RU" smtClean="0"/>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9297485-7041-403B-BE0F-3EC3BD65F45E}" type="datetimeFigureOut">
              <a:rPr lang="ru-RU" smtClean="0"/>
              <a:t>26.10.2024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9297485-7041-403B-BE0F-3EC3BD65F45E}" type="datetimeFigureOut">
              <a:rPr lang="ru-RU" smtClean="0"/>
              <a:t>26.10.2024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C9297485-7041-403B-BE0F-3EC3BD65F45E}" type="datetimeFigureOut">
              <a:rPr lang="ru-RU" smtClean="0"/>
              <a:t>26.10.2024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79E87BD-96B7-4B23-83D7-7A5AF10B0E2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9297485-7041-403B-BE0F-3EC3BD65F45E}" type="datetimeFigureOut">
              <a:rPr lang="ru-RU" smtClean="0"/>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297485-7041-403B-BE0F-3EC3BD65F45E}" type="datetimeFigureOut">
              <a:rPr lang="ru-RU" smtClean="0"/>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C9297485-7041-403B-BE0F-3EC3BD65F45E}" type="datetimeFigureOut">
              <a:rPr lang="ru-RU" smtClean="0"/>
              <a:t>26.10.2024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79E87BD-96B7-4B23-83D7-7A5AF10B0E27}"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hyperlink" Target="https://stan.kz/yekspo-2017-turaly-15-malime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6.xml"/><Relationship Id="rId7" Type="http://schemas.openxmlformats.org/officeDocument/2006/relationships/image" Target="../media/image5.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404664"/>
            <a:ext cx="8687269" cy="2664296"/>
          </a:xfrm>
        </p:spPr>
        <p:txBody>
          <a:bodyPr>
            <a:normAutofit fontScale="90000"/>
          </a:bodyPr>
          <a:lstStyle/>
          <a:p>
            <a:r>
              <a:rPr lang="kk-KZ" sz="3200" b="1" dirty="0" smtClean="0">
                <a:solidFill>
                  <a:srgbClr val="002060"/>
                </a:solidFill>
                <a:latin typeface="Times New Roman" panose="02020603050405020304" pitchFamily="18" charset="0"/>
                <a:cs typeface="Times New Roman" panose="02020603050405020304" pitchFamily="18" charset="0"/>
              </a:rPr>
              <a:t/>
            </a:r>
            <a:br>
              <a:rPr lang="kk-KZ" sz="3200" b="1" dirty="0" smtClean="0">
                <a:solidFill>
                  <a:srgbClr val="002060"/>
                </a:solidFill>
                <a:latin typeface="Times New Roman" panose="02020603050405020304" pitchFamily="18" charset="0"/>
                <a:cs typeface="Times New Roman" panose="02020603050405020304" pitchFamily="18" charset="0"/>
              </a:rPr>
            </a:br>
            <a:r>
              <a:rPr lang="kk-KZ" sz="3200" b="1" dirty="0">
                <a:solidFill>
                  <a:srgbClr val="002060"/>
                </a:solidFill>
                <a:latin typeface="Times New Roman" panose="02020603050405020304" pitchFamily="18" charset="0"/>
                <a:cs typeface="Times New Roman" panose="02020603050405020304" pitchFamily="18" charset="0"/>
              </a:rPr>
              <a:t/>
            </a:r>
            <a:br>
              <a:rPr lang="kk-KZ" sz="3200" b="1" dirty="0">
                <a:solidFill>
                  <a:srgbClr val="002060"/>
                </a:solidFill>
                <a:latin typeface="Times New Roman" panose="02020603050405020304" pitchFamily="18" charset="0"/>
                <a:cs typeface="Times New Roman" panose="02020603050405020304" pitchFamily="18" charset="0"/>
              </a:rPr>
            </a:br>
            <a:r>
              <a:rPr lang="kk-KZ" sz="3200" b="1" dirty="0" smtClean="0">
                <a:solidFill>
                  <a:srgbClr val="002060"/>
                </a:solidFill>
                <a:latin typeface="Times New Roman" panose="02020603050405020304" pitchFamily="18" charset="0"/>
                <a:cs typeface="Times New Roman" panose="02020603050405020304" pitchFamily="18" charset="0"/>
              </a:rPr>
              <a:t>Қазақ </a:t>
            </a:r>
            <a:r>
              <a:rPr lang="kk-KZ" sz="3200" b="1" dirty="0">
                <a:solidFill>
                  <a:srgbClr val="002060"/>
                </a:solidFill>
                <a:latin typeface="Times New Roman" panose="02020603050405020304" pitchFamily="18" charset="0"/>
                <a:cs typeface="Times New Roman" panose="02020603050405020304" pitchFamily="18" charset="0"/>
              </a:rPr>
              <a:t>тілі 6-сынып </a:t>
            </a:r>
            <a:r>
              <a:rPr lang="kk-KZ" sz="3200" b="1" dirty="0" smtClean="0">
                <a:solidFill>
                  <a:srgbClr val="002060"/>
                </a:solidFill>
                <a:latin typeface="Times New Roman" panose="02020603050405020304" pitchFamily="18" charset="0"/>
                <a:cs typeface="Times New Roman" panose="02020603050405020304" pitchFamily="18" charset="0"/>
              </a:rPr>
              <a:t/>
            </a:r>
            <a:br>
              <a:rPr lang="kk-KZ" sz="3200" b="1" dirty="0" smtClean="0">
                <a:solidFill>
                  <a:srgbClr val="002060"/>
                </a:solidFill>
                <a:latin typeface="Times New Roman" panose="02020603050405020304" pitchFamily="18" charset="0"/>
                <a:cs typeface="Times New Roman" panose="02020603050405020304" pitchFamily="18" charset="0"/>
              </a:rPr>
            </a:br>
            <a:r>
              <a:rPr lang="kk-KZ" sz="3300" b="1" dirty="0" smtClean="0">
                <a:solidFill>
                  <a:srgbClr val="FF0000"/>
                </a:solidFill>
                <a:latin typeface="Times New Roman" panose="02020603050405020304" pitchFamily="18" charset="0"/>
                <a:cs typeface="Times New Roman" panose="02020603050405020304" pitchFamily="18" charset="0"/>
              </a:rPr>
              <a:t>Бөлім</a:t>
            </a:r>
            <a:r>
              <a:rPr lang="kk-KZ" sz="3300" b="1" dirty="0">
                <a:solidFill>
                  <a:srgbClr val="FF0000"/>
                </a:solidFill>
                <a:latin typeface="Times New Roman" panose="02020603050405020304" pitchFamily="18" charset="0"/>
                <a:cs typeface="Times New Roman" panose="02020603050405020304" pitchFamily="18" charset="0"/>
              </a:rPr>
              <a:t>: </a:t>
            </a:r>
            <a:br>
              <a:rPr lang="kk-KZ" sz="3300" b="1" dirty="0">
                <a:solidFill>
                  <a:srgbClr val="FF0000"/>
                </a:solidFill>
                <a:latin typeface="Times New Roman" panose="02020603050405020304" pitchFamily="18" charset="0"/>
                <a:cs typeface="Times New Roman" panose="02020603050405020304" pitchFamily="18" charset="0"/>
              </a:rPr>
            </a:br>
            <a:r>
              <a:rPr lang="kk-KZ" sz="3300" b="1" dirty="0">
                <a:solidFill>
                  <a:srgbClr val="FF0000"/>
                </a:solidFill>
                <a:latin typeface="Times New Roman" panose="02020603050405020304" pitchFamily="18" charset="0"/>
                <a:cs typeface="Times New Roman" panose="02020603050405020304" pitchFamily="18" charset="0"/>
              </a:rPr>
              <a:t>«АСТАНА – МӘДЕНИЕТ ПЕН ӨНЕР ОРДАСЫ</a:t>
            </a:r>
            <a:r>
              <a:rPr lang="kk-KZ" sz="3300" b="1" dirty="0" smtClean="0">
                <a:solidFill>
                  <a:srgbClr val="FF0000"/>
                </a:solidFill>
                <a:latin typeface="Times New Roman" panose="02020603050405020304" pitchFamily="18" charset="0"/>
                <a:cs typeface="Times New Roman" panose="02020603050405020304" pitchFamily="18" charset="0"/>
              </a:rPr>
              <a:t>»</a:t>
            </a:r>
            <a:br>
              <a:rPr lang="kk-KZ" sz="3300" b="1" dirty="0" smtClean="0">
                <a:solidFill>
                  <a:srgbClr val="FF0000"/>
                </a:solidFill>
                <a:latin typeface="Times New Roman" panose="02020603050405020304" pitchFamily="18" charset="0"/>
                <a:cs typeface="Times New Roman" panose="02020603050405020304" pitchFamily="18" charset="0"/>
              </a:rPr>
            </a:br>
            <a:endParaRPr lang="ru-RU" b="1" dirty="0">
              <a:solidFill>
                <a:srgbClr val="FF000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539552" y="2852936"/>
            <a:ext cx="7776864" cy="2880320"/>
          </a:xfrm>
        </p:spPr>
        <p:txBody>
          <a:bodyPr>
            <a:normAutofit/>
          </a:bodyPr>
          <a:lstStyle/>
          <a:p>
            <a:r>
              <a:rPr lang="ru-RU" sz="4000" b="1" dirty="0" err="1">
                <a:solidFill>
                  <a:srgbClr val="002060"/>
                </a:solidFill>
                <a:latin typeface="Times New Roman" panose="02020603050405020304" pitchFamily="18" charset="0"/>
                <a:cs typeface="Times New Roman" panose="02020603050405020304" pitchFamily="18" charset="0"/>
              </a:rPr>
              <a:t>Сабақтың</a:t>
            </a:r>
            <a:r>
              <a:rPr lang="ru-RU" sz="4000" b="1" dirty="0">
                <a:solidFill>
                  <a:srgbClr val="002060"/>
                </a:solidFill>
                <a:latin typeface="Times New Roman" panose="02020603050405020304" pitchFamily="18" charset="0"/>
                <a:cs typeface="Times New Roman" panose="02020603050405020304" pitchFamily="18" charset="0"/>
              </a:rPr>
              <a:t> </a:t>
            </a:r>
            <a:r>
              <a:rPr lang="ru-RU" sz="4000" b="1" dirty="0" err="1">
                <a:solidFill>
                  <a:srgbClr val="002060"/>
                </a:solidFill>
                <a:latin typeface="Times New Roman" panose="02020603050405020304" pitchFamily="18" charset="0"/>
                <a:cs typeface="Times New Roman" panose="02020603050405020304" pitchFamily="18" charset="0"/>
              </a:rPr>
              <a:t>тақырыбы</a:t>
            </a:r>
            <a:r>
              <a:rPr lang="ru-RU" sz="4000" b="1" dirty="0" smtClean="0">
                <a:solidFill>
                  <a:srgbClr val="002060"/>
                </a:solidFill>
                <a:latin typeface="Times New Roman" panose="02020603050405020304" pitchFamily="18" charset="0"/>
                <a:cs typeface="Times New Roman" panose="02020603050405020304" pitchFamily="18" charset="0"/>
              </a:rPr>
              <a:t>:</a:t>
            </a:r>
          </a:p>
          <a:p>
            <a:r>
              <a:rPr lang="kk-KZ" sz="4900" b="1" dirty="0" smtClean="0">
                <a:solidFill>
                  <a:srgbClr val="002060"/>
                </a:solidFill>
                <a:latin typeface="Times New Roman" panose="02020603050405020304" pitchFamily="18" charset="0"/>
                <a:cs typeface="Times New Roman" panose="02020603050405020304" pitchFamily="18" charset="0"/>
              </a:rPr>
              <a:t>Астана </a:t>
            </a:r>
            <a:r>
              <a:rPr lang="kk-KZ" sz="4900" b="1" dirty="0">
                <a:solidFill>
                  <a:srgbClr val="002060"/>
                </a:solidFill>
                <a:latin typeface="Times New Roman" panose="02020603050405020304" pitchFamily="18" charset="0"/>
                <a:cs typeface="Times New Roman" panose="02020603050405020304" pitchFamily="18" charset="0"/>
              </a:rPr>
              <a:t>төріндегі </a:t>
            </a:r>
            <a:r>
              <a:rPr lang="en-US" sz="4900" b="1" dirty="0" smtClean="0">
                <a:solidFill>
                  <a:srgbClr val="002060"/>
                </a:solidFill>
                <a:latin typeface="Times New Roman" panose="02020603050405020304" pitchFamily="18" charset="0"/>
                <a:cs typeface="Times New Roman" panose="02020603050405020304" pitchFamily="18" charset="0"/>
              </a:rPr>
              <a:t>EXPO</a:t>
            </a:r>
            <a:endParaRPr lang="kk-KZ" sz="4900" b="1" dirty="0" smtClean="0">
              <a:solidFill>
                <a:srgbClr val="002060"/>
              </a:solidFill>
              <a:latin typeface="Times New Roman" panose="02020603050405020304" pitchFamily="18" charset="0"/>
              <a:cs typeface="Times New Roman" panose="02020603050405020304" pitchFamily="18" charset="0"/>
            </a:endParaRPr>
          </a:p>
          <a:p>
            <a:endParaRPr lang="kk-KZ" sz="4000" b="1" dirty="0" smtClean="0">
              <a:solidFill>
                <a:schemeClr val="tx2"/>
              </a:solidFill>
              <a:latin typeface="Times New Roman" panose="02020603050405020304" pitchFamily="18" charset="0"/>
              <a:cs typeface="Times New Roman" panose="02020603050405020304" pitchFamily="18" charset="0"/>
            </a:endParaRPr>
          </a:p>
          <a:p>
            <a:endParaRPr lang="kk-KZ" sz="4000" b="1" dirty="0" smtClean="0">
              <a:solidFill>
                <a:schemeClr val="tx2"/>
              </a:solidFill>
              <a:latin typeface="Times New Roman" panose="02020603050405020304" pitchFamily="18" charset="0"/>
              <a:cs typeface="Times New Roman" panose="02020603050405020304" pitchFamily="18" charset="0"/>
            </a:endParaRPr>
          </a:p>
          <a:p>
            <a:endParaRPr lang="ru-RU" sz="4000" b="1" dirty="0">
              <a:solidFill>
                <a:schemeClr val="tx2"/>
              </a:solidFill>
              <a:latin typeface="Times New Roman" panose="02020603050405020304" pitchFamily="18" charset="0"/>
              <a:cs typeface="Times New Roman" panose="02020603050405020304"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33053763"/>
      </p:ext>
    </p:extLst>
  </p:cSld>
  <p:clrMapOvr>
    <a:masterClrMapping/>
  </p:clrMapOvr>
  <mc:AlternateContent xmlns:mc="http://schemas.openxmlformats.org/markup-compatibility/2006" xmlns:p14="http://schemas.microsoft.com/office/powerpoint/2010/main">
    <mc:Choice Requires="p14">
      <p:transition spd="slow" p14:dur="2000" advTm="15045"/>
    </mc:Choice>
    <mc:Fallback xmlns="">
      <p:transition spd="slow" advTm="15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b="1" dirty="0">
                <a:solidFill>
                  <a:srgbClr val="FF0000"/>
                </a:solidFill>
                <a:latin typeface="Times New Roman" panose="02020603050405020304" pitchFamily="18" charset="0"/>
                <a:cs typeface="Times New Roman" panose="02020603050405020304" pitchFamily="18" charset="0"/>
              </a:rPr>
              <a:t>ӨЗІҢДІ ТЕКСЕР</a:t>
            </a:r>
            <a:endParaRPr lang="ru-RU" dirty="0">
              <a:solidFill>
                <a:srgbClr val="FF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922478658"/>
              </p:ext>
            </p:extLst>
          </p:nvPr>
        </p:nvGraphicFramePr>
        <p:xfrm>
          <a:off x="251518" y="1988840"/>
          <a:ext cx="8640964" cy="3193168"/>
        </p:xfrm>
        <a:graphic>
          <a:graphicData uri="http://schemas.openxmlformats.org/drawingml/2006/table">
            <a:tbl>
              <a:tblPr firstRow="1" firstCol="1" bandRow="1">
                <a:tableStyleId>{5C22544A-7EE6-4342-B048-85BDC9FD1C3A}</a:tableStyleId>
              </a:tblPr>
              <a:tblGrid>
                <a:gridCol w="3816428">
                  <a:extLst>
                    <a:ext uri="{9D8B030D-6E8A-4147-A177-3AD203B41FA5}">
                      <a16:colId xmlns:a16="http://schemas.microsoft.com/office/drawing/2014/main" xmlns="" val="1681654646"/>
                    </a:ext>
                  </a:extLst>
                </a:gridCol>
                <a:gridCol w="4824536">
                  <a:extLst>
                    <a:ext uri="{9D8B030D-6E8A-4147-A177-3AD203B41FA5}">
                      <a16:colId xmlns:a16="http://schemas.microsoft.com/office/drawing/2014/main" xmlns="" val="4228776461"/>
                    </a:ext>
                  </a:extLst>
                </a:gridCol>
              </a:tblGrid>
              <a:tr h="456865">
                <a:tc>
                  <a:txBody>
                    <a:bodyPr/>
                    <a:lstStyle/>
                    <a:p>
                      <a:pPr marL="342900" lvl="0" indent="-342900">
                        <a:lnSpc>
                          <a:spcPct val="107000"/>
                        </a:lnSpc>
                        <a:spcAft>
                          <a:spcPts val="0"/>
                        </a:spcAft>
                        <a:buFont typeface="+mj-lt"/>
                        <a:buAutoNum type="arabicPeriod"/>
                      </a:pPr>
                      <a:r>
                        <a:rPr lang="kk-KZ" sz="2000" b="0" dirty="0">
                          <a:solidFill>
                            <a:srgbClr val="C00000"/>
                          </a:solidFill>
                          <a:effectLst/>
                          <a:latin typeface="Times New Roman" panose="02020603050405020304" pitchFamily="18" charset="0"/>
                          <a:cs typeface="Times New Roman" panose="02020603050405020304" pitchFamily="18" charset="0"/>
                        </a:rPr>
                        <a:t>Зат есім</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en-US" sz="2000" b="1"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EXPO</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3750096750"/>
                  </a:ext>
                </a:extLst>
              </a:tr>
              <a:tr h="456865">
                <a:tc>
                  <a:txBody>
                    <a:bodyPr/>
                    <a:lstStyle/>
                    <a:p>
                      <a:pPr marL="0" lvl="0" indent="0">
                        <a:lnSpc>
                          <a:spcPct val="107000"/>
                        </a:lnSpc>
                        <a:spcAft>
                          <a:spcPts val="0"/>
                        </a:spcAft>
                        <a:buFont typeface="+mj-lt"/>
                        <a:buNone/>
                      </a:pPr>
                      <a:r>
                        <a:rPr lang="kk-KZ" sz="2000" b="0" dirty="0" smtClean="0">
                          <a:solidFill>
                            <a:srgbClr val="C00000"/>
                          </a:solidFill>
                          <a:effectLst/>
                          <a:latin typeface="Times New Roman" panose="02020603050405020304" pitchFamily="18" charset="0"/>
                          <a:cs typeface="Times New Roman" panose="02020603050405020304" pitchFamily="18" charset="0"/>
                        </a:rPr>
                        <a:t>2. Сын </a:t>
                      </a:r>
                      <a:r>
                        <a:rPr lang="kk-KZ" sz="2000" b="0" dirty="0">
                          <a:solidFill>
                            <a:srgbClr val="C00000"/>
                          </a:solidFill>
                          <a:effectLst/>
                          <a:latin typeface="Times New Roman" panose="02020603050405020304" pitchFamily="18" charset="0"/>
                          <a:cs typeface="Times New Roman" panose="02020603050405020304" pitchFamily="18" charset="0"/>
                        </a:rPr>
                        <a:t>есім</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kk-KZ" sz="2000" b="1" i="1" dirty="0" smtClean="0">
                          <a:solidFill>
                            <a:srgbClr val="002060"/>
                          </a:solidFill>
                          <a:effectLst/>
                          <a:latin typeface="Times New Roman" panose="02020603050405020304" pitchFamily="18" charset="0"/>
                          <a:cs typeface="Times New Roman" panose="02020603050405020304" pitchFamily="18" charset="0"/>
                        </a:rPr>
                        <a:t>Маңызды, қызықты</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1183394294"/>
                  </a:ext>
                </a:extLst>
              </a:tr>
              <a:tr h="934883">
                <a:tc>
                  <a:txBody>
                    <a:bodyPr/>
                    <a:lstStyle/>
                    <a:p>
                      <a:pPr marL="0" lvl="0" indent="0">
                        <a:lnSpc>
                          <a:spcPct val="107000"/>
                        </a:lnSpc>
                        <a:spcAft>
                          <a:spcPts val="0"/>
                        </a:spcAft>
                        <a:buFont typeface="+mj-lt"/>
                        <a:buNone/>
                      </a:pPr>
                      <a:r>
                        <a:rPr lang="kk-KZ" sz="2000" b="0" dirty="0" smtClean="0">
                          <a:solidFill>
                            <a:srgbClr val="C00000"/>
                          </a:solidFill>
                          <a:effectLst/>
                          <a:latin typeface="Times New Roman" panose="02020603050405020304" pitchFamily="18" charset="0"/>
                          <a:cs typeface="Times New Roman" panose="02020603050405020304" pitchFamily="18" charset="0"/>
                        </a:rPr>
                        <a:t>3. Етістік</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kk-KZ" sz="2000" b="1" i="1" dirty="0" smtClean="0">
                          <a:solidFill>
                            <a:srgbClr val="002060"/>
                          </a:solidFill>
                          <a:effectLst/>
                          <a:latin typeface="Times New Roman" panose="02020603050405020304" pitchFamily="18" charset="0"/>
                          <a:cs typeface="Times New Roman" panose="02020603050405020304" pitchFamily="18" charset="0"/>
                        </a:rPr>
                        <a:t>Қызықтырады, аралайды</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1825342493"/>
                  </a:ext>
                </a:extLst>
              </a:tr>
              <a:tr h="887690">
                <a:tc>
                  <a:txBody>
                    <a:bodyPr/>
                    <a:lstStyle/>
                    <a:p>
                      <a:pPr marL="0" lvl="0" indent="0">
                        <a:lnSpc>
                          <a:spcPct val="107000"/>
                        </a:lnSpc>
                        <a:spcAft>
                          <a:spcPts val="0"/>
                        </a:spcAft>
                        <a:buFont typeface="+mj-lt"/>
                        <a:buNone/>
                      </a:pPr>
                      <a:r>
                        <a:rPr lang="kk-KZ" sz="2000" b="0" dirty="0" smtClean="0">
                          <a:solidFill>
                            <a:srgbClr val="C00000"/>
                          </a:solidFill>
                          <a:effectLst/>
                          <a:latin typeface="Times New Roman" panose="02020603050405020304" pitchFamily="18" charset="0"/>
                          <a:cs typeface="Times New Roman" panose="02020603050405020304" pitchFamily="18" charset="0"/>
                        </a:rPr>
                        <a:t>4. Төрт </a:t>
                      </a:r>
                      <a:r>
                        <a:rPr lang="kk-KZ" sz="2000" b="0" dirty="0">
                          <a:solidFill>
                            <a:srgbClr val="C00000"/>
                          </a:solidFill>
                          <a:effectLst/>
                          <a:latin typeface="Times New Roman" panose="02020603050405020304" pitchFamily="18" charset="0"/>
                          <a:cs typeface="Times New Roman" panose="02020603050405020304" pitchFamily="18" charset="0"/>
                        </a:rPr>
                        <a:t>сөзден тұратын сөйлем</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en-US" sz="2000" b="1" i="1" baseline="0" dirty="0" smtClean="0">
                          <a:solidFill>
                            <a:srgbClr val="002060"/>
                          </a:solidFill>
                          <a:effectLst/>
                          <a:latin typeface="Times New Roman" panose="02020603050405020304" pitchFamily="18" charset="0"/>
                          <a:cs typeface="Times New Roman" panose="02020603050405020304" pitchFamily="18" charset="0"/>
                        </a:rPr>
                        <a:t>EXPO</a:t>
                      </a:r>
                      <a:r>
                        <a:rPr lang="kk-KZ" sz="2000" b="1" i="1" baseline="0" dirty="0" smtClean="0">
                          <a:solidFill>
                            <a:srgbClr val="002060"/>
                          </a:solidFill>
                          <a:effectLst/>
                          <a:latin typeface="Times New Roman" panose="02020603050405020304" pitchFamily="18" charset="0"/>
                          <a:cs typeface="Times New Roman" panose="02020603050405020304" pitchFamily="18" charset="0"/>
                        </a:rPr>
                        <a:t> Астана қаласында өтті</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1693462900"/>
                  </a:ext>
                </a:extLst>
              </a:tr>
              <a:tr h="456865">
                <a:tc>
                  <a:txBody>
                    <a:bodyPr/>
                    <a:lstStyle/>
                    <a:p>
                      <a:pPr marL="0" lvl="0" indent="0">
                        <a:lnSpc>
                          <a:spcPct val="107000"/>
                        </a:lnSpc>
                        <a:spcAft>
                          <a:spcPts val="0"/>
                        </a:spcAft>
                        <a:buFont typeface="+mj-lt"/>
                        <a:buNone/>
                      </a:pPr>
                      <a:r>
                        <a:rPr lang="kk-KZ" sz="2000" b="0" dirty="0" smtClean="0">
                          <a:solidFill>
                            <a:srgbClr val="C00000"/>
                          </a:solidFill>
                          <a:effectLst/>
                          <a:latin typeface="Times New Roman" panose="02020603050405020304" pitchFamily="18" charset="0"/>
                          <a:cs typeface="Times New Roman" panose="02020603050405020304" pitchFamily="18" charset="0"/>
                        </a:rPr>
                        <a:t>5. Синоним </a:t>
                      </a:r>
                      <a:endParaRPr lang="ru-RU" sz="20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nSpc>
                          <a:spcPct val="107000"/>
                        </a:lnSpc>
                        <a:spcAft>
                          <a:spcPts val="0"/>
                        </a:spcAft>
                      </a:pPr>
                      <a:r>
                        <a:rPr lang="kk-KZ" sz="2000" b="1" i="1" dirty="0" smtClean="0">
                          <a:solidFill>
                            <a:srgbClr val="002060"/>
                          </a:solidFill>
                          <a:effectLst/>
                          <a:latin typeface="Times New Roman" panose="02020603050405020304" pitchFamily="18" charset="0"/>
                          <a:cs typeface="Times New Roman" panose="02020603050405020304" pitchFamily="18" charset="0"/>
                        </a:rPr>
                        <a:t>Көрме</a:t>
                      </a:r>
                      <a:endParaRPr lang="ru-RU" sz="20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325929787"/>
                  </a:ext>
                </a:extLst>
              </a:tr>
            </a:tbl>
          </a:graphicData>
        </a:graphic>
      </p:graphicFrame>
      <p:sp>
        <p:nvSpPr>
          <p:cNvPr id="4" name="Прямоугольник 3"/>
          <p:cNvSpPr/>
          <p:nvPr/>
        </p:nvSpPr>
        <p:spPr>
          <a:xfrm>
            <a:off x="755576" y="5301208"/>
            <a:ext cx="4680520" cy="923330"/>
          </a:xfrm>
          <a:prstGeom prst="rect">
            <a:avLst/>
          </a:prstGeom>
        </p:spPr>
        <p:txBody>
          <a:bodyPr wrap="square">
            <a:spAutoFit/>
          </a:bodyPr>
          <a:lstStyle/>
          <a:p>
            <a:r>
              <a:rPr lang="ru-RU" b="1" dirty="0">
                <a:solidFill>
                  <a:schemeClr val="tx2"/>
                </a:solidFill>
                <a:latin typeface="Times New Roman" panose="02020603050405020304" pitchFamily="18" charset="0"/>
                <a:cs typeface="Times New Roman" panose="02020603050405020304" pitchFamily="18" charset="0"/>
              </a:rPr>
              <a:t>Дескриптор</a:t>
            </a:r>
            <a:br>
              <a:rPr lang="ru-RU" b="1" dirty="0">
                <a:solidFill>
                  <a:schemeClr val="tx2"/>
                </a:solidFill>
                <a:latin typeface="Times New Roman" panose="02020603050405020304" pitchFamily="18" charset="0"/>
                <a:cs typeface="Times New Roman" panose="02020603050405020304" pitchFamily="18" charset="0"/>
              </a:rPr>
            </a:b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суреттегі</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ақпаратты</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түсінеді</a:t>
            </a:r>
            <a:r>
              <a:rPr lang="kk-KZ" dirty="0">
                <a:solidFill>
                  <a:srgbClr val="002060"/>
                </a:solidFill>
                <a:latin typeface="Times New Roman" panose="02020603050405020304" pitchFamily="18" charset="0"/>
                <a:cs typeface="Times New Roman" panose="02020603050405020304" pitchFamily="18" charset="0"/>
              </a:rPr>
              <a:t/>
            </a:r>
            <a:br>
              <a:rPr lang="kk-KZ" dirty="0">
                <a:solidFill>
                  <a:srgbClr val="002060"/>
                </a:solidFill>
                <a:latin typeface="Times New Roman" panose="02020603050405020304" pitchFamily="18" charset="0"/>
                <a:cs typeface="Times New Roman" panose="02020603050405020304" pitchFamily="18" charset="0"/>
              </a:rPr>
            </a:br>
            <a:r>
              <a:rPr lang="kk-KZ" dirty="0">
                <a:solidFill>
                  <a:srgbClr val="002060"/>
                </a:solidFill>
                <a:latin typeface="Times New Roman" panose="02020603050405020304" pitchFamily="18" charset="0"/>
                <a:cs typeface="Times New Roman" panose="02020603050405020304" pitchFamily="18" charset="0"/>
              </a:rPr>
              <a:t>- ақпаратқа сәйкес </a:t>
            </a:r>
            <a:r>
              <a:rPr lang="en-US" dirty="0" smtClean="0">
                <a:solidFill>
                  <a:srgbClr val="002060"/>
                </a:solidFill>
                <a:latin typeface="Times New Roman" panose="02020603050405020304" pitchFamily="18" charset="0"/>
                <a:cs typeface="Times New Roman" panose="02020603050405020304" pitchFamily="18" charset="0"/>
              </a:rPr>
              <a:t>EXPO</a:t>
            </a:r>
            <a:r>
              <a:rPr lang="kk-KZ" dirty="0" smtClean="0">
                <a:solidFill>
                  <a:srgbClr val="002060"/>
                </a:solidFill>
                <a:latin typeface="Times New Roman" panose="02020603050405020304" pitchFamily="18" charset="0"/>
                <a:cs typeface="Times New Roman" panose="02020603050405020304" pitchFamily="18" charset="0"/>
              </a:rPr>
              <a:t>-ны </a:t>
            </a:r>
            <a:r>
              <a:rPr lang="kk-KZ" dirty="0">
                <a:solidFill>
                  <a:srgbClr val="002060"/>
                </a:solidFill>
                <a:latin typeface="Times New Roman" panose="02020603050405020304" pitchFamily="18" charset="0"/>
                <a:cs typeface="Times New Roman" panose="02020603050405020304" pitchFamily="18" charset="0"/>
              </a:rPr>
              <a:t>сипаттап жазады</a:t>
            </a:r>
            <a:endParaRPr lang="ru-RU" dirty="0"/>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6913033"/>
      </p:ext>
    </p:extLst>
  </p:cSld>
  <p:clrMapOvr>
    <a:masterClrMapping/>
  </p:clrMapOvr>
  <mc:AlternateContent xmlns:mc="http://schemas.openxmlformats.org/markup-compatibility/2006" xmlns:p14="http://schemas.microsoft.com/office/powerpoint/2010/main">
    <mc:Choice Requires="p14">
      <p:transition spd="slow" p14:dur="2000" advTm="35295"/>
    </mc:Choice>
    <mc:Fallback xmlns="">
      <p:transition spd="slow" advTm="35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1224136"/>
          </a:xfrm>
        </p:spPr>
        <p:txBody>
          <a:bodyPr>
            <a:normAutofit fontScale="90000"/>
          </a:bodyPr>
          <a:lstStyle/>
          <a:p>
            <a:r>
              <a:rPr lang="kk-KZ" sz="2100" b="1" dirty="0">
                <a:solidFill>
                  <a:srgbClr val="FF0000"/>
                </a:solidFill>
                <a:latin typeface="Times New Roman" panose="02020603050405020304" pitchFamily="18" charset="0"/>
                <a:cs typeface="Times New Roman" panose="02020603050405020304" pitchFamily="18" charset="0"/>
              </a:rPr>
              <a:t>ОҚУ </a:t>
            </a:r>
            <a:r>
              <a:rPr lang="kk-KZ" sz="2100" b="1" dirty="0" smtClean="0">
                <a:solidFill>
                  <a:srgbClr val="FF0000"/>
                </a:solidFill>
                <a:latin typeface="Times New Roman" panose="02020603050405020304" pitchFamily="18" charset="0"/>
                <a:cs typeface="Times New Roman" panose="02020603050405020304" pitchFamily="18" charset="0"/>
              </a:rPr>
              <a:t>ТАПСЫРМАСЫ</a:t>
            </a:r>
            <a:r>
              <a:rPr lang="kk-KZ" b="1" dirty="0">
                <a:solidFill>
                  <a:srgbClr val="FF0000"/>
                </a:solidFill>
                <a:latin typeface="Times New Roman" panose="02020603050405020304" pitchFamily="18" charset="0"/>
                <a:cs typeface="Times New Roman" panose="02020603050405020304" pitchFamily="18" charset="0"/>
              </a:rPr>
              <a:t/>
            </a:r>
            <a:br>
              <a:rPr lang="kk-KZ" b="1" dirty="0">
                <a:solidFill>
                  <a:srgbClr val="FF0000"/>
                </a:solidFill>
                <a:latin typeface="Times New Roman" panose="02020603050405020304" pitchFamily="18" charset="0"/>
                <a:cs typeface="Times New Roman" panose="02020603050405020304" pitchFamily="18" charset="0"/>
              </a:rPr>
            </a:br>
            <a:r>
              <a:rPr lang="kk-KZ" sz="2700" b="1" dirty="0">
                <a:solidFill>
                  <a:srgbClr val="C00000"/>
                </a:solidFill>
                <a:latin typeface="Times New Roman" panose="02020603050405020304" pitchFamily="18" charset="0"/>
                <a:cs typeface="Times New Roman" panose="02020603050405020304" pitchFamily="18" charset="0"/>
              </a:rPr>
              <a:t>Төмендегі сілтеме арқылы мәтіннің толық нұсқасымен танысып</a:t>
            </a:r>
            <a:r>
              <a:rPr lang="kk-KZ" sz="2700" b="1" dirty="0" smtClean="0">
                <a:solidFill>
                  <a:srgbClr val="C00000"/>
                </a:solidFill>
                <a:latin typeface="Times New Roman" panose="02020603050405020304" pitchFamily="18" charset="0"/>
                <a:cs typeface="Times New Roman" panose="02020603050405020304" pitchFamily="18" charset="0"/>
              </a:rPr>
              <a:t>, детальді ақпараттарды анықтау</a:t>
            </a:r>
            <a:r>
              <a:rPr lang="ru-RU" sz="2700" dirty="0">
                <a:solidFill>
                  <a:srgbClr val="C00000"/>
                </a:solidFill>
              </a:rPr>
              <a:t/>
            </a:r>
            <a:br>
              <a:rPr lang="ru-RU" sz="2700" dirty="0">
                <a:solidFill>
                  <a:srgbClr val="C00000"/>
                </a:solidFill>
              </a:rPr>
            </a:br>
            <a:endParaRPr lang="ru-RU" sz="2700" dirty="0">
              <a:solidFill>
                <a:srgbClr val="C00000"/>
              </a:solidFill>
            </a:endParaRPr>
          </a:p>
        </p:txBody>
      </p:sp>
      <p:sp>
        <p:nvSpPr>
          <p:cNvPr id="3" name="Прямоугольник 2"/>
          <p:cNvSpPr/>
          <p:nvPr/>
        </p:nvSpPr>
        <p:spPr>
          <a:xfrm>
            <a:off x="215516" y="1556792"/>
            <a:ext cx="8712968" cy="4985980"/>
          </a:xfrm>
          <a:prstGeom prst="rect">
            <a:avLst/>
          </a:prstGeom>
        </p:spPr>
        <p:txBody>
          <a:bodyPr wrap="square">
            <a:spAutoFit/>
          </a:bodyPr>
          <a:lstStyle/>
          <a:p>
            <a:pPr algn="just"/>
            <a:r>
              <a:rPr lang="ru-RU" sz="2500" dirty="0">
                <a:solidFill>
                  <a:srgbClr val="002060"/>
                </a:solidFill>
                <a:latin typeface="Times New Roman" panose="02020603050405020304" pitchFamily="18" charset="0"/>
                <a:cs typeface="Times New Roman" panose="02020603050405020304" pitchFamily="18" charset="0"/>
              </a:rPr>
              <a:t> 1. </a:t>
            </a:r>
            <a:r>
              <a:rPr lang="ru-RU" sz="2500" dirty="0" err="1">
                <a:solidFill>
                  <a:srgbClr val="002060"/>
                </a:solidFill>
                <a:latin typeface="Times New Roman" panose="02020603050405020304" pitchFamily="18" charset="0"/>
                <a:cs typeface="Times New Roman" panose="02020603050405020304" pitchFamily="18" charset="0"/>
              </a:rPr>
              <a:t>Қазақстан</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посткеңестік</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кеңістікте</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өз</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аумағында</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кең</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ауқымды</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көрме</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өткізу</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құқығына</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ие</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болған</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бірінші</a:t>
            </a:r>
            <a:r>
              <a:rPr lang="ru-RU" sz="2500" dirty="0">
                <a:solidFill>
                  <a:srgbClr val="002060"/>
                </a:solidFill>
                <a:latin typeface="Times New Roman" panose="02020603050405020304" pitchFamily="18" charset="0"/>
                <a:cs typeface="Times New Roman" panose="02020603050405020304" pitchFamily="18" charset="0"/>
              </a:rPr>
              <a:t> ел </a:t>
            </a:r>
            <a:r>
              <a:rPr lang="ru-RU" sz="2500" dirty="0" err="1">
                <a:solidFill>
                  <a:srgbClr val="002060"/>
                </a:solidFill>
                <a:latin typeface="Times New Roman" panose="02020603050405020304" pitchFamily="18" charset="0"/>
                <a:cs typeface="Times New Roman" panose="02020603050405020304" pitchFamily="18" charset="0"/>
              </a:rPr>
              <a:t>болды</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Жалпы</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Ұлыбритания</a:t>
            </a:r>
            <a:r>
              <a:rPr lang="ru-RU" sz="2500" dirty="0">
                <a:solidFill>
                  <a:srgbClr val="002060"/>
                </a:solidFill>
                <a:latin typeface="Times New Roman" panose="02020603050405020304" pitchFamily="18" charset="0"/>
                <a:cs typeface="Times New Roman" panose="02020603050405020304" pitchFamily="18" charset="0"/>
              </a:rPr>
              <a:t>, Франция, АҚШ, Австралия, Австрия, Бельгия, Италия, Канада, Испания, Бразилия, </a:t>
            </a:r>
            <a:r>
              <a:rPr lang="ru-RU" sz="2500" dirty="0" err="1">
                <a:solidFill>
                  <a:srgbClr val="002060"/>
                </a:solidFill>
                <a:latin typeface="Times New Roman" panose="02020603050405020304" pitchFamily="18" charset="0"/>
                <a:cs typeface="Times New Roman" panose="02020603050405020304" pitchFamily="18" charset="0"/>
              </a:rPr>
              <a:t>Оңтүстік</a:t>
            </a:r>
            <a:r>
              <a:rPr lang="ru-RU" sz="2500" dirty="0">
                <a:solidFill>
                  <a:srgbClr val="002060"/>
                </a:solidFill>
                <a:latin typeface="Times New Roman" panose="02020603050405020304" pitchFamily="18" charset="0"/>
                <a:cs typeface="Times New Roman" panose="02020603050405020304" pitchFamily="18" charset="0"/>
              </a:rPr>
              <a:t> Корея, Португалия, Германия, </a:t>
            </a:r>
            <a:r>
              <a:rPr lang="ru-RU" sz="2500" dirty="0" err="1">
                <a:solidFill>
                  <a:srgbClr val="002060"/>
                </a:solidFill>
                <a:latin typeface="Times New Roman" panose="02020603050405020304" pitchFamily="18" charset="0"/>
                <a:cs typeface="Times New Roman" panose="02020603050405020304" pitchFamily="18" charset="0"/>
              </a:rPr>
              <a:t>Қытай</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және</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Түркия</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сияқты</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елдер</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өз</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кезінде</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бүкіләлемдік</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көрме</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өткізген</a:t>
            </a:r>
            <a:r>
              <a:rPr lang="ru-RU" sz="2500" dirty="0">
                <a:solidFill>
                  <a:srgbClr val="002060"/>
                </a:solidFill>
                <a:latin typeface="Times New Roman" panose="02020603050405020304" pitchFamily="18" charset="0"/>
                <a:cs typeface="Times New Roman" panose="02020603050405020304" pitchFamily="18" charset="0"/>
              </a:rPr>
              <a:t>. Ал, </a:t>
            </a:r>
            <a:r>
              <a:rPr lang="ru-RU" sz="2500" dirty="0" err="1">
                <a:solidFill>
                  <a:srgbClr val="002060"/>
                </a:solidFill>
                <a:latin typeface="Times New Roman" panose="02020603050405020304" pitchFamily="18" charset="0"/>
                <a:cs typeface="Times New Roman" panose="02020603050405020304" pitchFamily="18" charset="0"/>
              </a:rPr>
              <a:t>сол</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тізімнің</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ішінде</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smtClean="0">
                <a:solidFill>
                  <a:srgbClr val="002060"/>
                </a:solidFill>
                <a:latin typeface="Times New Roman" panose="02020603050405020304" pitchFamily="18" charset="0"/>
                <a:cs typeface="Times New Roman" panose="02020603050405020304" pitchFamily="18" charset="0"/>
              </a:rPr>
              <a:t>бол</a:t>
            </a:r>
            <a:r>
              <a:rPr lang="kk-KZ" sz="2500" dirty="0" smtClean="0">
                <a:solidFill>
                  <a:srgbClr val="002060"/>
                </a:solidFill>
                <a:latin typeface="Times New Roman" panose="02020603050405020304" pitchFamily="18" charset="0"/>
                <a:cs typeface="Times New Roman" panose="02020603050405020304" pitchFamily="18" charset="0"/>
              </a:rPr>
              <a:t>у – </a:t>
            </a:r>
            <a:r>
              <a:rPr lang="ru-RU" sz="2500" dirty="0" err="1" smtClean="0">
                <a:solidFill>
                  <a:srgbClr val="002060"/>
                </a:solidFill>
                <a:latin typeface="Times New Roman" panose="02020603050405020304" pitchFamily="18" charset="0"/>
                <a:cs typeface="Times New Roman" panose="02020603050405020304" pitchFamily="18" charset="0"/>
              </a:rPr>
              <a:t>айтарлықтай</a:t>
            </a:r>
            <a:r>
              <a:rPr lang="ru-RU" sz="2500" dirty="0" smtClean="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абырой</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мәртебе</a:t>
            </a:r>
            <a:r>
              <a:rPr lang="ru-RU" sz="2500" dirty="0">
                <a:solidFill>
                  <a:srgbClr val="002060"/>
                </a:solidFill>
                <a:latin typeface="Times New Roman" panose="02020603050405020304" pitchFamily="18" charset="0"/>
                <a:cs typeface="Times New Roman" panose="02020603050405020304" pitchFamily="18" charset="0"/>
              </a:rPr>
              <a:t>.</a:t>
            </a:r>
          </a:p>
          <a:p>
            <a:pPr algn="just"/>
            <a:r>
              <a:rPr lang="ru-RU" sz="2500" dirty="0">
                <a:solidFill>
                  <a:srgbClr val="002060"/>
                </a:solidFill>
                <a:latin typeface="Times New Roman" panose="02020603050405020304" pitchFamily="18" charset="0"/>
                <a:cs typeface="Times New Roman" panose="02020603050405020304" pitchFamily="18" charset="0"/>
              </a:rPr>
              <a:t>2. «Астана </a:t>
            </a:r>
            <a:r>
              <a:rPr lang="en-US" sz="2500" dirty="0" smtClean="0">
                <a:solidFill>
                  <a:srgbClr val="002060"/>
                </a:solidFill>
                <a:latin typeface="Times New Roman" panose="02020603050405020304" pitchFamily="18" charset="0"/>
                <a:cs typeface="Times New Roman" panose="02020603050405020304" pitchFamily="18" charset="0"/>
              </a:rPr>
              <a:t>EXPO</a:t>
            </a:r>
            <a:r>
              <a:rPr lang="ru-RU" sz="2500" dirty="0" smtClean="0">
                <a:solidFill>
                  <a:srgbClr val="002060"/>
                </a:solidFill>
                <a:latin typeface="Times New Roman" panose="02020603050405020304" pitchFamily="18" charset="0"/>
                <a:cs typeface="Times New Roman" panose="02020603050405020304" pitchFamily="18" charset="0"/>
              </a:rPr>
              <a:t>-2017</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халықаралық</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мамандандырылған</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көрмесі</a:t>
            </a:r>
            <a:r>
              <a:rPr lang="ru-RU" sz="2500" dirty="0">
                <a:solidFill>
                  <a:srgbClr val="002060"/>
                </a:solidFill>
                <a:latin typeface="Times New Roman" panose="02020603050405020304" pitchFamily="18" charset="0"/>
                <a:cs typeface="Times New Roman" panose="02020603050405020304" pitchFamily="18" charset="0"/>
              </a:rPr>
              <a:t> – </a:t>
            </a:r>
            <a:r>
              <a:rPr lang="ru-RU" sz="2500" dirty="0" err="1">
                <a:solidFill>
                  <a:srgbClr val="002060"/>
                </a:solidFill>
                <a:latin typeface="Times New Roman" panose="02020603050405020304" pitchFamily="18" charset="0"/>
                <a:cs typeface="Times New Roman" panose="02020603050405020304" pitchFamily="18" charset="0"/>
              </a:rPr>
              <a:t>Қазақстанның</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астанасы</a:t>
            </a:r>
            <a:r>
              <a:rPr lang="ru-RU" sz="2500" dirty="0">
                <a:solidFill>
                  <a:srgbClr val="002060"/>
                </a:solidFill>
                <a:latin typeface="Times New Roman" panose="02020603050405020304" pitchFamily="18" charset="0"/>
                <a:cs typeface="Times New Roman" panose="02020603050405020304" pitchFamily="18" charset="0"/>
              </a:rPr>
              <a:t> Астана </a:t>
            </a:r>
            <a:r>
              <a:rPr lang="ru-RU" sz="2500" dirty="0" err="1">
                <a:solidFill>
                  <a:srgbClr val="002060"/>
                </a:solidFill>
                <a:latin typeface="Times New Roman" panose="02020603050405020304" pitchFamily="18" charset="0"/>
                <a:cs typeface="Times New Roman" panose="02020603050405020304" pitchFamily="18" charset="0"/>
              </a:rPr>
              <a:t>қаласында</a:t>
            </a:r>
            <a:r>
              <a:rPr lang="ru-RU" sz="2500" dirty="0">
                <a:solidFill>
                  <a:srgbClr val="002060"/>
                </a:solidFill>
                <a:latin typeface="Times New Roman" panose="02020603050405020304" pitchFamily="18" charset="0"/>
                <a:cs typeface="Times New Roman" panose="02020603050405020304" pitchFamily="18" charset="0"/>
              </a:rPr>
              <a:t> 2017 </a:t>
            </a:r>
            <a:r>
              <a:rPr lang="ru-RU" sz="2500" dirty="0" err="1">
                <a:solidFill>
                  <a:srgbClr val="002060"/>
                </a:solidFill>
                <a:latin typeface="Times New Roman" panose="02020603050405020304" pitchFamily="18" charset="0"/>
                <a:cs typeface="Times New Roman" panose="02020603050405020304" pitchFamily="18" charset="0"/>
              </a:rPr>
              <a:t>жылдың</a:t>
            </a:r>
            <a:r>
              <a:rPr lang="ru-RU" sz="2500" dirty="0">
                <a:solidFill>
                  <a:srgbClr val="002060"/>
                </a:solidFill>
                <a:latin typeface="Times New Roman" panose="02020603050405020304" pitchFamily="18" charset="0"/>
                <a:cs typeface="Times New Roman" panose="02020603050405020304" pitchFamily="18" charset="0"/>
              </a:rPr>
              <a:t> 10 </a:t>
            </a:r>
            <a:r>
              <a:rPr lang="ru-RU" sz="2500" dirty="0" err="1">
                <a:solidFill>
                  <a:srgbClr val="002060"/>
                </a:solidFill>
                <a:latin typeface="Times New Roman" panose="02020603050405020304" pitchFamily="18" charset="0"/>
                <a:cs typeface="Times New Roman" panose="02020603050405020304" pitchFamily="18" charset="0"/>
              </a:rPr>
              <a:t>маусымынан</a:t>
            </a:r>
            <a:r>
              <a:rPr lang="ru-RU" sz="2500" dirty="0">
                <a:solidFill>
                  <a:srgbClr val="002060"/>
                </a:solidFill>
                <a:latin typeface="Times New Roman" panose="02020603050405020304" pitchFamily="18" charset="0"/>
                <a:cs typeface="Times New Roman" panose="02020603050405020304" pitchFamily="18" charset="0"/>
              </a:rPr>
              <a:t> 10 </a:t>
            </a:r>
            <a:r>
              <a:rPr lang="ru-RU" sz="2500" dirty="0" err="1">
                <a:solidFill>
                  <a:srgbClr val="002060"/>
                </a:solidFill>
                <a:latin typeface="Times New Roman" panose="02020603050405020304" pitchFamily="18" charset="0"/>
                <a:cs typeface="Times New Roman" panose="02020603050405020304" pitchFamily="18" charset="0"/>
              </a:rPr>
              <a:t>қыркүйегіне</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дейін</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Болашақ</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энергиясы</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тақырыбымен</a:t>
            </a:r>
            <a:r>
              <a:rPr lang="ru-RU" sz="2500" dirty="0">
                <a:solidFill>
                  <a:srgbClr val="002060"/>
                </a:solidFill>
                <a:latin typeface="Times New Roman" panose="02020603050405020304" pitchFamily="18" charset="0"/>
                <a:cs typeface="Times New Roman" panose="02020603050405020304" pitchFamily="18" charset="0"/>
              </a:rPr>
              <a:t> </a:t>
            </a:r>
            <a:r>
              <a:rPr lang="ru-RU" sz="2500" dirty="0" err="1">
                <a:solidFill>
                  <a:srgbClr val="002060"/>
                </a:solidFill>
                <a:latin typeface="Times New Roman" panose="02020603050405020304" pitchFamily="18" charset="0"/>
                <a:cs typeface="Times New Roman" panose="02020603050405020304" pitchFamily="18" charset="0"/>
              </a:rPr>
              <a:t>өтті</a:t>
            </a:r>
            <a:r>
              <a:rPr lang="ru-RU" sz="2500" dirty="0">
                <a:solidFill>
                  <a:srgbClr val="002060"/>
                </a:solidFill>
                <a:latin typeface="Times New Roman" panose="02020603050405020304" pitchFamily="18" charset="0"/>
                <a:cs typeface="Times New Roman" panose="02020603050405020304" pitchFamily="18" charset="0"/>
              </a:rPr>
              <a:t>. </a:t>
            </a:r>
            <a:endParaRPr lang="en-US" sz="2500" dirty="0" smtClean="0">
              <a:solidFill>
                <a:srgbClr val="002060"/>
              </a:solidFill>
              <a:latin typeface="Times New Roman" panose="02020603050405020304" pitchFamily="18" charset="0"/>
              <a:cs typeface="Times New Roman" panose="02020603050405020304" pitchFamily="18" charset="0"/>
            </a:endParaRPr>
          </a:p>
          <a:p>
            <a:pPr algn="just"/>
            <a:endParaRPr lang="ru-RU" sz="2500" dirty="0">
              <a:solidFill>
                <a:srgbClr val="002060"/>
              </a:solidFill>
            </a:endParaRPr>
          </a:p>
          <a:p>
            <a:pPr algn="just"/>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smtClean="0">
                <a:solidFill>
                  <a:srgbClr val="002060"/>
                </a:solidFill>
                <a:latin typeface="Times New Roman" panose="02020603050405020304" pitchFamily="18" charset="0"/>
                <a:cs typeface="Times New Roman" panose="02020603050405020304" pitchFamily="18" charset="0"/>
                <a:hlinkClick r:id="rId4"/>
              </a:rPr>
              <a:t>https</a:t>
            </a:r>
            <a:r>
              <a:rPr lang="en-US" sz="2000" b="1" dirty="0">
                <a:solidFill>
                  <a:srgbClr val="002060"/>
                </a:solidFill>
                <a:latin typeface="Times New Roman" panose="02020603050405020304" pitchFamily="18" charset="0"/>
                <a:cs typeface="Times New Roman" panose="02020603050405020304" pitchFamily="18" charset="0"/>
                <a:hlinkClick r:id="rId4"/>
              </a:rPr>
              <a:t>://stan.kz/yekspo-2017-turaly-15-malimet</a:t>
            </a:r>
            <a:r>
              <a:rPr lang="en-US" sz="2000" b="1" dirty="0" smtClean="0">
                <a:solidFill>
                  <a:srgbClr val="002060"/>
                </a:solidFill>
                <a:latin typeface="Times New Roman" panose="02020603050405020304" pitchFamily="18" charset="0"/>
                <a:cs typeface="Times New Roman" panose="02020603050405020304" pitchFamily="18" charset="0"/>
                <a:hlinkClick r:id="rId4"/>
              </a:rPr>
              <a:t>/</a:t>
            </a:r>
            <a:r>
              <a:rPr lang="en-US" sz="2000" b="1" dirty="0" smtClean="0">
                <a:solidFill>
                  <a:srgbClr val="002060"/>
                </a:solidFill>
                <a:latin typeface="Times New Roman" panose="02020603050405020304" pitchFamily="18" charset="0"/>
                <a:cs typeface="Times New Roman" panose="02020603050405020304" pitchFamily="18" charset="0"/>
              </a:rPr>
              <a:t> </a:t>
            </a: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5293102"/>
      </p:ext>
    </p:extLst>
  </p:cSld>
  <p:clrMapOvr>
    <a:masterClrMapping/>
  </p:clrMapOvr>
  <mc:AlternateContent xmlns:mc="http://schemas.openxmlformats.org/markup-compatibility/2006" xmlns:p14="http://schemas.microsoft.com/office/powerpoint/2010/main">
    <mc:Choice Requires="p14">
      <p:transition spd="slow" p14:dur="2000" advTm="81671"/>
    </mc:Choice>
    <mc:Fallback xmlns="">
      <p:transition spd="slow" advTm="8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8908" y="2276872"/>
            <a:ext cx="8352928" cy="3456384"/>
          </a:xfrm>
        </p:spPr>
        <p:txBody>
          <a:bodyPr>
            <a:normAutofit/>
          </a:bodyPr>
          <a:lstStyle/>
          <a:p>
            <a:r>
              <a:rPr lang="kk-KZ" sz="2800" b="1" dirty="0" smtClean="0">
                <a:solidFill>
                  <a:schemeClr val="tx2"/>
                </a:solidFill>
                <a:latin typeface="Times New Roman" panose="02020603050405020304" pitchFamily="18" charset="0"/>
                <a:cs typeface="Times New Roman" panose="02020603050405020304" pitchFamily="18" charset="0"/>
              </a:rPr>
              <a:t>6.2.1.1. мәтіннен негізгі және қосымша, детальді ақпаратты анықтау, түсіндіру</a:t>
            </a:r>
            <a:br>
              <a:rPr lang="kk-KZ" sz="2800" b="1" dirty="0" smtClean="0">
                <a:solidFill>
                  <a:schemeClr val="tx2"/>
                </a:solidFill>
                <a:latin typeface="Times New Roman" panose="02020603050405020304" pitchFamily="18" charset="0"/>
                <a:cs typeface="Times New Roman" panose="02020603050405020304" pitchFamily="18" charset="0"/>
              </a:rPr>
            </a:br>
            <a:r>
              <a:rPr lang="kk-KZ" sz="2800" b="1" dirty="0" smtClean="0">
                <a:solidFill>
                  <a:schemeClr val="tx2"/>
                </a:solidFill>
                <a:latin typeface="Times New Roman" panose="02020603050405020304" pitchFamily="18" charset="0"/>
                <a:cs typeface="Times New Roman" panose="02020603050405020304" pitchFamily="18" charset="0"/>
              </a:rPr>
              <a:t/>
            </a:r>
            <a:br>
              <a:rPr lang="kk-KZ" sz="2800" b="1" dirty="0" smtClean="0">
                <a:solidFill>
                  <a:schemeClr val="tx2"/>
                </a:solidFill>
                <a:latin typeface="Times New Roman" panose="02020603050405020304" pitchFamily="18" charset="0"/>
                <a:cs typeface="Times New Roman" panose="02020603050405020304" pitchFamily="18" charset="0"/>
              </a:rPr>
            </a:br>
            <a:r>
              <a:rPr lang="kk-KZ" sz="2800" b="1" dirty="0" smtClean="0">
                <a:solidFill>
                  <a:schemeClr val="tx2"/>
                </a:solidFill>
                <a:latin typeface="Times New Roman" panose="02020603050405020304" pitchFamily="18" charset="0"/>
                <a:cs typeface="Times New Roman" panose="02020603050405020304" pitchFamily="18" charset="0"/>
              </a:rPr>
              <a:t>6.3.3.1. ұсынылған тақырып бойынша деректер жинақтай отырып, графиктік мәтін (диаграмма, кесте, сызба) түрінде құрастыру</a:t>
            </a:r>
            <a:r>
              <a:rPr lang="kk-KZ" sz="2400" b="1" dirty="0" smtClean="0">
                <a:solidFill>
                  <a:schemeClr val="tx2"/>
                </a:solidFill>
                <a:latin typeface="Times New Roman" panose="02020603050405020304" pitchFamily="18" charset="0"/>
                <a:cs typeface="Times New Roman" panose="02020603050405020304" pitchFamily="18" charset="0"/>
              </a:rPr>
              <a:t/>
            </a:r>
            <a:br>
              <a:rPr lang="kk-KZ" sz="2400" b="1" dirty="0" smtClean="0">
                <a:solidFill>
                  <a:schemeClr val="tx2"/>
                </a:solidFill>
                <a:latin typeface="Times New Roman" panose="02020603050405020304" pitchFamily="18" charset="0"/>
                <a:cs typeface="Times New Roman" panose="02020603050405020304" pitchFamily="18" charset="0"/>
              </a:rPr>
            </a:br>
            <a:endParaRPr lang="ru-RU" sz="2400" b="1" dirty="0">
              <a:solidFill>
                <a:schemeClr val="tx2"/>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403648" y="620689"/>
            <a:ext cx="6417734" cy="792088"/>
          </a:xfrm>
        </p:spPr>
        <p:txBody>
          <a:bodyPr>
            <a:normAutofit/>
          </a:bodyPr>
          <a:lstStyle/>
          <a:p>
            <a:r>
              <a:rPr lang="kk-KZ" sz="4000" b="1" dirty="0" smtClean="0">
                <a:solidFill>
                  <a:srgbClr val="FF0000"/>
                </a:solidFill>
                <a:latin typeface="Times New Roman" panose="02020603050405020304" pitchFamily="18" charset="0"/>
                <a:cs typeface="Times New Roman" panose="02020603050405020304" pitchFamily="18" charset="0"/>
              </a:rPr>
              <a:t>Оқу мақсаты</a:t>
            </a:r>
            <a:endParaRPr lang="ru-RU" sz="4000" b="1" dirty="0">
              <a:solidFill>
                <a:srgbClr val="FF0000"/>
              </a:solidFill>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9453953"/>
      </p:ext>
    </p:extLst>
  </p:cSld>
  <p:clrMapOvr>
    <a:masterClrMapping/>
  </p:clrMapOvr>
  <mc:AlternateContent xmlns:mc="http://schemas.openxmlformats.org/markup-compatibility/2006" xmlns:p14="http://schemas.microsoft.com/office/powerpoint/2010/main">
    <mc:Choice Requires="p14">
      <p:transition spd="slow" p14:dur="2000" advTm="17806"/>
    </mc:Choice>
    <mc:Fallback xmlns="">
      <p:transition spd="slow" advTm="17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420888"/>
            <a:ext cx="7992888" cy="3125680"/>
          </a:xfrm>
        </p:spPr>
        <p:txBody>
          <a:bodyPr>
            <a:noAutofit/>
          </a:bodyPr>
          <a:lstStyle/>
          <a:p>
            <a:pPr algn="l"/>
            <a:r>
              <a:rPr lang="kk-KZ" sz="2800" b="1" dirty="0" smtClean="0">
                <a:solidFill>
                  <a:schemeClr val="tx2"/>
                </a:solidFill>
                <a:latin typeface="Times New Roman" panose="02020603050405020304" pitchFamily="18" charset="0"/>
                <a:cs typeface="Times New Roman" panose="02020603050405020304" pitchFamily="18" charset="0"/>
              </a:rPr>
              <a:t>- мәтіннен </a:t>
            </a:r>
            <a:r>
              <a:rPr lang="kk-KZ" sz="2800" b="1" dirty="0">
                <a:solidFill>
                  <a:schemeClr val="tx2"/>
                </a:solidFill>
                <a:latin typeface="Times New Roman" panose="02020603050405020304" pitchFamily="18" charset="0"/>
                <a:cs typeface="Times New Roman" panose="02020603050405020304" pitchFamily="18" charset="0"/>
              </a:rPr>
              <a:t>негізгі және қосымша, детальді ақпаратты </a:t>
            </a:r>
            <a:r>
              <a:rPr lang="kk-KZ" sz="2800" b="1" dirty="0" smtClean="0">
                <a:solidFill>
                  <a:schemeClr val="tx2"/>
                </a:solidFill>
                <a:latin typeface="Times New Roman" panose="02020603050405020304" pitchFamily="18" charset="0"/>
                <a:cs typeface="Times New Roman" panose="02020603050405020304" pitchFamily="18" charset="0"/>
              </a:rPr>
              <a:t>анықтайды, түсіндіреді</a:t>
            </a:r>
            <a:r>
              <a:rPr lang="kk-KZ" sz="2800" b="1" dirty="0">
                <a:solidFill>
                  <a:schemeClr val="tx2"/>
                </a:solidFill>
                <a:latin typeface="Times New Roman" panose="02020603050405020304" pitchFamily="18" charset="0"/>
                <a:cs typeface="Times New Roman" panose="02020603050405020304" pitchFamily="18" charset="0"/>
              </a:rPr>
              <a:t/>
            </a:r>
            <a:br>
              <a:rPr lang="kk-KZ" sz="2800" b="1" dirty="0">
                <a:solidFill>
                  <a:schemeClr val="tx2"/>
                </a:solidFill>
                <a:latin typeface="Times New Roman" panose="02020603050405020304" pitchFamily="18" charset="0"/>
                <a:cs typeface="Times New Roman" panose="02020603050405020304" pitchFamily="18" charset="0"/>
              </a:rPr>
            </a:br>
            <a:r>
              <a:rPr lang="kk-KZ" sz="2800" b="1" dirty="0">
                <a:solidFill>
                  <a:schemeClr val="tx2"/>
                </a:solidFill>
                <a:latin typeface="Times New Roman" panose="02020603050405020304" pitchFamily="18" charset="0"/>
                <a:cs typeface="Times New Roman" panose="02020603050405020304" pitchFamily="18" charset="0"/>
              </a:rPr>
              <a:t/>
            </a:r>
            <a:br>
              <a:rPr lang="kk-KZ" sz="2800" b="1" dirty="0">
                <a:solidFill>
                  <a:schemeClr val="tx2"/>
                </a:solidFill>
                <a:latin typeface="Times New Roman" panose="02020603050405020304" pitchFamily="18" charset="0"/>
                <a:cs typeface="Times New Roman" panose="02020603050405020304" pitchFamily="18" charset="0"/>
              </a:rPr>
            </a:br>
            <a:r>
              <a:rPr lang="kk-KZ" sz="2800" b="1" dirty="0" smtClean="0">
                <a:solidFill>
                  <a:schemeClr val="tx2"/>
                </a:solidFill>
                <a:latin typeface="Times New Roman" panose="02020603050405020304" pitchFamily="18" charset="0"/>
                <a:cs typeface="Times New Roman" panose="02020603050405020304" pitchFamily="18" charset="0"/>
              </a:rPr>
              <a:t>- ұсынылған </a:t>
            </a:r>
            <a:r>
              <a:rPr lang="kk-KZ" sz="2800" b="1" dirty="0">
                <a:solidFill>
                  <a:schemeClr val="tx2"/>
                </a:solidFill>
                <a:latin typeface="Times New Roman" panose="02020603050405020304" pitchFamily="18" charset="0"/>
                <a:cs typeface="Times New Roman" panose="02020603050405020304" pitchFamily="18" charset="0"/>
              </a:rPr>
              <a:t>тақырып бойынша деректер </a:t>
            </a:r>
            <a:r>
              <a:rPr lang="kk-KZ" sz="2800" b="1" dirty="0" smtClean="0">
                <a:solidFill>
                  <a:schemeClr val="tx2"/>
                </a:solidFill>
                <a:latin typeface="Times New Roman" panose="02020603050405020304" pitchFamily="18" charset="0"/>
                <a:cs typeface="Times New Roman" panose="02020603050405020304" pitchFamily="18" charset="0"/>
              </a:rPr>
              <a:t>жинақтап, </a:t>
            </a:r>
            <a:r>
              <a:rPr lang="kk-KZ" sz="2800" b="1" dirty="0">
                <a:solidFill>
                  <a:schemeClr val="tx2"/>
                </a:solidFill>
                <a:latin typeface="Times New Roman" panose="02020603050405020304" pitchFamily="18" charset="0"/>
                <a:cs typeface="Times New Roman" panose="02020603050405020304" pitchFamily="18" charset="0"/>
              </a:rPr>
              <a:t>графиктік мәтін </a:t>
            </a:r>
            <a:r>
              <a:rPr lang="kk-KZ" sz="2800" b="1" dirty="0" smtClean="0">
                <a:solidFill>
                  <a:schemeClr val="tx2"/>
                </a:solidFill>
                <a:latin typeface="Times New Roman" panose="02020603050405020304" pitchFamily="18" charset="0"/>
                <a:cs typeface="Times New Roman" panose="02020603050405020304" pitchFamily="18" charset="0"/>
              </a:rPr>
              <a:t>(кесте) </a:t>
            </a:r>
            <a:r>
              <a:rPr lang="kk-KZ" sz="2800" b="1" dirty="0">
                <a:solidFill>
                  <a:schemeClr val="tx2"/>
                </a:solidFill>
                <a:latin typeface="Times New Roman" panose="02020603050405020304" pitchFamily="18" charset="0"/>
                <a:cs typeface="Times New Roman" panose="02020603050405020304" pitchFamily="18" charset="0"/>
              </a:rPr>
              <a:t>түрінде </a:t>
            </a:r>
            <a:r>
              <a:rPr lang="kk-KZ" sz="2800" b="1" dirty="0" smtClean="0">
                <a:solidFill>
                  <a:schemeClr val="tx2"/>
                </a:solidFill>
                <a:latin typeface="Times New Roman" panose="02020603050405020304" pitchFamily="18" charset="0"/>
                <a:cs typeface="Times New Roman" panose="02020603050405020304" pitchFamily="18" charset="0"/>
              </a:rPr>
              <a:t>құрастырады</a:t>
            </a:r>
            <a:r>
              <a:rPr lang="kk-KZ" sz="2800" b="1" dirty="0">
                <a:solidFill>
                  <a:schemeClr val="tx2"/>
                </a:solidFill>
                <a:latin typeface="Times New Roman" panose="02020603050405020304" pitchFamily="18" charset="0"/>
                <a:cs typeface="Times New Roman" panose="02020603050405020304" pitchFamily="18" charset="0"/>
              </a:rPr>
              <a:t/>
            </a:r>
            <a:br>
              <a:rPr lang="kk-KZ" sz="2800" b="1" dirty="0">
                <a:solidFill>
                  <a:schemeClr val="tx2"/>
                </a:solidFill>
                <a:latin typeface="Times New Roman" panose="02020603050405020304" pitchFamily="18" charset="0"/>
                <a:cs typeface="Times New Roman" panose="02020603050405020304" pitchFamily="18" charset="0"/>
              </a:rPr>
            </a:br>
            <a:endParaRPr lang="ru-RU" sz="2500" dirty="0"/>
          </a:p>
        </p:txBody>
      </p:sp>
      <p:sp>
        <p:nvSpPr>
          <p:cNvPr id="3" name="Текст 2"/>
          <p:cNvSpPr>
            <a:spLocks noGrp="1"/>
          </p:cNvSpPr>
          <p:nvPr>
            <p:ph type="body" idx="1"/>
          </p:nvPr>
        </p:nvSpPr>
        <p:spPr>
          <a:xfrm>
            <a:off x="1331640" y="764704"/>
            <a:ext cx="6417734" cy="792088"/>
          </a:xfrm>
        </p:spPr>
        <p:txBody>
          <a:bodyPr>
            <a:normAutofit/>
          </a:bodyPr>
          <a:lstStyle/>
          <a:p>
            <a:r>
              <a:rPr lang="kk-KZ" sz="3500" b="1" dirty="0" smtClean="0">
                <a:solidFill>
                  <a:srgbClr val="FF0000"/>
                </a:solidFill>
                <a:latin typeface="Times New Roman" panose="02020603050405020304" pitchFamily="18" charset="0"/>
                <a:cs typeface="Times New Roman" panose="02020603050405020304" pitchFamily="18" charset="0"/>
              </a:rPr>
              <a:t>Бағалау критерийлері</a:t>
            </a:r>
            <a:endParaRPr lang="ru-RU" sz="3500" b="1" dirty="0">
              <a:solidFill>
                <a:srgbClr val="FF0000"/>
              </a:solidFill>
              <a:latin typeface="Times New Roman" panose="02020603050405020304" pitchFamily="18" charset="0"/>
              <a:cs typeface="Times New Roman" panose="02020603050405020304"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9269485"/>
      </p:ext>
    </p:extLst>
  </p:cSld>
  <p:clrMapOvr>
    <a:masterClrMapping/>
  </p:clrMapOvr>
  <mc:AlternateContent xmlns:mc="http://schemas.openxmlformats.org/markup-compatibility/2006" xmlns:p14="http://schemas.microsoft.com/office/powerpoint/2010/main">
    <mc:Choice Requires="p14">
      <p:transition spd="slow" p14:dur="2000" advTm="19148"/>
    </mc:Choice>
    <mc:Fallback xmlns="">
      <p:transition spd="slow" advTm="19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08720"/>
            <a:ext cx="8640960" cy="5760640"/>
          </a:xfrm>
        </p:spPr>
        <p:txBody>
          <a:bodyPr>
            <a:noAutofit/>
          </a:bodyPr>
          <a:lstStyle/>
          <a:p>
            <a:pPr algn="l"/>
            <a:r>
              <a:rPr lang="ru-RU" sz="1800" b="1" dirty="0" smtClean="0">
                <a:solidFill>
                  <a:schemeClr val="tx2"/>
                </a:solidFill>
                <a:latin typeface="Times New Roman" panose="02020603050405020304" pitchFamily="18" charset="0"/>
                <a:cs typeface="Times New Roman" panose="02020603050405020304" pitchFamily="18" charset="0"/>
              </a:rPr>
              <a:t>              «</a:t>
            </a:r>
            <a:r>
              <a:rPr lang="en-US" sz="1800" b="1" dirty="0" smtClean="0">
                <a:solidFill>
                  <a:schemeClr val="tx2"/>
                </a:solidFill>
                <a:latin typeface="Times New Roman" panose="02020603050405020304" pitchFamily="18" charset="0"/>
                <a:cs typeface="Times New Roman" panose="02020603050405020304" pitchFamily="18" charset="0"/>
              </a:rPr>
              <a:t>EXPO</a:t>
            </a:r>
            <a:r>
              <a:rPr lang="ru-RU" sz="1800" b="1" dirty="0" smtClean="0">
                <a:solidFill>
                  <a:schemeClr val="tx2"/>
                </a:solidFill>
                <a:latin typeface="Times New Roman" panose="02020603050405020304" pitchFamily="18" charset="0"/>
                <a:cs typeface="Times New Roman" panose="02020603050405020304" pitchFamily="18" charset="0"/>
              </a:rPr>
              <a:t>»</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smtClean="0">
                <a:solidFill>
                  <a:schemeClr val="tx2"/>
                </a:solidFill>
                <a:latin typeface="Times New Roman" panose="02020603050405020304" pitchFamily="18" charset="0"/>
                <a:cs typeface="Times New Roman" panose="02020603050405020304" pitchFamily="18" charset="0"/>
              </a:rPr>
              <a:t>ірі</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халықаралық</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көрме</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онда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жаңашыл</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ғылыми-техникалық</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жетістіктер</a:t>
            </a:r>
            <a:r>
              <a:rPr lang="ru-RU" sz="1800" b="1" dirty="0">
                <a:solidFill>
                  <a:schemeClr val="tx2"/>
                </a:solidFill>
                <a:latin typeface="Times New Roman" panose="02020603050405020304" pitchFamily="18" charset="0"/>
                <a:cs typeface="Times New Roman" panose="02020603050405020304" pitchFamily="18" charset="0"/>
              </a:rPr>
              <a:t>, даму </a:t>
            </a:r>
            <a:r>
              <a:rPr lang="ru-RU" sz="1800" b="1" dirty="0" err="1">
                <a:solidFill>
                  <a:schemeClr val="tx2"/>
                </a:solidFill>
                <a:latin typeface="Times New Roman" panose="02020603050405020304" pitchFamily="18" charset="0"/>
                <a:cs typeface="Times New Roman" panose="02020603050405020304" pitchFamily="18" charset="0"/>
              </a:rPr>
              <a:t>перспективалары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сонымен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қатар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бүкіл</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әлем</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елдерінің</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тарихы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дәстүрлері</a:t>
            </a:r>
            <a:r>
              <a:rPr lang="ru-RU" sz="1800" b="1" dirty="0">
                <a:solidFill>
                  <a:schemeClr val="tx2"/>
                </a:solidFill>
                <a:latin typeface="Times New Roman" panose="02020603050405020304" pitchFamily="18" charset="0"/>
                <a:cs typeface="Times New Roman" panose="02020603050405020304" pitchFamily="18" charset="0"/>
              </a:rPr>
              <a:t> мен </a:t>
            </a:r>
            <a:r>
              <a:rPr lang="ru-RU" sz="1800" b="1" dirty="0" err="1">
                <a:solidFill>
                  <a:schemeClr val="tx2"/>
                </a:solidFill>
                <a:latin typeface="Times New Roman" panose="02020603050405020304" pitchFamily="18" charset="0"/>
                <a:cs typeface="Times New Roman" panose="02020603050405020304" pitchFamily="18" charset="0"/>
              </a:rPr>
              <a:t>мәдениеті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көрсетіледі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Дүниежүзілік</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көрмелерді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өткізу</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нәтижесі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халықаралық</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экономикалық</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саяси</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мәдени</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және</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ғылыми</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байланыстарды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кеңейту</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болып</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табылады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Дүниежүзілік</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көрмелер</a:t>
            </a:r>
            <a:r>
              <a:rPr lang="ru-RU" sz="1800" b="1" dirty="0">
                <a:solidFill>
                  <a:schemeClr val="tx2"/>
                </a:solidFill>
                <a:latin typeface="Times New Roman" panose="02020603050405020304" pitchFamily="18" charset="0"/>
                <a:cs typeface="Times New Roman" panose="02020603050405020304" pitchFamily="18" charset="0"/>
              </a:rPr>
              <a:t> бес </a:t>
            </a:r>
            <a:r>
              <a:rPr lang="ru-RU" sz="1800" b="1" dirty="0" err="1">
                <a:solidFill>
                  <a:schemeClr val="tx2"/>
                </a:solidFill>
                <a:latin typeface="Times New Roman" panose="02020603050405020304" pitchFamily="18" charset="0"/>
                <a:cs typeface="Times New Roman" panose="02020603050405020304" pitchFamily="18" charset="0"/>
              </a:rPr>
              <a:t>жылда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бір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рет</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smtClean="0">
                <a:solidFill>
                  <a:schemeClr val="tx2"/>
                </a:solidFill>
                <a:latin typeface="Times New Roman" panose="02020603050405020304" pitchFamily="18" charset="0"/>
                <a:cs typeface="Times New Roman" panose="02020603050405020304" pitchFamily="18" charset="0"/>
              </a:rPr>
              <a:t>өтеді</a:t>
            </a:r>
            <a:r>
              <a:rPr lang="ru-RU" sz="1800" b="1" dirty="0" smtClean="0">
                <a:solidFill>
                  <a:schemeClr val="tx2"/>
                </a:solidFill>
                <a:latin typeface="Times New Roman" panose="02020603050405020304" pitchFamily="18" charset="0"/>
                <a:cs typeface="Times New Roman" panose="02020603050405020304" pitchFamily="18" charset="0"/>
              </a:rPr>
              <a:t>.</a:t>
            </a:r>
            <a:br>
              <a:rPr lang="ru-RU" sz="1800" b="1" dirty="0" smtClean="0">
                <a:solidFill>
                  <a:schemeClr val="tx2"/>
                </a:solidFill>
                <a:latin typeface="Times New Roman" panose="02020603050405020304" pitchFamily="18" charset="0"/>
                <a:cs typeface="Times New Roman" panose="02020603050405020304" pitchFamily="18" charset="0"/>
              </a:rPr>
            </a:b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smtClean="0">
                <a:solidFill>
                  <a:schemeClr val="tx2"/>
                </a:solidFill>
                <a:latin typeface="Times New Roman" panose="02020603050405020304" pitchFamily="18" charset="0"/>
                <a:cs typeface="Times New Roman" panose="02020603050405020304" pitchFamily="18" charset="0"/>
              </a:rPr>
              <a:t>Алғаш</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рет</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Дүниежүзілік</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көрме</a:t>
            </a:r>
            <a:r>
              <a:rPr lang="ru-RU" sz="1800" b="1" dirty="0">
                <a:solidFill>
                  <a:schemeClr val="tx2"/>
                </a:solidFill>
                <a:latin typeface="Times New Roman" panose="02020603050405020304" pitchFamily="18" charset="0"/>
                <a:cs typeface="Times New Roman" panose="02020603050405020304" pitchFamily="18" charset="0"/>
              </a:rPr>
              <a:t> 1851 </a:t>
            </a:r>
            <a:r>
              <a:rPr lang="ru-RU" sz="1800" b="1" dirty="0" err="1">
                <a:solidFill>
                  <a:schemeClr val="tx2"/>
                </a:solidFill>
                <a:latin typeface="Times New Roman" panose="02020603050405020304" pitchFamily="18" charset="0"/>
                <a:cs typeface="Times New Roman" panose="02020603050405020304" pitchFamily="18" charset="0"/>
              </a:rPr>
              <a:t>жылы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Ұлыбританияда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өтті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Бірнеше</a:t>
            </a:r>
            <a:r>
              <a:rPr lang="ru-RU" sz="1800" b="1" dirty="0">
                <a:solidFill>
                  <a:schemeClr val="tx2"/>
                </a:solidFill>
                <a:latin typeface="Times New Roman" panose="02020603050405020304" pitchFamily="18" charset="0"/>
                <a:cs typeface="Times New Roman" panose="02020603050405020304" pitchFamily="18" charset="0"/>
              </a:rPr>
              <a:t> ай </a:t>
            </a:r>
            <a:r>
              <a:rPr lang="ru-RU" sz="1800" b="1" dirty="0" err="1">
                <a:solidFill>
                  <a:schemeClr val="tx2"/>
                </a:solidFill>
                <a:latin typeface="Times New Roman" panose="02020603050405020304" pitchFamily="18" charset="0"/>
                <a:cs typeface="Times New Roman" panose="02020603050405020304" pitchFamily="18" charset="0"/>
              </a:rPr>
              <a:t>ішінде</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мұнда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ең</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түрлі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экспонаттар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көрсетілді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олардың</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арасында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өнеркәсіптік</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тауарлар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қолөнер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бұйымдары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машиналар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пайдалы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қазбалары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және</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тіпті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өнер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заттары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көрсетілді</a:t>
            </a:r>
            <a:r>
              <a:rPr lang="ru-RU" sz="1800" b="1" dirty="0">
                <a:solidFill>
                  <a:schemeClr val="tx2"/>
                </a:solidFill>
                <a:latin typeface="Times New Roman" panose="02020603050405020304" pitchFamily="18" charset="0"/>
                <a:cs typeface="Times New Roman" panose="02020603050405020304" pitchFamily="18" charset="0"/>
              </a:rPr>
              <a:t>. 1851 </a:t>
            </a:r>
            <a:r>
              <a:rPr lang="ru-RU" sz="1800" b="1" dirty="0" err="1">
                <a:solidFill>
                  <a:schemeClr val="tx2"/>
                </a:solidFill>
                <a:latin typeface="Times New Roman" panose="02020603050405020304" pitchFamily="18" charset="0"/>
                <a:cs typeface="Times New Roman" panose="02020603050405020304" pitchFamily="18" charset="0"/>
              </a:rPr>
              <a:t>жылғы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көрмені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өнеркәсіптік</a:t>
            </a:r>
            <a:r>
              <a:rPr lang="ru-RU" sz="1800" b="1" dirty="0">
                <a:solidFill>
                  <a:schemeClr val="tx2"/>
                </a:solidFill>
                <a:latin typeface="Times New Roman" panose="02020603050405020304" pitchFamily="18" charset="0"/>
                <a:cs typeface="Times New Roman" panose="02020603050405020304" pitchFamily="18" charset="0"/>
              </a:rPr>
              <a:t> революция </a:t>
            </a:r>
            <a:r>
              <a:rPr lang="ru-RU" sz="1800" b="1" dirty="0" err="1">
                <a:solidFill>
                  <a:schemeClr val="tx2"/>
                </a:solidFill>
                <a:latin typeface="Times New Roman" panose="02020603050405020304" pitchFamily="18" charset="0"/>
                <a:cs typeface="Times New Roman" panose="02020603050405020304" pitchFamily="18" charset="0"/>
              </a:rPr>
              <a:t>тарихында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smtClean="0">
                <a:solidFill>
                  <a:schemeClr val="tx2"/>
                </a:solidFill>
                <a:latin typeface="Times New Roman" panose="02020603050405020304" pitchFamily="18" charset="0"/>
                <a:cs typeface="Times New Roman" panose="02020603050405020304" pitchFamily="18" charset="0"/>
              </a:rPr>
              <a:t>маңызды</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негізгі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кезеңі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деп</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атаған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жөн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Британдық</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қолөнершілер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одағына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тиесілі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мұндай</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көрмелерді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өткізу</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идеясы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жалғасын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тапты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сондықтан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олар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тұрақты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түрде</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өте</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бастады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smtClean="0">
                <a:solidFill>
                  <a:schemeClr val="tx2"/>
                </a:solidFill>
                <a:latin typeface="Times New Roman" panose="02020603050405020304" pitchFamily="18" charset="0"/>
                <a:cs typeface="Times New Roman" panose="02020603050405020304" pitchFamily="18" charset="0"/>
              </a:rPr>
              <a:t>жылдан</a:t>
            </a:r>
            <a:r>
              <a:rPr lang="ru-RU" sz="1800" b="1" dirty="0" err="1">
                <a:solidFill>
                  <a:schemeClr val="tx2"/>
                </a:solidFill>
                <a:latin typeface="Times New Roman" panose="02020603050405020304" pitchFamily="18" charset="0"/>
                <a:cs typeface="Times New Roman" panose="02020603050405020304" pitchFamily="18" charset="0"/>
              </a:rPr>
              <a:t>-</a:t>
            </a:r>
            <a:r>
              <a:rPr lang="ru-RU" sz="1800" b="1" dirty="0" err="1" smtClean="0">
                <a:solidFill>
                  <a:schemeClr val="tx2"/>
                </a:solidFill>
                <a:latin typeface="Times New Roman" panose="02020603050405020304" pitchFamily="18" charset="0"/>
                <a:cs typeface="Times New Roman" panose="02020603050405020304" pitchFamily="18" charset="0"/>
              </a:rPr>
              <a:t>жылға</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күшейіп</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анағұрлым</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орасан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ауқымды</a:t>
            </a:r>
            <a:r>
              <a:rPr lang="ru-RU" sz="1800" b="1" dirty="0">
                <a:solidFill>
                  <a:schemeClr val="tx2"/>
                </a:solidFill>
                <a:latin typeface="Times New Roman" panose="02020603050405020304" pitchFamily="18" charset="0"/>
                <a:cs typeface="Times New Roman" panose="02020603050405020304" pitchFamily="18" charset="0"/>
              </a:rPr>
              <a:t> бола </a:t>
            </a:r>
            <a:r>
              <a:rPr lang="ru-RU" sz="1800" b="1" dirty="0" err="1">
                <a:solidFill>
                  <a:schemeClr val="tx2"/>
                </a:solidFill>
                <a:latin typeface="Times New Roman" panose="02020603050405020304" pitchFamily="18" charset="0"/>
                <a:cs typeface="Times New Roman" panose="02020603050405020304" pitchFamily="18" charset="0"/>
              </a:rPr>
              <a:t>түсті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smtClean="0">
                <a:solidFill>
                  <a:schemeClr val="tx2"/>
                </a:solidFill>
                <a:latin typeface="Times New Roman" panose="02020603050405020304" pitchFamily="18" charset="0"/>
                <a:cs typeface="Times New Roman" panose="02020603050405020304" pitchFamily="18" charset="0"/>
              </a:rPr>
              <a:t>«</a:t>
            </a:r>
            <a:r>
              <a:rPr lang="en-US" sz="1800" b="1" dirty="0" smtClean="0">
                <a:solidFill>
                  <a:schemeClr val="tx2"/>
                </a:solidFill>
                <a:latin typeface="Times New Roman" panose="02020603050405020304" pitchFamily="18" charset="0"/>
                <a:cs typeface="Times New Roman" panose="02020603050405020304" pitchFamily="18" charset="0"/>
              </a:rPr>
              <a:t>EXPO</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өткізу</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бойынша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эстафетаны</a:t>
            </a:r>
            <a:r>
              <a:rPr lang="ru-RU" sz="1800" b="1" dirty="0">
                <a:solidFill>
                  <a:schemeClr val="tx2"/>
                </a:solidFill>
                <a:latin typeface="Times New Roman" panose="02020603050405020304" pitchFamily="18" charset="0"/>
                <a:cs typeface="Times New Roman" panose="02020603050405020304" pitchFamily="18" charset="0"/>
              </a:rPr>
              <a:t> АҚШ, Испания, Италия, Франция, </a:t>
            </a:r>
            <a:r>
              <a:rPr lang="ru-RU" sz="1800" b="1" dirty="0" err="1" smtClean="0">
                <a:solidFill>
                  <a:schemeClr val="tx2"/>
                </a:solidFill>
                <a:latin typeface="Times New Roman" panose="02020603050405020304" pitchFamily="18" charset="0"/>
                <a:cs typeface="Times New Roman" panose="02020603050405020304" pitchFamily="18" charset="0"/>
              </a:rPr>
              <a:t>Жапония</a:t>
            </a:r>
            <a:r>
              <a:rPr lang="ru-RU" sz="1800" b="1" dirty="0" smtClean="0">
                <a:solidFill>
                  <a:schemeClr val="tx2"/>
                </a:solidFill>
                <a:latin typeface="Times New Roman" panose="02020603050405020304" pitchFamily="18" charset="0"/>
                <a:cs typeface="Times New Roman" panose="02020603050405020304" pitchFamily="18" charset="0"/>
              </a:rPr>
              <a:t>, Корея</a:t>
            </a:r>
            <a:r>
              <a:rPr lang="ru-RU" sz="1800" b="1" dirty="0">
                <a:solidFill>
                  <a:schemeClr val="tx2"/>
                </a:solidFill>
                <a:latin typeface="Times New Roman" panose="02020603050405020304" pitchFamily="18" charset="0"/>
                <a:cs typeface="Times New Roman" panose="02020603050405020304" pitchFamily="18" charset="0"/>
              </a:rPr>
              <a:t>, Бельгия, Бразилия, </a:t>
            </a:r>
            <a:r>
              <a:rPr lang="ru-RU" sz="1800" b="1" dirty="0" err="1">
                <a:solidFill>
                  <a:schemeClr val="tx2"/>
                </a:solidFill>
                <a:latin typeface="Times New Roman" panose="02020603050405020304" pitchFamily="18" charset="0"/>
                <a:cs typeface="Times New Roman" panose="02020603050405020304" pitchFamily="18" charset="0"/>
              </a:rPr>
              <a:t>Қытай</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сияқты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және</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басқа</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елдер</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қабылдады</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smtClean="0">
                <a:solidFill>
                  <a:schemeClr val="tx2"/>
                </a:solidFill>
                <a:latin typeface="Times New Roman" panose="02020603050405020304" pitchFamily="18" charset="0"/>
                <a:cs typeface="Times New Roman" panose="02020603050405020304" pitchFamily="18" charset="0"/>
              </a:rPr>
              <a:t/>
            </a:r>
            <a:br>
              <a:rPr lang="ru-RU" sz="1800" b="1" dirty="0" smtClean="0">
                <a:solidFill>
                  <a:schemeClr val="tx2"/>
                </a:solidFill>
                <a:latin typeface="Times New Roman" panose="02020603050405020304" pitchFamily="18" charset="0"/>
                <a:cs typeface="Times New Roman" panose="02020603050405020304" pitchFamily="18" charset="0"/>
              </a:rPr>
            </a:b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smtClean="0">
                <a:solidFill>
                  <a:schemeClr val="tx2"/>
                </a:solidFill>
                <a:latin typeface="Times New Roman" panose="02020603050405020304" pitchFamily="18" charset="0"/>
                <a:cs typeface="Times New Roman" panose="02020603050405020304" pitchFamily="18" charset="0"/>
              </a:rPr>
              <a:t>            </a:t>
            </a:r>
            <a:r>
              <a:rPr lang="en-US" sz="1800" b="1" dirty="0" smtClean="0">
                <a:solidFill>
                  <a:schemeClr val="tx2"/>
                </a:solidFill>
                <a:latin typeface="Times New Roman" panose="02020603050405020304" pitchFamily="18" charset="0"/>
                <a:cs typeface="Times New Roman" panose="02020603050405020304" pitchFamily="18" charset="0"/>
              </a:rPr>
              <a:t>EXPO-</a:t>
            </a:r>
            <a:r>
              <a:rPr lang="ru-RU" sz="1800" b="1" dirty="0" smtClean="0">
                <a:solidFill>
                  <a:schemeClr val="tx2"/>
                </a:solidFill>
                <a:latin typeface="Times New Roman" panose="02020603050405020304" pitchFamily="18" charset="0"/>
                <a:cs typeface="Times New Roman" panose="02020603050405020304" pitchFamily="18" charset="0"/>
              </a:rPr>
              <a:t>2017 </a:t>
            </a:r>
            <a:r>
              <a:rPr lang="ru-RU" sz="1800" b="1" dirty="0" err="1" smtClean="0">
                <a:solidFill>
                  <a:schemeClr val="tx2"/>
                </a:solidFill>
                <a:latin typeface="Times New Roman" panose="02020603050405020304" pitchFamily="18" charset="0"/>
                <a:cs typeface="Times New Roman" panose="02020603050405020304" pitchFamily="18" charset="0"/>
              </a:rPr>
              <a:t>көрмесі</a:t>
            </a:r>
            <a:r>
              <a:rPr lang="ru-RU" sz="1800" b="1" dirty="0" smtClean="0">
                <a:solidFill>
                  <a:schemeClr val="tx2"/>
                </a:solidFill>
                <a:latin typeface="Times New Roman" panose="02020603050405020304" pitchFamily="18" charset="0"/>
                <a:cs typeface="Times New Roman" panose="02020603050405020304" pitchFamily="18" charset="0"/>
              </a:rPr>
              <a:t> – </a:t>
            </a:r>
            <a:r>
              <a:rPr lang="ru-RU" sz="1800" b="1" dirty="0" err="1" smtClean="0">
                <a:solidFill>
                  <a:schemeClr val="tx2"/>
                </a:solidFill>
                <a:latin typeface="Times New Roman" panose="02020603050405020304" pitchFamily="18" charset="0"/>
                <a:cs typeface="Times New Roman" panose="02020603050405020304" pitchFamily="18" charset="0"/>
              </a:rPr>
              <a:t>Қазақстанның</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Е</a:t>
            </a:r>
            <a:r>
              <a:rPr lang="ru-RU" sz="1800" b="1" dirty="0" err="1" smtClean="0">
                <a:solidFill>
                  <a:schemeClr val="tx2"/>
                </a:solidFill>
                <a:latin typeface="Times New Roman" panose="02020603050405020304" pitchFamily="18" charset="0"/>
                <a:cs typeface="Times New Roman" panose="02020603050405020304" pitchFamily="18" charset="0"/>
              </a:rPr>
              <a:t>лордасы</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Нұр-Сұлтан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қаласында</a:t>
            </a:r>
            <a:r>
              <a:rPr lang="ru-RU" sz="1800" b="1" dirty="0">
                <a:solidFill>
                  <a:schemeClr val="tx2"/>
                </a:solidFill>
                <a:latin typeface="Times New Roman" panose="02020603050405020304" pitchFamily="18" charset="0"/>
                <a:cs typeface="Times New Roman" panose="02020603050405020304" pitchFamily="18" charset="0"/>
              </a:rPr>
              <a:t> 2017 </a:t>
            </a:r>
            <a:r>
              <a:rPr lang="ru-RU" sz="1800" b="1" dirty="0" err="1">
                <a:solidFill>
                  <a:schemeClr val="tx2"/>
                </a:solidFill>
                <a:latin typeface="Times New Roman" panose="02020603050405020304" pitchFamily="18" charset="0"/>
                <a:cs typeface="Times New Roman" panose="02020603050405020304" pitchFamily="18" charset="0"/>
              </a:rPr>
              <a:t>жылдың</a:t>
            </a:r>
            <a:r>
              <a:rPr lang="ru-RU" sz="1800" b="1" dirty="0">
                <a:solidFill>
                  <a:schemeClr val="tx2"/>
                </a:solidFill>
                <a:latin typeface="Times New Roman" panose="02020603050405020304" pitchFamily="18" charset="0"/>
                <a:cs typeface="Times New Roman" panose="02020603050405020304" pitchFamily="18" charset="0"/>
              </a:rPr>
              <a:t> 10 </a:t>
            </a:r>
            <a:r>
              <a:rPr lang="ru-RU" sz="1800" b="1" dirty="0" err="1">
                <a:solidFill>
                  <a:schemeClr val="tx2"/>
                </a:solidFill>
                <a:latin typeface="Times New Roman" panose="02020603050405020304" pitchFamily="18" charset="0"/>
                <a:cs typeface="Times New Roman" panose="02020603050405020304" pitchFamily="18" charset="0"/>
              </a:rPr>
              <a:t>маусымынан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бастап</a:t>
            </a:r>
            <a:r>
              <a:rPr lang="ru-RU" sz="1800" b="1" dirty="0">
                <a:solidFill>
                  <a:schemeClr val="tx2"/>
                </a:solidFill>
                <a:latin typeface="Times New Roman" panose="02020603050405020304" pitchFamily="18" charset="0"/>
                <a:cs typeface="Times New Roman" panose="02020603050405020304" pitchFamily="18" charset="0"/>
              </a:rPr>
              <a:t> 10 </a:t>
            </a:r>
            <a:r>
              <a:rPr lang="ru-RU" sz="1800" b="1" dirty="0" err="1">
                <a:solidFill>
                  <a:schemeClr val="tx2"/>
                </a:solidFill>
                <a:latin typeface="Times New Roman" panose="02020603050405020304" pitchFamily="18" charset="0"/>
                <a:cs typeface="Times New Roman" panose="02020603050405020304" pitchFamily="18" charset="0"/>
              </a:rPr>
              <a:t>қыркүйегіне</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дейін</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өтті</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Оған</a:t>
            </a:r>
            <a:r>
              <a:rPr lang="ru-RU" sz="1800" b="1" dirty="0">
                <a:solidFill>
                  <a:schemeClr val="tx2"/>
                </a:solidFill>
                <a:latin typeface="Times New Roman" panose="02020603050405020304" pitchFamily="18" charset="0"/>
                <a:cs typeface="Times New Roman" panose="02020603050405020304" pitchFamily="18" charset="0"/>
              </a:rPr>
              <a:t> 115 </a:t>
            </a:r>
            <a:r>
              <a:rPr lang="ru-RU" sz="1800" b="1" dirty="0" err="1">
                <a:solidFill>
                  <a:schemeClr val="tx2"/>
                </a:solidFill>
                <a:latin typeface="Times New Roman" panose="02020603050405020304" pitchFamily="18" charset="0"/>
                <a:cs typeface="Times New Roman" panose="02020603050405020304" pitchFamily="18" charset="0"/>
              </a:rPr>
              <a:t>мемлекет</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және</a:t>
            </a:r>
            <a:r>
              <a:rPr lang="ru-RU" sz="1800" b="1" dirty="0">
                <a:solidFill>
                  <a:schemeClr val="tx2"/>
                </a:solidFill>
                <a:latin typeface="Times New Roman" panose="02020603050405020304" pitchFamily="18" charset="0"/>
                <a:cs typeface="Times New Roman" panose="02020603050405020304" pitchFamily="18" charset="0"/>
              </a:rPr>
              <a:t> 22 </a:t>
            </a:r>
            <a:r>
              <a:rPr lang="ru-RU" sz="1800" b="1" dirty="0" err="1">
                <a:solidFill>
                  <a:schemeClr val="tx2"/>
                </a:solidFill>
                <a:latin typeface="Times New Roman" panose="02020603050405020304" pitchFamily="18" charset="0"/>
                <a:cs typeface="Times New Roman" panose="02020603050405020304" pitchFamily="18" charset="0"/>
              </a:rPr>
              <a:t>халықаралық</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a:solidFill>
                  <a:schemeClr val="tx2"/>
                </a:solidFill>
                <a:latin typeface="Times New Roman" panose="02020603050405020304" pitchFamily="18" charset="0"/>
                <a:cs typeface="Times New Roman" panose="02020603050405020304" pitchFamily="18" charset="0"/>
              </a:rPr>
              <a:t>ұйым</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smtClean="0">
                <a:solidFill>
                  <a:schemeClr val="tx2"/>
                </a:solidFill>
                <a:latin typeface="Times New Roman" panose="02020603050405020304" pitchFamily="18" charset="0"/>
                <a:cs typeface="Times New Roman" panose="02020603050405020304" pitchFamily="18" charset="0"/>
              </a:rPr>
              <a:t>қатысып</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err="1" smtClean="0">
                <a:solidFill>
                  <a:schemeClr val="tx2"/>
                </a:solidFill>
                <a:latin typeface="Times New Roman" panose="02020603050405020304" pitchFamily="18" charset="0"/>
                <a:cs typeface="Times New Roman" panose="02020603050405020304" pitchFamily="18" charset="0"/>
              </a:rPr>
              <a:t>барлығы</a:t>
            </a:r>
            <a:r>
              <a:rPr lang="ru-RU" sz="1800" b="1" dirty="0" smtClean="0">
                <a:solidFill>
                  <a:schemeClr val="tx2"/>
                </a:solidFill>
                <a:latin typeface="Times New Roman" panose="02020603050405020304" pitchFamily="18" charset="0"/>
                <a:cs typeface="Times New Roman" panose="02020603050405020304" pitchFamily="18" charset="0"/>
              </a:rPr>
              <a:t> </a:t>
            </a:r>
            <a:r>
              <a:rPr lang="ru-RU" sz="1800" b="1" dirty="0">
                <a:solidFill>
                  <a:schemeClr val="tx2"/>
                </a:solidFill>
                <a:latin typeface="Times New Roman" panose="02020603050405020304" pitchFamily="18" charset="0"/>
                <a:cs typeface="Times New Roman" panose="02020603050405020304" pitchFamily="18" charset="0"/>
              </a:rPr>
              <a:t>3 </a:t>
            </a:r>
            <a:r>
              <a:rPr lang="ru-RU" sz="1800" b="1" dirty="0" smtClean="0">
                <a:solidFill>
                  <a:schemeClr val="tx2"/>
                </a:solidFill>
                <a:latin typeface="Times New Roman" panose="02020603050405020304" pitchFamily="18" charset="0"/>
                <a:cs typeface="Times New Roman" panose="02020603050405020304" pitchFamily="18" charset="0"/>
              </a:rPr>
              <a:t>млн. </a:t>
            </a:r>
            <a:r>
              <a:rPr lang="ru-RU" sz="1800" b="1" dirty="0" err="1">
                <a:solidFill>
                  <a:schemeClr val="tx2"/>
                </a:solidFill>
                <a:latin typeface="Times New Roman" panose="02020603050405020304" pitchFamily="18" charset="0"/>
                <a:cs typeface="Times New Roman" panose="02020603050405020304" pitchFamily="18" charset="0"/>
              </a:rPr>
              <a:t>адам</a:t>
            </a:r>
            <a:r>
              <a:rPr lang="ru-RU" sz="1800" b="1" dirty="0">
                <a:solidFill>
                  <a:schemeClr val="tx2"/>
                </a:solidFill>
                <a:latin typeface="Times New Roman" panose="02020603050405020304" pitchFamily="18" charset="0"/>
                <a:cs typeface="Times New Roman" panose="02020603050405020304" pitchFamily="18" charset="0"/>
              </a:rPr>
              <a:t> </a:t>
            </a:r>
            <a:r>
              <a:rPr lang="ru-RU" sz="1800" b="1" dirty="0" err="1" smtClean="0">
                <a:solidFill>
                  <a:schemeClr val="tx2"/>
                </a:solidFill>
                <a:latin typeface="Times New Roman" panose="02020603050405020304" pitchFamily="18" charset="0"/>
                <a:cs typeface="Times New Roman" panose="02020603050405020304" pitchFamily="18" charset="0"/>
              </a:rPr>
              <a:t>келді</a:t>
            </a:r>
            <a:r>
              <a:rPr lang="ru-RU" sz="1800" b="1" dirty="0" smtClean="0">
                <a:solidFill>
                  <a:schemeClr val="tx2"/>
                </a:solidFill>
                <a:latin typeface="Times New Roman" panose="02020603050405020304" pitchFamily="18" charset="0"/>
                <a:cs typeface="Times New Roman" panose="02020603050405020304" pitchFamily="18" charset="0"/>
              </a:rPr>
              <a:t>.</a:t>
            </a:r>
            <a:r>
              <a:rPr lang="ru-RU" sz="1800" b="1" dirty="0">
                <a:solidFill>
                  <a:schemeClr val="tx2"/>
                </a:solidFill>
                <a:latin typeface="Times New Roman" panose="02020603050405020304" pitchFamily="18" charset="0"/>
                <a:cs typeface="Times New Roman" panose="02020603050405020304" pitchFamily="18" charset="0"/>
              </a:rPr>
              <a:t> </a:t>
            </a:r>
            <a:br>
              <a:rPr lang="ru-RU" sz="1800" b="1" dirty="0">
                <a:solidFill>
                  <a:schemeClr val="tx2"/>
                </a:solidFill>
                <a:latin typeface="Times New Roman" panose="02020603050405020304" pitchFamily="18" charset="0"/>
                <a:cs typeface="Times New Roman" panose="02020603050405020304" pitchFamily="18" charset="0"/>
              </a:rPr>
            </a:br>
            <a:r>
              <a:rPr lang="ru-RU" sz="1800" b="1" dirty="0">
                <a:solidFill>
                  <a:schemeClr val="tx2"/>
                </a:solidFill>
                <a:latin typeface="Times New Roman" panose="02020603050405020304" pitchFamily="18" charset="0"/>
                <a:cs typeface="Times New Roman" panose="02020603050405020304" pitchFamily="18" charset="0"/>
              </a:rPr>
              <a:t/>
            </a:r>
            <a:br>
              <a:rPr lang="ru-RU" sz="1800" b="1" dirty="0">
                <a:solidFill>
                  <a:schemeClr val="tx2"/>
                </a:solidFill>
                <a:latin typeface="Times New Roman" panose="02020603050405020304" pitchFamily="18" charset="0"/>
                <a:cs typeface="Times New Roman" panose="02020603050405020304" pitchFamily="18" charset="0"/>
              </a:rPr>
            </a:br>
            <a:r>
              <a:rPr lang="ru-RU" sz="1800" b="1" dirty="0" smtClean="0">
                <a:solidFill>
                  <a:schemeClr val="tx2"/>
                </a:solidFill>
                <a:latin typeface="Times New Roman" panose="02020603050405020304" pitchFamily="18" charset="0"/>
                <a:cs typeface="Times New Roman" panose="02020603050405020304" pitchFamily="18" charset="0"/>
              </a:rPr>
              <a:t/>
            </a:r>
            <a:br>
              <a:rPr lang="ru-RU" sz="1800" b="1" dirty="0" smtClean="0">
                <a:solidFill>
                  <a:schemeClr val="tx2"/>
                </a:solidFill>
                <a:latin typeface="Times New Roman" panose="02020603050405020304" pitchFamily="18" charset="0"/>
                <a:cs typeface="Times New Roman" panose="02020603050405020304" pitchFamily="18" charset="0"/>
              </a:rPr>
            </a:br>
            <a:r>
              <a:rPr lang="ru-RU" sz="1500" dirty="0"/>
              <a:t/>
            </a:r>
            <a:br>
              <a:rPr lang="ru-RU" sz="1500" dirty="0"/>
            </a:br>
            <a:r>
              <a:rPr lang="ru-RU" sz="1500" dirty="0"/>
              <a:t/>
            </a:r>
            <a:br>
              <a:rPr lang="ru-RU" sz="1500" dirty="0"/>
            </a:br>
            <a:endParaRPr lang="ru-RU" sz="1500" dirty="0"/>
          </a:p>
        </p:txBody>
      </p:sp>
      <p:sp>
        <p:nvSpPr>
          <p:cNvPr id="3" name="Текст 2"/>
          <p:cNvSpPr>
            <a:spLocks noGrp="1"/>
          </p:cNvSpPr>
          <p:nvPr>
            <p:ph type="body" idx="1"/>
          </p:nvPr>
        </p:nvSpPr>
        <p:spPr>
          <a:xfrm>
            <a:off x="1259632" y="332657"/>
            <a:ext cx="6417734" cy="648072"/>
          </a:xfrm>
        </p:spPr>
        <p:txBody>
          <a:bodyPr>
            <a:normAutofit fontScale="92500" lnSpcReduction="10000"/>
          </a:bodyPr>
          <a:lstStyle/>
          <a:p>
            <a:r>
              <a:rPr lang="kk-KZ" sz="4300" b="1" dirty="0" smtClean="0">
                <a:solidFill>
                  <a:srgbClr val="FF0000"/>
                </a:solidFill>
                <a:latin typeface="Times New Roman" panose="02020603050405020304" pitchFamily="18" charset="0"/>
                <a:cs typeface="Times New Roman" panose="02020603050405020304" pitchFamily="18" charset="0"/>
              </a:rPr>
              <a:t>Астана төріндегі </a:t>
            </a:r>
            <a:r>
              <a:rPr lang="en-US" sz="4300" b="1" dirty="0" smtClean="0">
                <a:solidFill>
                  <a:srgbClr val="FF0000"/>
                </a:solidFill>
                <a:latin typeface="Times New Roman" panose="02020603050405020304" pitchFamily="18" charset="0"/>
                <a:cs typeface="Times New Roman" panose="02020603050405020304" pitchFamily="18" charset="0"/>
              </a:rPr>
              <a:t>EXPO</a:t>
            </a:r>
            <a:r>
              <a:rPr lang="kk-KZ" sz="2500" b="1" dirty="0" smtClean="0">
                <a:solidFill>
                  <a:srgbClr val="FF0000"/>
                </a:solidFill>
                <a:latin typeface="Times New Roman" panose="02020603050405020304" pitchFamily="18" charset="0"/>
                <a:cs typeface="Times New Roman" panose="02020603050405020304" pitchFamily="18" charset="0"/>
              </a:rPr>
              <a:t> </a:t>
            </a:r>
            <a:endParaRPr lang="ru-RU" sz="2500" b="1" dirty="0">
              <a:solidFill>
                <a:srgbClr val="FF0000"/>
              </a:solidFill>
              <a:latin typeface="Times New Roman" panose="02020603050405020304" pitchFamily="18" charset="0"/>
              <a:cs typeface="Times New Roman" panose="02020603050405020304"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39328367"/>
      </p:ext>
    </p:extLst>
  </p:cSld>
  <p:clrMapOvr>
    <a:masterClrMapping/>
  </p:clrMapOvr>
  <mc:AlternateContent xmlns:mc="http://schemas.openxmlformats.org/markup-compatibility/2006" xmlns:p14="http://schemas.microsoft.com/office/powerpoint/2010/main">
    <mc:Choice Requires="p14">
      <p:transition spd="slow" p14:dur="2000" advTm="123463"/>
    </mc:Choice>
    <mc:Fallback xmlns="">
      <p:transition spd="slow" advTm="12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b="1">
                <a:solidFill>
                  <a:srgbClr val="FF0000"/>
                </a:solidFill>
                <a:latin typeface="Times New Roman" panose="02020603050405020304" pitchFamily="18" charset="0"/>
                <a:cs typeface="Times New Roman" panose="02020603050405020304" pitchFamily="18" charset="0"/>
              </a:rPr>
              <a:t>1-тапсырма</a:t>
            </a:r>
            <a:r>
              <a:rPr lang="ru-RU" b="1">
                <a:solidFill>
                  <a:srgbClr val="FF0000"/>
                </a:solidFill>
                <a:latin typeface="Times New Roman" panose="02020603050405020304" pitchFamily="18" charset="0"/>
                <a:cs typeface="Times New Roman" panose="02020603050405020304" pitchFamily="18" charset="0"/>
              </a:rPr>
              <a:t/>
            </a:r>
            <a:br>
              <a:rPr lang="ru-RU" b="1">
                <a:solidFill>
                  <a:srgbClr val="FF0000"/>
                </a:solidFill>
                <a:latin typeface="Times New Roman" panose="02020603050405020304" pitchFamily="18" charset="0"/>
                <a:cs typeface="Times New Roman" panose="02020603050405020304" pitchFamily="18" charset="0"/>
              </a:rPr>
            </a:br>
            <a:r>
              <a:rPr lang="ru-RU" sz="2800" b="1" smtClean="0">
                <a:solidFill>
                  <a:srgbClr val="FF0000"/>
                </a:solidFill>
                <a:latin typeface="Times New Roman" panose="02020603050405020304" pitchFamily="18" charset="0"/>
                <a:cs typeface="Times New Roman" panose="02020603050405020304" pitchFamily="18" charset="0"/>
              </a:rPr>
              <a:t>Мәтіннен негізгі және қосымша, детальді ақпараттарды тауып жазу</a:t>
            </a:r>
            <a:endParaRPr lang="ru-RU" sz="2800"/>
          </a:p>
        </p:txBody>
      </p:sp>
      <p:sp>
        <p:nvSpPr>
          <p:cNvPr id="5" name="Текст 2"/>
          <p:cNvSpPr txBox="1">
            <a:spLocks/>
          </p:cNvSpPr>
          <p:nvPr/>
        </p:nvSpPr>
        <p:spPr>
          <a:xfrm>
            <a:off x="539552" y="1700808"/>
            <a:ext cx="4032448" cy="792088"/>
          </a:xfrm>
          <a:prstGeom prst="rect">
            <a:avLst/>
          </a:prstGeom>
        </p:spPr>
        <p:txBody>
          <a:bodyPr>
            <a:normAutofit fontScale="25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kk-KZ" sz="12000" b="1" smtClean="0">
                <a:latin typeface="Times New Roman" panose="02020603050405020304" pitchFamily="18" charset="0"/>
                <a:cs typeface="Times New Roman" panose="02020603050405020304" pitchFamily="18" charset="0"/>
              </a:rPr>
              <a:t>Негізгі, қосымша ақпарат</a:t>
            </a:r>
          </a:p>
          <a:p>
            <a:endParaRPr lang="kk-KZ" sz="3000" b="1">
              <a:latin typeface="Times New Roman" panose="02020603050405020304" pitchFamily="18" charset="0"/>
              <a:cs typeface="Times New Roman" panose="02020603050405020304" pitchFamily="18" charset="0"/>
            </a:endParaRPr>
          </a:p>
          <a:p>
            <a:endParaRPr lang="kk-KZ" sz="3000" b="1" smtClean="0">
              <a:latin typeface="Times New Roman" panose="02020603050405020304" pitchFamily="18" charset="0"/>
              <a:cs typeface="Times New Roman" panose="02020603050405020304" pitchFamily="18" charset="0"/>
            </a:endParaRPr>
          </a:p>
          <a:p>
            <a:endParaRPr lang="kk-KZ" sz="3000" b="1">
              <a:latin typeface="Times New Roman" panose="02020603050405020304" pitchFamily="18" charset="0"/>
              <a:cs typeface="Times New Roman" panose="02020603050405020304" pitchFamily="18" charset="0"/>
            </a:endParaRPr>
          </a:p>
          <a:p>
            <a:endParaRPr lang="kk-KZ" sz="3000" b="1" smtClean="0">
              <a:latin typeface="Times New Roman" panose="02020603050405020304" pitchFamily="18" charset="0"/>
              <a:cs typeface="Times New Roman" panose="02020603050405020304" pitchFamily="18" charset="0"/>
            </a:endParaRPr>
          </a:p>
          <a:p>
            <a:endParaRPr lang="kk-KZ" sz="3000" b="1">
              <a:latin typeface="Times New Roman" panose="02020603050405020304" pitchFamily="18" charset="0"/>
              <a:cs typeface="Times New Roman" panose="02020603050405020304" pitchFamily="18" charset="0"/>
            </a:endParaRPr>
          </a:p>
          <a:p>
            <a:endParaRPr lang="kk-KZ" sz="3000" b="1" smtClean="0">
              <a:latin typeface="Times New Roman" panose="02020603050405020304" pitchFamily="18" charset="0"/>
              <a:cs typeface="Times New Roman" panose="02020603050405020304" pitchFamily="18" charset="0"/>
            </a:endParaRPr>
          </a:p>
          <a:p>
            <a:endParaRPr lang="kk-KZ" sz="3000" b="1">
              <a:latin typeface="Times New Roman" panose="02020603050405020304" pitchFamily="18" charset="0"/>
              <a:cs typeface="Times New Roman" panose="02020603050405020304" pitchFamily="18" charset="0"/>
            </a:endParaRPr>
          </a:p>
          <a:p>
            <a:endParaRPr lang="kk-KZ" sz="3000" b="1" smtClean="0">
              <a:latin typeface="Times New Roman" panose="02020603050405020304" pitchFamily="18" charset="0"/>
              <a:cs typeface="Times New Roman" panose="02020603050405020304" pitchFamily="18" charset="0"/>
            </a:endParaRPr>
          </a:p>
          <a:p>
            <a:pPr marL="0" indent="0">
              <a:buNone/>
            </a:pPr>
            <a:endParaRPr lang="kk-KZ" sz="3000" b="1" smtClean="0">
              <a:latin typeface="Times New Roman" panose="02020603050405020304" pitchFamily="18" charset="0"/>
              <a:cs typeface="Times New Roman" panose="02020603050405020304" pitchFamily="18" charset="0"/>
            </a:endParaRPr>
          </a:p>
          <a:p>
            <a:pPr marL="0" indent="0">
              <a:buNone/>
            </a:pPr>
            <a:endParaRPr lang="kk-KZ" sz="3000" b="1" smtClean="0">
              <a:latin typeface="Times New Roman" panose="02020603050405020304" pitchFamily="18" charset="0"/>
              <a:cs typeface="Times New Roman" panose="02020603050405020304" pitchFamily="18" charset="0"/>
            </a:endParaRPr>
          </a:p>
          <a:p>
            <a:pPr marL="0" indent="0">
              <a:buNone/>
            </a:pPr>
            <a:endParaRPr lang="kk-KZ" sz="3000" b="1">
              <a:latin typeface="Times New Roman" panose="02020603050405020304" pitchFamily="18" charset="0"/>
              <a:cs typeface="Times New Roman" panose="02020603050405020304" pitchFamily="18" charset="0"/>
            </a:endParaRPr>
          </a:p>
          <a:p>
            <a:pPr marL="0" indent="0">
              <a:buNone/>
            </a:pPr>
            <a:endParaRPr lang="kk-KZ" sz="3000" b="1" smtClean="0">
              <a:latin typeface="Times New Roman" panose="02020603050405020304" pitchFamily="18" charset="0"/>
              <a:cs typeface="Times New Roman" panose="02020603050405020304" pitchFamily="18" charset="0"/>
            </a:endParaRPr>
          </a:p>
          <a:p>
            <a:pPr marL="0" indent="0">
              <a:buNone/>
            </a:pPr>
            <a:endParaRPr lang="kk-KZ" sz="3000" b="1">
              <a:latin typeface="Times New Roman" panose="02020603050405020304" pitchFamily="18" charset="0"/>
              <a:cs typeface="Times New Roman" panose="02020603050405020304" pitchFamily="18" charset="0"/>
            </a:endParaRPr>
          </a:p>
          <a:p>
            <a:pPr marL="0" indent="0">
              <a:buNone/>
            </a:pPr>
            <a:endParaRPr lang="kk-KZ" sz="3000" b="1" smtClean="0">
              <a:latin typeface="Times New Roman" panose="02020603050405020304" pitchFamily="18" charset="0"/>
              <a:cs typeface="Times New Roman" panose="02020603050405020304" pitchFamily="18" charset="0"/>
            </a:endParaRPr>
          </a:p>
          <a:p>
            <a:pPr marL="0" indent="0">
              <a:buNone/>
            </a:pPr>
            <a:endParaRPr lang="kk-KZ" sz="3000" b="1">
              <a:latin typeface="Times New Roman" panose="02020603050405020304" pitchFamily="18" charset="0"/>
              <a:cs typeface="Times New Roman" panose="02020603050405020304" pitchFamily="18" charset="0"/>
            </a:endParaRPr>
          </a:p>
          <a:p>
            <a:pPr marL="0" indent="0">
              <a:buNone/>
            </a:pPr>
            <a:endParaRPr lang="kk-KZ" sz="3000" b="1" smtClean="0">
              <a:latin typeface="Times New Roman" panose="02020603050405020304" pitchFamily="18" charset="0"/>
              <a:cs typeface="Times New Roman" panose="02020603050405020304" pitchFamily="18" charset="0"/>
            </a:endParaRPr>
          </a:p>
          <a:p>
            <a:pPr marL="0" indent="0">
              <a:buNone/>
            </a:pPr>
            <a:endParaRPr lang="kk-KZ" sz="3000" b="1">
              <a:latin typeface="Times New Roman" panose="02020603050405020304" pitchFamily="18" charset="0"/>
              <a:cs typeface="Times New Roman" panose="02020603050405020304" pitchFamily="18" charset="0"/>
            </a:endParaRPr>
          </a:p>
          <a:p>
            <a:pPr marL="0" indent="0">
              <a:buNone/>
            </a:pPr>
            <a:endParaRPr lang="kk-KZ" sz="3000" b="1" smtClean="0">
              <a:latin typeface="Times New Roman" panose="02020603050405020304" pitchFamily="18" charset="0"/>
              <a:cs typeface="Times New Roman" panose="02020603050405020304" pitchFamily="18" charset="0"/>
            </a:endParaRPr>
          </a:p>
          <a:p>
            <a:pPr marL="0" indent="0">
              <a:buNone/>
            </a:pPr>
            <a:endParaRPr lang="kk-KZ" sz="3000" b="1">
              <a:latin typeface="Times New Roman" panose="02020603050405020304" pitchFamily="18" charset="0"/>
              <a:cs typeface="Times New Roman" panose="02020603050405020304" pitchFamily="18" charset="0"/>
            </a:endParaRPr>
          </a:p>
          <a:p>
            <a:pPr marL="0" indent="0">
              <a:buNone/>
            </a:pPr>
            <a:endParaRPr lang="kk-KZ" sz="3000" b="1" smtClean="0">
              <a:latin typeface="Times New Roman" panose="02020603050405020304" pitchFamily="18" charset="0"/>
              <a:cs typeface="Times New Roman" panose="02020603050405020304" pitchFamily="18" charset="0"/>
            </a:endParaRPr>
          </a:p>
          <a:p>
            <a:pPr marL="0" indent="0">
              <a:buNone/>
            </a:pPr>
            <a:endParaRPr lang="kk-KZ" sz="3000" b="1">
              <a:latin typeface="Times New Roman" panose="02020603050405020304" pitchFamily="18" charset="0"/>
              <a:cs typeface="Times New Roman" panose="02020603050405020304" pitchFamily="18" charset="0"/>
            </a:endParaRPr>
          </a:p>
          <a:p>
            <a:pPr marL="0" indent="0">
              <a:buNone/>
            </a:pPr>
            <a:r>
              <a:rPr lang="kk-KZ" sz="10000" b="1" smtClean="0">
                <a:latin typeface="Times New Roman" panose="02020603050405020304" pitchFamily="18" charset="0"/>
                <a:cs typeface="Times New Roman" panose="02020603050405020304" pitchFamily="18" charset="0"/>
              </a:rPr>
              <a:t>Дескриптор</a:t>
            </a:r>
          </a:p>
          <a:p>
            <a:pPr>
              <a:buFontTx/>
              <a:buChar char="-"/>
            </a:pPr>
            <a:r>
              <a:rPr lang="kk-KZ" sz="8000" smtClean="0">
                <a:solidFill>
                  <a:srgbClr val="7030A0"/>
                </a:solidFill>
                <a:latin typeface="Times New Roman" panose="02020603050405020304" pitchFamily="18" charset="0"/>
                <a:cs typeface="Times New Roman" panose="02020603050405020304" pitchFamily="18" charset="0"/>
              </a:rPr>
              <a:t>мәтіннен </a:t>
            </a:r>
            <a:r>
              <a:rPr lang="kk-KZ" sz="8000">
                <a:solidFill>
                  <a:srgbClr val="7030A0"/>
                </a:solidFill>
                <a:latin typeface="Times New Roman" panose="02020603050405020304" pitchFamily="18" charset="0"/>
                <a:cs typeface="Times New Roman" panose="02020603050405020304" pitchFamily="18" charset="0"/>
              </a:rPr>
              <a:t>негізгі және </a:t>
            </a:r>
            <a:r>
              <a:rPr lang="kk-KZ" sz="8000" smtClean="0">
                <a:solidFill>
                  <a:srgbClr val="7030A0"/>
                </a:solidFill>
                <a:latin typeface="Times New Roman" panose="02020603050405020304" pitchFamily="18" charset="0"/>
                <a:cs typeface="Times New Roman" panose="02020603050405020304" pitchFamily="18" charset="0"/>
              </a:rPr>
              <a:t>қосымша ақпаратты табады</a:t>
            </a:r>
          </a:p>
          <a:p>
            <a:pPr>
              <a:buFontTx/>
              <a:buChar char="-"/>
            </a:pPr>
            <a:r>
              <a:rPr lang="kk-KZ" sz="8000" smtClean="0">
                <a:solidFill>
                  <a:srgbClr val="7030A0"/>
                </a:solidFill>
                <a:latin typeface="Times New Roman" panose="02020603050405020304" pitchFamily="18" charset="0"/>
                <a:cs typeface="Times New Roman" panose="02020603050405020304" pitchFamily="18" charset="0"/>
              </a:rPr>
              <a:t>детальді </a:t>
            </a:r>
            <a:r>
              <a:rPr lang="kk-KZ" sz="8000">
                <a:solidFill>
                  <a:srgbClr val="7030A0"/>
                </a:solidFill>
                <a:latin typeface="Times New Roman" panose="02020603050405020304" pitchFamily="18" charset="0"/>
                <a:cs typeface="Times New Roman" panose="02020603050405020304" pitchFamily="18" charset="0"/>
              </a:rPr>
              <a:t>ақпаратты </a:t>
            </a:r>
            <a:r>
              <a:rPr lang="kk-KZ" sz="8000" smtClean="0">
                <a:solidFill>
                  <a:srgbClr val="7030A0"/>
                </a:solidFill>
                <a:latin typeface="Times New Roman" panose="02020603050405020304" pitchFamily="18" charset="0"/>
                <a:cs typeface="Times New Roman" panose="02020603050405020304" pitchFamily="18" charset="0"/>
              </a:rPr>
              <a:t>анықтап, жазады</a:t>
            </a:r>
          </a:p>
          <a:p>
            <a:pPr>
              <a:buFontTx/>
              <a:buChar char="-"/>
            </a:pPr>
            <a:endParaRPr lang="kk-KZ" sz="6000" b="1" smtClean="0">
              <a:latin typeface="Times New Roman" panose="02020603050405020304" pitchFamily="18" charset="0"/>
              <a:cs typeface="Times New Roman" panose="02020603050405020304" pitchFamily="18" charset="0"/>
            </a:endParaRPr>
          </a:p>
          <a:p>
            <a:pPr marL="0" indent="0">
              <a:buNone/>
            </a:pPr>
            <a:endParaRPr lang="kk-KZ" sz="3000" b="1" smtClean="0">
              <a:latin typeface="Times New Roman" panose="02020603050405020304" pitchFamily="18" charset="0"/>
              <a:cs typeface="Times New Roman" panose="02020603050405020304" pitchFamily="18" charset="0"/>
            </a:endParaRPr>
          </a:p>
        </p:txBody>
      </p:sp>
      <p:sp>
        <p:nvSpPr>
          <p:cNvPr id="7" name="Текст 4"/>
          <p:cNvSpPr txBox="1">
            <a:spLocks/>
          </p:cNvSpPr>
          <p:nvPr/>
        </p:nvSpPr>
        <p:spPr>
          <a:xfrm>
            <a:off x="4716016" y="1694925"/>
            <a:ext cx="3822192" cy="720080"/>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kk-KZ" sz="3000" b="1" smtClean="0">
                <a:latin typeface="Times New Roman" panose="02020603050405020304" pitchFamily="18" charset="0"/>
                <a:cs typeface="Times New Roman" panose="02020603050405020304" pitchFamily="18" charset="0"/>
              </a:rPr>
              <a:t>Детальді ақпарат</a:t>
            </a:r>
            <a:endParaRPr lang="ru-RU" sz="3000" b="1">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83568" y="2780928"/>
            <a:ext cx="3096344" cy="1778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076056" y="2780928"/>
            <a:ext cx="3312368" cy="1778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63166276"/>
      </p:ext>
    </p:extLst>
  </p:cSld>
  <p:clrMapOvr>
    <a:masterClrMapping/>
  </p:clrMapOvr>
  <mc:AlternateContent xmlns:mc="http://schemas.openxmlformats.org/markup-compatibility/2006" xmlns:p14="http://schemas.microsoft.com/office/powerpoint/2010/main">
    <mc:Choice Requires="p14">
      <p:transition spd="slow" p14:dur="2000" advTm="32764"/>
    </mc:Choice>
    <mc:Fallback xmlns="">
      <p:transition spd="slow" advTm="3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39552" y="1196752"/>
            <a:ext cx="4032448" cy="864096"/>
          </a:xfrm>
        </p:spPr>
        <p:txBody>
          <a:bodyPr>
            <a:normAutofit fontScale="92500" lnSpcReduction="20000"/>
          </a:bodyPr>
          <a:lstStyle/>
          <a:p>
            <a:r>
              <a:rPr lang="kk-KZ" sz="3000" b="1" smtClean="0">
                <a:latin typeface="Times New Roman" panose="02020603050405020304" pitchFamily="18" charset="0"/>
                <a:cs typeface="Times New Roman" panose="02020603050405020304" pitchFamily="18" charset="0"/>
              </a:rPr>
              <a:t>Негізгі, </a:t>
            </a:r>
          </a:p>
          <a:p>
            <a:r>
              <a:rPr lang="kk-KZ" sz="3000" b="1" smtClean="0">
                <a:latin typeface="Times New Roman" panose="02020603050405020304" pitchFamily="18" charset="0"/>
                <a:cs typeface="Times New Roman" panose="02020603050405020304" pitchFamily="18" charset="0"/>
              </a:rPr>
              <a:t>қосымша ақпарат</a:t>
            </a:r>
            <a:endParaRPr lang="ru-RU" sz="3000" b="1">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251520" y="2276872"/>
            <a:ext cx="4180095" cy="3888432"/>
          </a:xfrm>
        </p:spPr>
        <p:txBody>
          <a:bodyPr>
            <a:noAutofit/>
          </a:bodyPr>
          <a:lstStyle/>
          <a:p>
            <a:r>
              <a:rPr lang="ru-RU" b="1" dirty="0" smtClean="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cs typeface="Times New Roman" panose="02020603050405020304" pitchFamily="18" charset="0"/>
              </a:rPr>
              <a:t>EXPO</a:t>
            </a:r>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 – </a:t>
            </a:r>
            <a:r>
              <a:rPr lang="ru-RU" b="1" dirty="0" err="1">
                <a:latin typeface="Times New Roman" panose="02020603050405020304" pitchFamily="18" charset="0"/>
                <a:cs typeface="Times New Roman" panose="02020603050405020304" pitchFamily="18" charset="0"/>
              </a:rPr>
              <a:t>ірі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халықаралық</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көрме</a:t>
            </a:r>
            <a:r>
              <a:rPr lang="ru-RU" b="1" dirty="0" smtClean="0">
                <a:latin typeface="Times New Roman" panose="02020603050405020304" pitchFamily="18" charset="0"/>
                <a:cs typeface="Times New Roman" panose="02020603050405020304" pitchFamily="18" charset="0"/>
              </a:rPr>
              <a:t>.</a:t>
            </a:r>
          </a:p>
          <a:p>
            <a:r>
              <a:rPr lang="ru-RU" b="1" dirty="0" err="1" smtClean="0">
                <a:latin typeface="Times New Roman" panose="02020603050405020304" pitchFamily="18" charset="0"/>
                <a:cs typeface="Times New Roman" panose="02020603050405020304" pitchFamily="18" charset="0"/>
              </a:rPr>
              <a:t>Көрмеде</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жаңашыл</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ғылыми-техникалық</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жетістіктер</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көрсетіледі</a:t>
            </a:r>
            <a:r>
              <a:rPr lang="ru-RU" b="1" dirty="0">
                <a:latin typeface="Times New Roman" panose="02020603050405020304" pitchFamily="18" charset="0"/>
                <a:cs typeface="Times New Roman" panose="02020603050405020304" pitchFamily="18" charset="0"/>
              </a:rPr>
              <a:t>. </a:t>
            </a:r>
            <a:endParaRPr lang="ru-RU" b="1" dirty="0" smtClean="0">
              <a:latin typeface="Times New Roman" panose="02020603050405020304" pitchFamily="18" charset="0"/>
              <a:cs typeface="Times New Roman" panose="02020603050405020304" pitchFamily="18" charset="0"/>
            </a:endParaRPr>
          </a:p>
          <a:p>
            <a:r>
              <a:rPr lang="ru-RU" b="1" dirty="0" err="1" smtClean="0">
                <a:latin typeface="Times New Roman" panose="02020603050405020304" pitchFamily="18" charset="0"/>
                <a:cs typeface="Times New Roman" panose="02020603050405020304" pitchFamily="18" charset="0"/>
              </a:rPr>
              <a:t>Дүниежүзілік</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көрмелерді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өткізу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нәтижесі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халықаралық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экономикалық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саяси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мәдени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және</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ғылыми</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байланыстарды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кеңейту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болып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табылады</a:t>
            </a:r>
            <a:r>
              <a:rPr lang="ru-RU" b="1" dirty="0">
                <a:latin typeface="Times New Roman" panose="02020603050405020304" pitchFamily="18" charset="0"/>
                <a:cs typeface="Times New Roman" panose="02020603050405020304" pitchFamily="18" charset="0"/>
              </a:rPr>
              <a:t>. </a:t>
            </a:r>
            <a:endParaRPr lang="ru-RU" b="1" dirty="0" smtClean="0">
              <a:latin typeface="Times New Roman" panose="02020603050405020304" pitchFamily="18" charset="0"/>
              <a:cs typeface="Times New Roman" panose="02020603050405020304" pitchFamily="18" charset="0"/>
            </a:endParaRPr>
          </a:p>
          <a:p>
            <a:r>
              <a:rPr lang="ru-RU" b="1" dirty="0" err="1" smtClean="0">
                <a:latin typeface="Times New Roman" panose="02020603050405020304" pitchFamily="18" charset="0"/>
                <a:cs typeface="Times New Roman" panose="02020603050405020304" pitchFamily="18" charset="0"/>
              </a:rPr>
              <a:t>Дүниежүзілік</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көрмелер</a:t>
            </a:r>
            <a:r>
              <a:rPr lang="ru-RU" b="1" dirty="0">
                <a:latin typeface="Times New Roman" panose="02020603050405020304" pitchFamily="18" charset="0"/>
                <a:cs typeface="Times New Roman" panose="02020603050405020304" pitchFamily="18" charset="0"/>
              </a:rPr>
              <a:t> бес </a:t>
            </a:r>
            <a:r>
              <a:rPr lang="ru-RU" b="1" dirty="0" err="1">
                <a:latin typeface="Times New Roman" panose="02020603050405020304" pitchFamily="18" charset="0"/>
                <a:cs typeface="Times New Roman" panose="02020603050405020304" pitchFamily="18" charset="0"/>
              </a:rPr>
              <a:t>жылда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бір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рет</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өтеді</a:t>
            </a:r>
            <a:r>
              <a:rPr lang="ru-RU" b="1" dirty="0">
                <a:latin typeface="Times New Roman" panose="02020603050405020304" pitchFamily="18" charset="0"/>
                <a:cs typeface="Times New Roman" panose="02020603050405020304" pitchFamily="18" charset="0"/>
              </a:rPr>
              <a:t>.</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5" name="Текст 4"/>
          <p:cNvSpPr>
            <a:spLocks noGrp="1"/>
          </p:cNvSpPr>
          <p:nvPr>
            <p:ph type="body" sz="quarter" idx="3"/>
          </p:nvPr>
        </p:nvSpPr>
        <p:spPr>
          <a:xfrm>
            <a:off x="4716016" y="1196752"/>
            <a:ext cx="3822192" cy="720080"/>
          </a:xfrm>
        </p:spPr>
        <p:txBody>
          <a:bodyPr>
            <a:normAutofit/>
          </a:bodyPr>
          <a:lstStyle/>
          <a:p>
            <a:r>
              <a:rPr lang="kk-KZ" sz="3000" b="1" smtClean="0">
                <a:latin typeface="Times New Roman" panose="02020603050405020304" pitchFamily="18" charset="0"/>
                <a:cs typeface="Times New Roman" panose="02020603050405020304" pitchFamily="18" charset="0"/>
              </a:rPr>
              <a:t>Детальді ақпарат</a:t>
            </a:r>
            <a:endParaRPr lang="ru-RU" sz="3000" b="1">
              <a:latin typeface="Times New Roman" panose="02020603050405020304" pitchFamily="18" charset="0"/>
              <a:cs typeface="Times New Roman" panose="02020603050405020304" pitchFamily="18" charset="0"/>
            </a:endParaRPr>
          </a:p>
        </p:txBody>
      </p:sp>
      <p:sp>
        <p:nvSpPr>
          <p:cNvPr id="6" name="Объект 5"/>
          <p:cNvSpPr>
            <a:spLocks noGrp="1"/>
          </p:cNvSpPr>
          <p:nvPr>
            <p:ph sz="quarter" idx="4"/>
          </p:nvPr>
        </p:nvSpPr>
        <p:spPr>
          <a:xfrm>
            <a:off x="4716016" y="2276872"/>
            <a:ext cx="4212084" cy="3958828"/>
          </a:xfrm>
        </p:spPr>
        <p:txBody>
          <a:bodyPr>
            <a:noAutofit/>
          </a:bodyPr>
          <a:lstStyle/>
          <a:p>
            <a:r>
              <a:rPr lang="ru-RU" sz="1900" b="1" dirty="0" err="1">
                <a:latin typeface="Times New Roman" panose="02020603050405020304" pitchFamily="18" charset="0"/>
                <a:cs typeface="Times New Roman" panose="02020603050405020304" pitchFamily="18" charset="0"/>
              </a:rPr>
              <a:t>Алғаш</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рет</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Дүниежүзілік</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көрме</a:t>
            </a:r>
            <a:r>
              <a:rPr lang="ru-RU" sz="1900" b="1" dirty="0">
                <a:latin typeface="Times New Roman" panose="02020603050405020304" pitchFamily="18" charset="0"/>
                <a:cs typeface="Times New Roman" panose="02020603050405020304" pitchFamily="18" charset="0"/>
              </a:rPr>
              <a:t> 1851 </a:t>
            </a:r>
            <a:r>
              <a:rPr lang="ru-RU" sz="1900" b="1" dirty="0" err="1">
                <a:latin typeface="Times New Roman" panose="02020603050405020304" pitchFamily="18" charset="0"/>
                <a:cs typeface="Times New Roman" panose="02020603050405020304" pitchFamily="18" charset="0"/>
              </a:rPr>
              <a:t>жылы</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Ұлыбританияда</a:t>
            </a:r>
            <a:r>
              <a:rPr lang="ru-RU" sz="1900" b="1" dirty="0">
                <a:latin typeface="Times New Roman" panose="02020603050405020304" pitchFamily="18" charset="0"/>
                <a:cs typeface="Times New Roman" panose="02020603050405020304" pitchFamily="18" charset="0"/>
              </a:rPr>
              <a:t> </a:t>
            </a:r>
            <a:r>
              <a:rPr lang="ru-RU" sz="1900" b="1" dirty="0" err="1" smtClean="0">
                <a:latin typeface="Times New Roman" panose="02020603050405020304" pitchFamily="18" charset="0"/>
                <a:cs typeface="Times New Roman" panose="02020603050405020304" pitchFamily="18" charset="0"/>
              </a:rPr>
              <a:t>өтті</a:t>
            </a:r>
            <a:r>
              <a:rPr lang="ru-RU" sz="1900" b="1" dirty="0" smtClean="0">
                <a:latin typeface="Times New Roman" panose="02020603050405020304" pitchFamily="18" charset="0"/>
                <a:cs typeface="Times New Roman" panose="02020603050405020304" pitchFamily="18" charset="0"/>
              </a:rPr>
              <a:t>.</a:t>
            </a:r>
          </a:p>
          <a:p>
            <a:r>
              <a:rPr lang="ru-RU" sz="1900" b="1" dirty="0">
                <a:latin typeface="Times New Roman" panose="02020603050405020304" pitchFamily="18" charset="0"/>
                <a:cs typeface="Times New Roman" panose="02020603050405020304" pitchFamily="18" charset="0"/>
              </a:rPr>
              <a:t>1851 </a:t>
            </a:r>
            <a:r>
              <a:rPr lang="ru-RU" sz="1900" b="1" dirty="0" err="1">
                <a:latin typeface="Times New Roman" panose="02020603050405020304" pitchFamily="18" charset="0"/>
                <a:cs typeface="Times New Roman" panose="02020603050405020304" pitchFamily="18" charset="0"/>
              </a:rPr>
              <a:t>жылғы</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көрмені</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өнеркәсіптік</a:t>
            </a:r>
            <a:r>
              <a:rPr lang="ru-RU" sz="1900" b="1" dirty="0">
                <a:latin typeface="Times New Roman" panose="02020603050405020304" pitchFamily="18" charset="0"/>
                <a:cs typeface="Times New Roman" panose="02020603050405020304" pitchFamily="18" charset="0"/>
              </a:rPr>
              <a:t> революция </a:t>
            </a:r>
            <a:r>
              <a:rPr lang="ru-RU" sz="1900" b="1" dirty="0" err="1">
                <a:latin typeface="Times New Roman" panose="02020603050405020304" pitchFamily="18" charset="0"/>
                <a:cs typeface="Times New Roman" panose="02020603050405020304" pitchFamily="18" charset="0"/>
              </a:rPr>
              <a:t>тарихында</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маңызды</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негізгі</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кезеңі</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деп</a:t>
            </a:r>
            <a:r>
              <a:rPr lang="ru-RU" sz="1900" b="1" dirty="0">
                <a:latin typeface="Times New Roman" panose="02020603050405020304" pitchFamily="18" charset="0"/>
                <a:cs typeface="Times New Roman" panose="02020603050405020304" pitchFamily="18" charset="0"/>
              </a:rPr>
              <a:t> </a:t>
            </a:r>
            <a:r>
              <a:rPr lang="ru-RU" sz="1900" b="1" dirty="0" err="1" smtClean="0">
                <a:latin typeface="Times New Roman" panose="02020603050405020304" pitchFamily="18" charset="0"/>
                <a:cs typeface="Times New Roman" panose="02020603050405020304" pitchFamily="18" charset="0"/>
              </a:rPr>
              <a:t>атаған</a:t>
            </a:r>
            <a:r>
              <a:rPr lang="ru-RU" sz="1900" b="1" dirty="0" smtClean="0">
                <a:latin typeface="Times New Roman" panose="02020603050405020304" pitchFamily="18" charset="0"/>
                <a:cs typeface="Times New Roman" panose="02020603050405020304" pitchFamily="18" charset="0"/>
              </a:rPr>
              <a:t>.</a:t>
            </a:r>
          </a:p>
          <a:p>
            <a:r>
              <a:rPr lang="en-US" sz="1900" b="1" dirty="0" smtClean="0">
                <a:latin typeface="Times New Roman" panose="02020603050405020304" pitchFamily="18" charset="0"/>
                <a:cs typeface="Times New Roman" panose="02020603050405020304" pitchFamily="18" charset="0"/>
              </a:rPr>
              <a:t>EXPO</a:t>
            </a:r>
            <a:r>
              <a:rPr lang="ru-RU" sz="1900" b="1" dirty="0" smtClean="0">
                <a:latin typeface="Times New Roman" panose="02020603050405020304" pitchFamily="18" charset="0"/>
                <a:cs typeface="Times New Roman" panose="02020603050405020304" pitchFamily="18" charset="0"/>
              </a:rPr>
              <a:t>-2017 </a:t>
            </a:r>
            <a:r>
              <a:rPr lang="ru-RU" sz="1900" b="1" dirty="0" err="1" smtClean="0">
                <a:latin typeface="Times New Roman" panose="02020603050405020304" pitchFamily="18" charset="0"/>
                <a:cs typeface="Times New Roman" panose="02020603050405020304" pitchFamily="18" charset="0"/>
              </a:rPr>
              <a:t>көрмесі</a:t>
            </a:r>
            <a:r>
              <a:rPr lang="ru-RU" sz="1900" b="1" dirty="0" smtClean="0">
                <a:latin typeface="Times New Roman" panose="02020603050405020304" pitchFamily="18" charset="0"/>
                <a:cs typeface="Times New Roman" panose="02020603050405020304" pitchFamily="18" charset="0"/>
              </a:rPr>
              <a:t> – </a:t>
            </a:r>
            <a:r>
              <a:rPr lang="ru-RU" sz="1900" b="1" dirty="0" err="1" smtClean="0">
                <a:latin typeface="Times New Roman" panose="02020603050405020304" pitchFamily="18" charset="0"/>
                <a:cs typeface="Times New Roman" panose="02020603050405020304" pitchFamily="18" charset="0"/>
              </a:rPr>
              <a:t>Қазақстанда</a:t>
            </a:r>
            <a:r>
              <a:rPr lang="ru-RU" sz="1900" b="1" dirty="0" smtClean="0">
                <a:latin typeface="Times New Roman" panose="02020603050405020304" pitchFamily="18" charset="0"/>
                <a:cs typeface="Times New Roman" panose="02020603050405020304" pitchFamily="18" charset="0"/>
              </a:rPr>
              <a:t> 2017 </a:t>
            </a:r>
            <a:r>
              <a:rPr lang="ru-RU" sz="1900" b="1" dirty="0" err="1">
                <a:latin typeface="Times New Roman" panose="02020603050405020304" pitchFamily="18" charset="0"/>
                <a:cs typeface="Times New Roman" panose="02020603050405020304" pitchFamily="18" charset="0"/>
              </a:rPr>
              <a:t>жылдың</a:t>
            </a:r>
            <a:r>
              <a:rPr lang="ru-RU" sz="1900" b="1" dirty="0">
                <a:latin typeface="Times New Roman" panose="02020603050405020304" pitchFamily="18" charset="0"/>
                <a:cs typeface="Times New Roman" panose="02020603050405020304" pitchFamily="18" charset="0"/>
              </a:rPr>
              <a:t> </a:t>
            </a:r>
            <a:r>
              <a:rPr lang="ru-RU" sz="1900" b="1" dirty="0" smtClean="0">
                <a:latin typeface="Times New Roman" panose="02020603050405020304" pitchFamily="18" charset="0"/>
                <a:cs typeface="Times New Roman" panose="02020603050405020304" pitchFamily="18" charset="0"/>
              </a:rPr>
              <a:t>10 </a:t>
            </a:r>
            <a:r>
              <a:rPr lang="ru-RU" sz="1900" b="1" dirty="0" err="1" smtClean="0">
                <a:latin typeface="Times New Roman" panose="02020603050405020304" pitchFamily="18" charset="0"/>
                <a:cs typeface="Times New Roman" panose="02020603050405020304" pitchFamily="18" charset="0"/>
              </a:rPr>
              <a:t>маусымынан</a:t>
            </a:r>
            <a:r>
              <a:rPr lang="ru-RU" sz="1900" b="1" dirty="0" smtClean="0">
                <a:latin typeface="Times New Roman" panose="02020603050405020304" pitchFamily="18" charset="0"/>
                <a:cs typeface="Times New Roman" panose="02020603050405020304" pitchFamily="18" charset="0"/>
              </a:rPr>
              <a:t> </a:t>
            </a:r>
            <a:endParaRPr lang="ru-RU" sz="1900" b="1" dirty="0">
              <a:latin typeface="Times New Roman" panose="02020603050405020304" pitchFamily="18" charset="0"/>
              <a:cs typeface="Times New Roman" panose="02020603050405020304" pitchFamily="18" charset="0"/>
            </a:endParaRPr>
          </a:p>
          <a:p>
            <a:r>
              <a:rPr lang="ru-RU" sz="1900" b="1" dirty="0" smtClean="0">
                <a:latin typeface="Times New Roman" panose="02020603050405020304" pitchFamily="18" charset="0"/>
                <a:cs typeface="Times New Roman" panose="02020603050405020304" pitchFamily="18" charset="0"/>
              </a:rPr>
              <a:t>10 </a:t>
            </a:r>
            <a:r>
              <a:rPr lang="ru-RU" sz="1900" b="1" dirty="0" err="1">
                <a:latin typeface="Times New Roman" panose="02020603050405020304" pitchFamily="18" charset="0"/>
                <a:cs typeface="Times New Roman" panose="02020603050405020304" pitchFamily="18" charset="0"/>
              </a:rPr>
              <a:t>қыркүйегіне</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дейін</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өтті</a:t>
            </a:r>
            <a:r>
              <a:rPr lang="ru-RU" sz="1900" b="1" dirty="0">
                <a:latin typeface="Times New Roman" panose="02020603050405020304" pitchFamily="18" charset="0"/>
                <a:cs typeface="Times New Roman" panose="02020603050405020304" pitchFamily="18" charset="0"/>
              </a:rPr>
              <a:t>. </a:t>
            </a:r>
            <a:endParaRPr lang="ru-RU" sz="1900" b="1" dirty="0" smtClean="0">
              <a:latin typeface="Times New Roman" panose="02020603050405020304" pitchFamily="18" charset="0"/>
              <a:cs typeface="Times New Roman" panose="02020603050405020304" pitchFamily="18" charset="0"/>
            </a:endParaRPr>
          </a:p>
          <a:p>
            <a:r>
              <a:rPr lang="ru-RU" sz="1900" b="1" dirty="0" err="1" smtClean="0">
                <a:latin typeface="Times New Roman" panose="02020603050405020304" pitchFamily="18" charset="0"/>
                <a:cs typeface="Times New Roman" panose="02020603050405020304" pitchFamily="18" charset="0"/>
              </a:rPr>
              <a:t>Оған</a:t>
            </a:r>
            <a:r>
              <a:rPr lang="ru-RU" sz="1900" b="1" dirty="0" smtClean="0">
                <a:latin typeface="Times New Roman" panose="02020603050405020304" pitchFamily="18" charset="0"/>
                <a:cs typeface="Times New Roman" panose="02020603050405020304" pitchFamily="18" charset="0"/>
              </a:rPr>
              <a:t> </a:t>
            </a:r>
            <a:r>
              <a:rPr lang="ru-RU" sz="1900" b="1" dirty="0">
                <a:latin typeface="Times New Roman" panose="02020603050405020304" pitchFamily="18" charset="0"/>
                <a:cs typeface="Times New Roman" panose="02020603050405020304" pitchFamily="18" charset="0"/>
              </a:rPr>
              <a:t>115 </a:t>
            </a:r>
            <a:r>
              <a:rPr lang="ru-RU" sz="1900" b="1" dirty="0" err="1">
                <a:latin typeface="Times New Roman" panose="02020603050405020304" pitchFamily="18" charset="0"/>
                <a:cs typeface="Times New Roman" panose="02020603050405020304" pitchFamily="18" charset="0"/>
              </a:rPr>
              <a:t>мемлекет</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және</a:t>
            </a:r>
            <a:r>
              <a:rPr lang="ru-RU" sz="1900" b="1" dirty="0">
                <a:latin typeface="Times New Roman" panose="02020603050405020304" pitchFamily="18" charset="0"/>
                <a:cs typeface="Times New Roman" panose="02020603050405020304" pitchFamily="18" charset="0"/>
              </a:rPr>
              <a:t> 22 </a:t>
            </a:r>
            <a:r>
              <a:rPr lang="ru-RU" sz="1900" b="1" dirty="0" err="1">
                <a:latin typeface="Times New Roman" panose="02020603050405020304" pitchFamily="18" charset="0"/>
                <a:cs typeface="Times New Roman" panose="02020603050405020304" pitchFamily="18" charset="0"/>
              </a:rPr>
              <a:t>халықаралық</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ұйым</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қатысып</a:t>
            </a:r>
            <a:r>
              <a:rPr lang="ru-RU" sz="1900" b="1" dirty="0">
                <a:latin typeface="Times New Roman" panose="02020603050405020304" pitchFamily="18" charset="0"/>
                <a:cs typeface="Times New Roman" panose="02020603050405020304" pitchFamily="18" charset="0"/>
              </a:rPr>
              <a:t>, </a:t>
            </a:r>
            <a:r>
              <a:rPr lang="ru-RU" sz="1900" b="1" dirty="0" err="1">
                <a:latin typeface="Times New Roman" panose="02020603050405020304" pitchFamily="18" charset="0"/>
                <a:cs typeface="Times New Roman" panose="02020603050405020304" pitchFamily="18" charset="0"/>
              </a:rPr>
              <a:t>көрмеге</a:t>
            </a:r>
            <a:r>
              <a:rPr lang="ru-RU" sz="1900" b="1" dirty="0">
                <a:latin typeface="Times New Roman" panose="02020603050405020304" pitchFamily="18" charset="0"/>
                <a:cs typeface="Times New Roman" panose="02020603050405020304" pitchFamily="18" charset="0"/>
              </a:rPr>
              <a:t> 3 </a:t>
            </a:r>
            <a:r>
              <a:rPr lang="ru-RU" sz="1900" b="1" dirty="0" smtClean="0">
                <a:latin typeface="Times New Roman" panose="02020603050405020304" pitchFamily="18" charset="0"/>
                <a:cs typeface="Times New Roman" panose="02020603050405020304" pitchFamily="18" charset="0"/>
              </a:rPr>
              <a:t>млн. </a:t>
            </a:r>
            <a:r>
              <a:rPr lang="ru-RU" sz="1900" b="1" dirty="0" err="1">
                <a:latin typeface="Times New Roman" panose="02020603050405020304" pitchFamily="18" charset="0"/>
                <a:cs typeface="Times New Roman" panose="02020603050405020304" pitchFamily="18" charset="0"/>
              </a:rPr>
              <a:t>адам</a:t>
            </a:r>
            <a:r>
              <a:rPr lang="ru-RU" sz="1900" b="1" dirty="0">
                <a:latin typeface="Times New Roman" panose="02020603050405020304" pitchFamily="18" charset="0"/>
                <a:cs typeface="Times New Roman" panose="02020603050405020304" pitchFamily="18" charset="0"/>
              </a:rPr>
              <a:t> </a:t>
            </a:r>
            <a:r>
              <a:rPr lang="ru-RU" sz="1900" b="1" dirty="0" err="1" smtClean="0">
                <a:latin typeface="Times New Roman" panose="02020603050405020304" pitchFamily="18" charset="0"/>
                <a:cs typeface="Times New Roman" panose="02020603050405020304" pitchFamily="18" charset="0"/>
              </a:rPr>
              <a:t>келген</a:t>
            </a:r>
            <a:r>
              <a:rPr lang="ru-RU" sz="1900" b="1" dirty="0" smtClean="0">
                <a:latin typeface="Times New Roman" panose="02020603050405020304" pitchFamily="18" charset="0"/>
                <a:cs typeface="Times New Roman" panose="02020603050405020304" pitchFamily="18" charset="0"/>
              </a:rPr>
              <a:t>.</a:t>
            </a:r>
            <a:r>
              <a:rPr lang="ru-RU" sz="1900" b="1" dirty="0">
                <a:latin typeface="Times New Roman" panose="02020603050405020304" pitchFamily="18" charset="0"/>
                <a:cs typeface="Times New Roman" panose="02020603050405020304" pitchFamily="18" charset="0"/>
              </a:rPr>
              <a:t> </a:t>
            </a:r>
            <a:br>
              <a:rPr lang="ru-RU" sz="1900" b="1" dirty="0">
                <a:latin typeface="Times New Roman" panose="02020603050405020304" pitchFamily="18" charset="0"/>
                <a:cs typeface="Times New Roman" panose="02020603050405020304" pitchFamily="18" charset="0"/>
              </a:rPr>
            </a:br>
            <a:endParaRPr lang="ru-RU" sz="1900" b="1" dirty="0">
              <a:latin typeface="Times New Roman" panose="02020603050405020304" pitchFamily="18" charset="0"/>
              <a:cs typeface="Times New Roman" panose="02020603050405020304" pitchFamily="18" charset="0"/>
            </a:endParaRPr>
          </a:p>
        </p:txBody>
      </p:sp>
      <p:sp>
        <p:nvSpPr>
          <p:cNvPr id="7" name="Текст 2"/>
          <p:cNvSpPr txBox="1">
            <a:spLocks/>
          </p:cNvSpPr>
          <p:nvPr/>
        </p:nvSpPr>
        <p:spPr>
          <a:xfrm>
            <a:off x="1835696" y="260648"/>
            <a:ext cx="5184576" cy="7937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Clr>
                <a:schemeClr val="accent1"/>
              </a:buClr>
              <a:buSzPct val="100000"/>
              <a:buFont typeface="Symbol" pitchFamily="18" charset="2"/>
              <a:buNone/>
              <a:defRPr sz="2400" b="0" kern="1200">
                <a:solidFill>
                  <a:schemeClr val="tx2"/>
                </a:solidFill>
                <a:latin typeface="+mj-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600" b="1" kern="1200">
                <a:solidFill>
                  <a:schemeClr val="tx2"/>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9pPr>
          </a:lstStyle>
          <a:p>
            <a:r>
              <a:rPr lang="kk-KZ" sz="4000" b="1" dirty="0" smtClean="0">
                <a:solidFill>
                  <a:srgbClr val="FF0000"/>
                </a:solidFill>
                <a:latin typeface="Times New Roman" panose="02020603050405020304" pitchFamily="18" charset="0"/>
                <a:cs typeface="Times New Roman" panose="02020603050405020304" pitchFamily="18" charset="0"/>
              </a:rPr>
              <a:t>Өзіңді тексер</a:t>
            </a:r>
            <a:endParaRPr lang="ru-RU" sz="4000" b="1" dirty="0">
              <a:solidFill>
                <a:srgbClr val="FF0000"/>
              </a:solidFill>
              <a:latin typeface="Times New Roman" panose="02020603050405020304" pitchFamily="18" charset="0"/>
              <a:cs typeface="Times New Roman" panose="02020603050405020304" pitchFamily="18" charset="0"/>
            </a:endParaRPr>
          </a:p>
        </p:txBody>
      </p:sp>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31809350"/>
      </p:ext>
    </p:extLst>
  </p:cSld>
  <p:clrMapOvr>
    <a:masterClrMapping/>
  </p:clrMapOvr>
  <mc:AlternateContent xmlns:mc="http://schemas.openxmlformats.org/markup-compatibility/2006" xmlns:p14="http://schemas.microsoft.com/office/powerpoint/2010/main">
    <mc:Choice Requires="p14">
      <p:transition spd="slow" p14:dur="2000" advTm="63107"/>
    </mc:Choice>
    <mc:Fallback xmlns="">
      <p:transition spd="slow" advTm="6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6024" y="5583657"/>
            <a:ext cx="7772400" cy="1066428"/>
          </a:xfrm>
        </p:spPr>
        <p:txBody>
          <a:bodyPr>
            <a:normAutofit fontScale="90000"/>
          </a:bodyPr>
          <a:lstStyle/>
          <a:p>
            <a:pPr algn="l"/>
            <a:r>
              <a:rPr lang="kk-KZ" sz="2200" b="1" dirty="0">
                <a:solidFill>
                  <a:schemeClr val="tx2"/>
                </a:solidFill>
                <a:latin typeface="Times New Roman" panose="02020603050405020304" pitchFamily="18" charset="0"/>
                <a:cs typeface="Times New Roman" panose="02020603050405020304" pitchFamily="18" charset="0"/>
              </a:rPr>
              <a:t>Дескриптор:</a:t>
            </a:r>
            <a:br>
              <a:rPr lang="kk-KZ" sz="2200" b="1" dirty="0">
                <a:solidFill>
                  <a:schemeClr val="tx2"/>
                </a:solidFill>
                <a:latin typeface="Times New Roman" panose="02020603050405020304" pitchFamily="18" charset="0"/>
                <a:cs typeface="Times New Roman" panose="02020603050405020304" pitchFamily="18" charset="0"/>
              </a:rPr>
            </a:br>
            <a:r>
              <a:rPr lang="kk-KZ" sz="2200" b="1" dirty="0">
                <a:solidFill>
                  <a:schemeClr val="tx2"/>
                </a:solidFill>
                <a:latin typeface="Times New Roman" panose="02020603050405020304" pitchFamily="18" charset="0"/>
                <a:cs typeface="Times New Roman" panose="02020603050405020304" pitchFamily="18" charset="0"/>
              </a:rPr>
              <a:t>- </a:t>
            </a:r>
            <a:r>
              <a:rPr lang="kk-KZ" sz="2200" dirty="0">
                <a:solidFill>
                  <a:srgbClr val="7030A0"/>
                </a:solidFill>
                <a:latin typeface="Times New Roman" panose="02020603050405020304" pitchFamily="18" charset="0"/>
                <a:cs typeface="Times New Roman" panose="02020603050405020304" pitchFamily="18" charset="0"/>
              </a:rPr>
              <a:t>мәтін мазмұны бойынша сұрақтарға жауап әзірлейді</a:t>
            </a:r>
            <a:br>
              <a:rPr lang="kk-KZ" sz="2200" dirty="0">
                <a:solidFill>
                  <a:srgbClr val="7030A0"/>
                </a:solidFill>
                <a:latin typeface="Times New Roman" panose="02020603050405020304" pitchFamily="18" charset="0"/>
                <a:cs typeface="Times New Roman" panose="02020603050405020304" pitchFamily="18" charset="0"/>
              </a:rPr>
            </a:br>
            <a:r>
              <a:rPr lang="kk-KZ" sz="2200" dirty="0">
                <a:solidFill>
                  <a:srgbClr val="7030A0"/>
                </a:solidFill>
                <a:latin typeface="Times New Roman" panose="02020603050405020304" pitchFamily="18" charset="0"/>
                <a:cs typeface="Times New Roman" panose="02020603050405020304" pitchFamily="18" charset="0"/>
              </a:rPr>
              <a:t>- мәтіндегі ақпаратты кестеге толтырады</a:t>
            </a:r>
            <a:r>
              <a:rPr lang="kk-KZ" sz="2200" b="1" dirty="0" smtClean="0">
                <a:solidFill>
                  <a:schemeClr val="tx2"/>
                </a:solidFill>
                <a:latin typeface="Times New Roman" panose="02020603050405020304" pitchFamily="18" charset="0"/>
                <a:cs typeface="Times New Roman" panose="02020603050405020304" pitchFamily="18" charset="0"/>
              </a:rPr>
              <a:t/>
            </a:r>
            <a:br>
              <a:rPr lang="kk-KZ" sz="2200" b="1" dirty="0" smtClean="0">
                <a:solidFill>
                  <a:schemeClr val="tx2"/>
                </a:solidFill>
                <a:latin typeface="Times New Roman" panose="02020603050405020304" pitchFamily="18" charset="0"/>
                <a:cs typeface="Times New Roman" panose="02020603050405020304" pitchFamily="18" charset="0"/>
              </a:rPr>
            </a:br>
            <a:r>
              <a:rPr lang="kk-KZ" sz="2500" b="1" dirty="0">
                <a:solidFill>
                  <a:schemeClr val="tx2"/>
                </a:solidFill>
                <a:latin typeface="Times New Roman" panose="02020603050405020304" pitchFamily="18" charset="0"/>
                <a:cs typeface="Times New Roman" panose="02020603050405020304" pitchFamily="18" charset="0"/>
              </a:rPr>
              <a:t/>
            </a:r>
            <a:br>
              <a:rPr lang="kk-KZ" sz="2500" b="1" dirty="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a:solidFill>
                  <a:schemeClr val="tx2"/>
                </a:solidFill>
                <a:latin typeface="Times New Roman" panose="02020603050405020304" pitchFamily="18" charset="0"/>
                <a:cs typeface="Times New Roman" panose="02020603050405020304" pitchFamily="18" charset="0"/>
              </a:rPr>
              <a:t/>
            </a:r>
            <a:br>
              <a:rPr lang="kk-KZ" sz="2500" b="1" dirty="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r>
            <a:br>
              <a:rPr lang="kk-KZ" sz="2500" b="1" dirty="0" smtClean="0">
                <a:solidFill>
                  <a:schemeClr val="tx2"/>
                </a:solidFill>
                <a:latin typeface="Times New Roman" panose="02020603050405020304" pitchFamily="18" charset="0"/>
                <a:cs typeface="Times New Roman" panose="02020603050405020304" pitchFamily="18" charset="0"/>
              </a:rPr>
            </a:br>
            <a:r>
              <a:rPr lang="kk-KZ" sz="2500" b="1" dirty="0">
                <a:solidFill>
                  <a:schemeClr val="tx2"/>
                </a:solidFill>
                <a:latin typeface="Times New Roman" panose="02020603050405020304" pitchFamily="18" charset="0"/>
                <a:cs typeface="Times New Roman" panose="02020603050405020304" pitchFamily="18" charset="0"/>
              </a:rPr>
              <a:t/>
            </a:r>
            <a:br>
              <a:rPr lang="kk-KZ" sz="2500" b="1" dirty="0">
                <a:solidFill>
                  <a:schemeClr val="tx2"/>
                </a:solidFill>
                <a:latin typeface="Times New Roman" panose="02020603050405020304" pitchFamily="18" charset="0"/>
                <a:cs typeface="Times New Roman" panose="02020603050405020304" pitchFamily="18" charset="0"/>
              </a:rPr>
            </a:br>
            <a:r>
              <a:rPr lang="kk-KZ" sz="2500" b="1" dirty="0" smtClean="0">
                <a:solidFill>
                  <a:schemeClr val="tx2"/>
                </a:solidFill>
                <a:latin typeface="Times New Roman" panose="02020603050405020304" pitchFamily="18" charset="0"/>
                <a:cs typeface="Times New Roman" panose="02020603050405020304" pitchFamily="18" charset="0"/>
              </a:rPr>
              <a:t/>
            </a:r>
            <a:br>
              <a:rPr lang="kk-KZ" sz="2500" b="1" dirty="0" smtClean="0">
                <a:solidFill>
                  <a:schemeClr val="tx2"/>
                </a:solidFill>
                <a:latin typeface="Times New Roman" panose="02020603050405020304" pitchFamily="18" charset="0"/>
                <a:cs typeface="Times New Roman" panose="02020603050405020304" pitchFamily="18" charset="0"/>
              </a:rPr>
            </a:b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251519" y="332656"/>
            <a:ext cx="8496945" cy="1656184"/>
          </a:xfrm>
        </p:spPr>
        <p:txBody>
          <a:bodyPr>
            <a:normAutofit/>
          </a:bodyPr>
          <a:lstStyle/>
          <a:p>
            <a:r>
              <a:rPr lang="kk-KZ" sz="3000" b="1" dirty="0" smtClean="0">
                <a:solidFill>
                  <a:srgbClr val="FF0000"/>
                </a:solidFill>
                <a:latin typeface="Times New Roman" panose="02020603050405020304" pitchFamily="18" charset="0"/>
                <a:cs typeface="Times New Roman" panose="02020603050405020304" pitchFamily="18" charset="0"/>
              </a:rPr>
              <a:t>2-тапсырма</a:t>
            </a:r>
          </a:p>
          <a:p>
            <a:r>
              <a:rPr lang="kk-KZ" sz="3000" b="1" dirty="0" smtClean="0">
                <a:solidFill>
                  <a:srgbClr val="FF0000"/>
                </a:solidFill>
                <a:latin typeface="Times New Roman" panose="02020603050405020304" pitchFamily="18" charset="0"/>
                <a:cs typeface="Times New Roman" panose="02020603050405020304" pitchFamily="18" charset="0"/>
              </a:rPr>
              <a:t>«Концептуалдық кесте» әдісі арқылы сұрақтарға жауап жазу </a:t>
            </a:r>
            <a:endParaRPr lang="ru-RU" sz="3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55017890"/>
              </p:ext>
            </p:extLst>
          </p:nvPr>
        </p:nvGraphicFramePr>
        <p:xfrm>
          <a:off x="251519" y="2708920"/>
          <a:ext cx="8676582" cy="2952328"/>
        </p:xfrm>
        <a:graphic>
          <a:graphicData uri="http://schemas.openxmlformats.org/drawingml/2006/table">
            <a:tbl>
              <a:tblPr firstRow="1" firstCol="1" bandRow="1">
                <a:tableStyleId>{5C22544A-7EE6-4342-B048-85BDC9FD1C3A}</a:tableStyleId>
              </a:tblPr>
              <a:tblGrid>
                <a:gridCol w="2169146">
                  <a:extLst>
                    <a:ext uri="{9D8B030D-6E8A-4147-A177-3AD203B41FA5}">
                      <a16:colId xmlns:a16="http://schemas.microsoft.com/office/drawing/2014/main" xmlns="" val="20000"/>
                    </a:ext>
                  </a:extLst>
                </a:gridCol>
                <a:gridCol w="2169146">
                  <a:extLst>
                    <a:ext uri="{9D8B030D-6E8A-4147-A177-3AD203B41FA5}">
                      <a16:colId xmlns:a16="http://schemas.microsoft.com/office/drawing/2014/main" xmlns="" val="20001"/>
                    </a:ext>
                  </a:extLst>
                </a:gridCol>
                <a:gridCol w="2169146">
                  <a:extLst>
                    <a:ext uri="{9D8B030D-6E8A-4147-A177-3AD203B41FA5}">
                      <a16:colId xmlns:a16="http://schemas.microsoft.com/office/drawing/2014/main" xmlns="" val="20002"/>
                    </a:ext>
                  </a:extLst>
                </a:gridCol>
                <a:gridCol w="2169144">
                  <a:extLst>
                    <a:ext uri="{9D8B030D-6E8A-4147-A177-3AD203B41FA5}">
                      <a16:colId xmlns:a16="http://schemas.microsoft.com/office/drawing/2014/main" xmlns="" val="20003"/>
                    </a:ext>
                  </a:extLst>
                </a:gridCol>
              </a:tblGrid>
              <a:tr h="1500535">
                <a:tc>
                  <a:txBody>
                    <a:bodyPr/>
                    <a:lstStyle/>
                    <a:p>
                      <a:pPr>
                        <a:lnSpc>
                          <a:spcPct val="115000"/>
                        </a:lnSpc>
                        <a:spcAft>
                          <a:spcPts val="0"/>
                        </a:spcAft>
                      </a:pPr>
                      <a:r>
                        <a:rPr lang="en-US" sz="2000" dirty="0" smtClean="0">
                          <a:solidFill>
                            <a:schemeClr val="tx2"/>
                          </a:solidFill>
                          <a:effectLst/>
                          <a:latin typeface="Times New Roman" panose="02020603050405020304" pitchFamily="18" charset="0"/>
                          <a:cs typeface="Times New Roman" panose="02020603050405020304" pitchFamily="18" charset="0"/>
                        </a:rPr>
                        <a:t>EXPO</a:t>
                      </a:r>
                      <a:r>
                        <a:rPr lang="kk-KZ" sz="2000" dirty="0" smtClean="0">
                          <a:solidFill>
                            <a:schemeClr val="tx2"/>
                          </a:solidFill>
                          <a:effectLst/>
                          <a:latin typeface="Times New Roman" panose="02020603050405020304" pitchFamily="18" charset="0"/>
                          <a:cs typeface="Times New Roman" panose="02020603050405020304" pitchFamily="18" charset="0"/>
                        </a:rPr>
                        <a:t> нені білдіреді?</a:t>
                      </a:r>
                      <a:endParaRPr lang="ru-RU" sz="2000" dirty="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solidFill>
                  </a:tcPr>
                </a:tc>
                <a:tc>
                  <a:txBody>
                    <a:bodyPr/>
                    <a:lstStyle/>
                    <a:p>
                      <a:pPr>
                        <a:lnSpc>
                          <a:spcPct val="115000"/>
                        </a:lnSpc>
                        <a:spcAft>
                          <a:spcPts val="0"/>
                        </a:spcAft>
                      </a:pPr>
                      <a:r>
                        <a:rPr lang="kk-KZ" sz="2000" dirty="0" smtClean="0">
                          <a:solidFill>
                            <a:schemeClr val="tx2"/>
                          </a:solidFill>
                          <a:effectLst/>
                          <a:latin typeface="Times New Roman" panose="02020603050405020304" pitchFamily="18" charset="0"/>
                          <a:cs typeface="Times New Roman" panose="02020603050405020304" pitchFamily="18" charset="0"/>
                        </a:rPr>
                        <a:t>Ең алғашқы көрме қай жылы, қай жерде өтті?</a:t>
                      </a:r>
                      <a:endParaRPr lang="ru-RU" sz="2000" dirty="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solidFill>
                  </a:tcPr>
                </a:tc>
                <a:tc>
                  <a:txBody>
                    <a:bodyPr/>
                    <a:lstStyle/>
                    <a:p>
                      <a:pPr>
                        <a:lnSpc>
                          <a:spcPct val="115000"/>
                        </a:lnSpc>
                        <a:spcAft>
                          <a:spcPts val="0"/>
                        </a:spcAft>
                      </a:pPr>
                      <a:r>
                        <a:rPr lang="kk-KZ" sz="2000" smtClean="0">
                          <a:solidFill>
                            <a:schemeClr val="tx2"/>
                          </a:solidFill>
                          <a:effectLst/>
                          <a:latin typeface="Times New Roman" panose="02020603050405020304" pitchFamily="18" charset="0"/>
                          <a:ea typeface="Calibri"/>
                          <a:cs typeface="Times New Roman" panose="02020603050405020304" pitchFamily="18" charset="0"/>
                        </a:rPr>
                        <a:t>Эстафетаны қай мемлекеттер жалғастырды?</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solidFill>
                  </a:tcPr>
                </a:tc>
                <a:tc>
                  <a:txBody>
                    <a:bodyPr/>
                    <a:lstStyle/>
                    <a:p>
                      <a:pPr>
                        <a:lnSpc>
                          <a:spcPct val="115000"/>
                        </a:lnSpc>
                        <a:spcAft>
                          <a:spcPts val="0"/>
                        </a:spcAft>
                      </a:pPr>
                      <a:r>
                        <a:rPr lang="kk-KZ" sz="2000" dirty="0" smtClean="0">
                          <a:solidFill>
                            <a:schemeClr val="tx2"/>
                          </a:solidFill>
                          <a:effectLst/>
                          <a:latin typeface="Times New Roman" panose="02020603050405020304" pitchFamily="18" charset="0"/>
                          <a:ea typeface="Calibri"/>
                          <a:cs typeface="Times New Roman" panose="02020603050405020304" pitchFamily="18" charset="0"/>
                        </a:rPr>
                        <a:t>2017 жылы</a:t>
                      </a:r>
                      <a:r>
                        <a:rPr lang="kk-KZ" sz="2000" baseline="0" dirty="0" smtClean="0">
                          <a:solidFill>
                            <a:schemeClr val="tx2"/>
                          </a:solidFill>
                          <a:effectLst/>
                          <a:latin typeface="Times New Roman" panose="02020603050405020304" pitchFamily="18" charset="0"/>
                          <a:ea typeface="Calibri"/>
                          <a:cs typeface="Times New Roman" panose="02020603050405020304" pitchFamily="18" charset="0"/>
                        </a:rPr>
                        <a:t> не болды?</a:t>
                      </a:r>
                      <a:endParaRPr lang="ru-RU" sz="2000" dirty="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xmlns="" val="10000"/>
                  </a:ext>
                </a:extLst>
              </a:tr>
              <a:tr h="1451793">
                <a:tc>
                  <a:txBody>
                    <a:bodyPr/>
                    <a:lstStyle/>
                    <a:p>
                      <a:pPr>
                        <a:lnSpc>
                          <a:spcPct val="115000"/>
                        </a:lnSpc>
                        <a:spcAft>
                          <a:spcPts val="0"/>
                        </a:spcAft>
                      </a:pPr>
                      <a:r>
                        <a:rPr lang="kk-KZ" sz="1100" dirty="0">
                          <a:effectLst/>
                        </a:rPr>
                        <a:t> </a:t>
                      </a:r>
                      <a:endParaRPr lang="ru-RU" sz="1100" dirty="0">
                        <a:effectLst/>
                      </a:endParaRPr>
                    </a:p>
                    <a:p>
                      <a:pPr>
                        <a:lnSpc>
                          <a:spcPct val="115000"/>
                        </a:lnSpc>
                        <a:spcAft>
                          <a:spcPts val="0"/>
                        </a:spcAft>
                      </a:pPr>
                      <a:r>
                        <a:rPr lang="kk-KZ" sz="1100" dirty="0">
                          <a:effectLst/>
                        </a:rPr>
                        <a:t> </a:t>
                      </a:r>
                      <a:endParaRPr lang="ru-RU" sz="1100" dirty="0">
                        <a:effectLst/>
                      </a:endParaRPr>
                    </a:p>
                    <a:p>
                      <a:pPr>
                        <a:lnSpc>
                          <a:spcPct val="115000"/>
                        </a:lnSpc>
                        <a:spcAft>
                          <a:spcPts val="0"/>
                        </a:spcAft>
                      </a:pPr>
                      <a:r>
                        <a:rPr lang="kk-KZ" sz="1100" dirty="0">
                          <a:effectLst/>
                        </a:rPr>
                        <a:t> </a:t>
                      </a:r>
                      <a:endParaRPr lang="ru-RU" sz="1100" dirty="0">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endParaRPr lang="ru-RU" sz="1100" dirty="0">
                        <a:effectLst/>
                        <a:latin typeface="Calibri"/>
                        <a:ea typeface="Calibri"/>
                        <a:cs typeface="Times New Roman"/>
                      </a:endParaRPr>
                    </a:p>
                  </a:txBody>
                  <a:tcPr marL="68580" marR="68580" marT="0" marB="0">
                    <a:solidFill>
                      <a:schemeClr val="accent1"/>
                    </a:solidFill>
                  </a:tcPr>
                </a:tc>
                <a:extLst>
                  <a:ext uri="{0D108BD9-81ED-4DB2-BD59-A6C34878D82A}">
                    <a16:rowId xmlns:a16="http://schemas.microsoft.com/office/drawing/2014/main" xmlns="" val="10001"/>
                  </a:ext>
                </a:extLst>
              </a:tr>
            </a:tbl>
          </a:graphicData>
        </a:graphic>
      </p:graphicFrame>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853131"/>
      </p:ext>
    </p:extLst>
  </p:cSld>
  <p:clrMapOvr>
    <a:masterClrMapping/>
  </p:clrMapOvr>
  <mc:AlternateContent xmlns:mc="http://schemas.openxmlformats.org/markup-compatibility/2006" xmlns:p14="http://schemas.microsoft.com/office/powerpoint/2010/main">
    <mc:Choice Requires="p14">
      <p:transition spd="slow" p14:dur="2000" advTm="41330"/>
    </mc:Choice>
    <mc:Fallback xmlns="">
      <p:transition spd="slow" advTm="4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1002440"/>
          </a:xfrm>
        </p:spPr>
        <p:txBody>
          <a:bodyPr>
            <a:normAutofit/>
          </a:bodyPr>
          <a:lstStyle/>
          <a:p>
            <a:r>
              <a:rPr lang="kk-KZ" sz="3500" b="1" smtClean="0">
                <a:solidFill>
                  <a:srgbClr val="FF0000"/>
                </a:solidFill>
                <a:latin typeface="Times New Roman" panose="02020603050405020304" pitchFamily="18" charset="0"/>
                <a:cs typeface="Times New Roman" panose="02020603050405020304" pitchFamily="18" charset="0"/>
              </a:rPr>
              <a:t>Өзіңді тексер</a:t>
            </a:r>
            <a:endParaRPr lang="ru-RU" sz="3500" b="1">
              <a:solidFill>
                <a:srgbClr val="FF0000"/>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37851217"/>
              </p:ext>
            </p:extLst>
          </p:nvPr>
        </p:nvGraphicFramePr>
        <p:xfrm>
          <a:off x="251520" y="1484785"/>
          <a:ext cx="8676579" cy="5732332"/>
        </p:xfrm>
        <a:graphic>
          <a:graphicData uri="http://schemas.openxmlformats.org/drawingml/2006/table">
            <a:tbl>
              <a:tblPr firstRow="1" firstCol="1" bandRow="1">
                <a:tableStyleId>{5C22544A-7EE6-4342-B048-85BDC9FD1C3A}</a:tableStyleId>
              </a:tblPr>
              <a:tblGrid>
                <a:gridCol w="2169145">
                  <a:extLst>
                    <a:ext uri="{9D8B030D-6E8A-4147-A177-3AD203B41FA5}">
                      <a16:colId xmlns:a16="http://schemas.microsoft.com/office/drawing/2014/main" xmlns="" val="20000"/>
                    </a:ext>
                  </a:extLst>
                </a:gridCol>
                <a:gridCol w="2169145">
                  <a:extLst>
                    <a:ext uri="{9D8B030D-6E8A-4147-A177-3AD203B41FA5}">
                      <a16:colId xmlns:a16="http://schemas.microsoft.com/office/drawing/2014/main" xmlns="" val="20001"/>
                    </a:ext>
                  </a:extLst>
                </a:gridCol>
                <a:gridCol w="2169145">
                  <a:extLst>
                    <a:ext uri="{9D8B030D-6E8A-4147-A177-3AD203B41FA5}">
                      <a16:colId xmlns:a16="http://schemas.microsoft.com/office/drawing/2014/main" xmlns="" val="20002"/>
                    </a:ext>
                  </a:extLst>
                </a:gridCol>
                <a:gridCol w="2169144">
                  <a:extLst>
                    <a:ext uri="{9D8B030D-6E8A-4147-A177-3AD203B41FA5}">
                      <a16:colId xmlns:a16="http://schemas.microsoft.com/office/drawing/2014/main" xmlns="" val="20003"/>
                    </a:ext>
                  </a:extLst>
                </a:gridCol>
              </a:tblGrid>
              <a:tr h="1666300">
                <a:tc>
                  <a:txBody>
                    <a:bodyPr/>
                    <a:lstStyle/>
                    <a:p>
                      <a:pPr>
                        <a:lnSpc>
                          <a:spcPct val="115000"/>
                        </a:lnSpc>
                        <a:spcAft>
                          <a:spcPts val="0"/>
                        </a:spcAft>
                      </a:pPr>
                      <a:r>
                        <a:rPr lang="en-US" sz="2000" dirty="0" smtClean="0">
                          <a:solidFill>
                            <a:schemeClr val="tx2"/>
                          </a:solidFill>
                          <a:effectLst/>
                          <a:latin typeface="Times New Roman" panose="02020603050405020304" pitchFamily="18" charset="0"/>
                          <a:cs typeface="Times New Roman" panose="02020603050405020304" pitchFamily="18" charset="0"/>
                        </a:rPr>
                        <a:t>EXPO</a:t>
                      </a:r>
                      <a:r>
                        <a:rPr lang="kk-KZ" sz="2000" dirty="0" smtClean="0">
                          <a:solidFill>
                            <a:schemeClr val="tx2"/>
                          </a:solidFill>
                          <a:effectLst/>
                          <a:latin typeface="Times New Roman" panose="02020603050405020304" pitchFamily="18" charset="0"/>
                          <a:cs typeface="Times New Roman" panose="02020603050405020304" pitchFamily="18" charset="0"/>
                        </a:rPr>
                        <a:t> нені білдіреді?</a:t>
                      </a:r>
                      <a:endParaRPr lang="ru-RU" sz="2000" dirty="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solidFill>
                  </a:tcPr>
                </a:tc>
                <a:tc>
                  <a:txBody>
                    <a:bodyPr/>
                    <a:lstStyle/>
                    <a:p>
                      <a:pPr>
                        <a:lnSpc>
                          <a:spcPct val="115000"/>
                        </a:lnSpc>
                        <a:spcAft>
                          <a:spcPts val="0"/>
                        </a:spcAft>
                      </a:pPr>
                      <a:r>
                        <a:rPr lang="kk-KZ" sz="2000" smtClean="0">
                          <a:solidFill>
                            <a:schemeClr val="tx2"/>
                          </a:solidFill>
                          <a:effectLst/>
                          <a:latin typeface="Times New Roman" panose="02020603050405020304" pitchFamily="18" charset="0"/>
                          <a:cs typeface="Times New Roman" panose="02020603050405020304" pitchFamily="18" charset="0"/>
                        </a:rPr>
                        <a:t>Ең алғашқы көрме қай жылы, қай жерде өтті?</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solidFill>
                  </a:tcPr>
                </a:tc>
                <a:tc>
                  <a:txBody>
                    <a:bodyPr/>
                    <a:lstStyle/>
                    <a:p>
                      <a:pPr>
                        <a:lnSpc>
                          <a:spcPct val="115000"/>
                        </a:lnSpc>
                        <a:spcAft>
                          <a:spcPts val="0"/>
                        </a:spcAft>
                      </a:pPr>
                      <a:r>
                        <a:rPr lang="kk-KZ" sz="2000" smtClean="0">
                          <a:solidFill>
                            <a:schemeClr val="tx2"/>
                          </a:solidFill>
                          <a:effectLst/>
                          <a:latin typeface="Times New Roman" panose="02020603050405020304" pitchFamily="18" charset="0"/>
                          <a:ea typeface="Calibri"/>
                          <a:cs typeface="Times New Roman" panose="02020603050405020304" pitchFamily="18" charset="0"/>
                        </a:rPr>
                        <a:t>Эстафетаны қай мемлекеттер жалғастырды?</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solidFill>
                  </a:tcPr>
                </a:tc>
                <a:tc>
                  <a:txBody>
                    <a:bodyPr/>
                    <a:lstStyle/>
                    <a:p>
                      <a:pPr>
                        <a:lnSpc>
                          <a:spcPct val="115000"/>
                        </a:lnSpc>
                        <a:spcAft>
                          <a:spcPts val="0"/>
                        </a:spcAft>
                      </a:pPr>
                      <a:r>
                        <a:rPr lang="kk-KZ" sz="2000" smtClean="0">
                          <a:solidFill>
                            <a:schemeClr val="tx2"/>
                          </a:solidFill>
                          <a:effectLst/>
                          <a:latin typeface="Times New Roman" panose="02020603050405020304" pitchFamily="18" charset="0"/>
                          <a:ea typeface="Calibri"/>
                          <a:cs typeface="Times New Roman" panose="02020603050405020304" pitchFamily="18" charset="0"/>
                        </a:rPr>
                        <a:t>2017 жылы</a:t>
                      </a:r>
                      <a:r>
                        <a:rPr lang="kk-KZ" sz="2000" baseline="0" smtClean="0">
                          <a:solidFill>
                            <a:schemeClr val="tx2"/>
                          </a:solidFill>
                          <a:effectLst/>
                          <a:latin typeface="Times New Roman" panose="02020603050405020304" pitchFamily="18" charset="0"/>
                          <a:ea typeface="Calibri"/>
                          <a:cs typeface="Times New Roman" panose="02020603050405020304" pitchFamily="18" charset="0"/>
                        </a:rPr>
                        <a:t> не болды?</a:t>
                      </a:r>
                      <a:endParaRPr lang="ru-RU" sz="2000">
                        <a:solidFill>
                          <a:schemeClr val="tx2"/>
                        </a:solidFill>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xmlns="" val="10000"/>
                  </a:ext>
                </a:extLst>
              </a:tr>
              <a:tr h="3491015">
                <a:tc>
                  <a:txBody>
                    <a:bodyPr/>
                    <a:lstStyle/>
                    <a:p>
                      <a:pPr>
                        <a:lnSpc>
                          <a:spcPct val="115000"/>
                        </a:lnSpc>
                        <a:spcAft>
                          <a:spcPts val="0"/>
                        </a:spcAft>
                      </a:pPr>
                      <a:r>
                        <a:rPr lang="kk-KZ" sz="1100" dirty="0">
                          <a:solidFill>
                            <a:schemeClr val="bg1"/>
                          </a:solidFill>
                          <a:effectLst/>
                        </a:rPr>
                        <a:t> </a:t>
                      </a:r>
                      <a:endParaRPr lang="ru-RU" sz="1100" dirty="0">
                        <a:solidFill>
                          <a:schemeClr val="bg1"/>
                        </a:solidFill>
                        <a:effectLst/>
                      </a:endParaRPr>
                    </a:p>
                    <a:p>
                      <a:pPr>
                        <a:lnSpc>
                          <a:spcPct val="115000"/>
                        </a:lnSpc>
                        <a:spcAft>
                          <a:spcPts val="0"/>
                        </a:spcAft>
                      </a:pPr>
                      <a:r>
                        <a:rPr lang="kk-KZ" sz="1100" dirty="0">
                          <a:solidFill>
                            <a:schemeClr val="bg1"/>
                          </a:solidFill>
                          <a:effectLst/>
                        </a:rPr>
                        <a:t> </a:t>
                      </a:r>
                      <a:r>
                        <a:rPr lang="ru-RU" sz="1700" b="1" dirty="0" smtClean="0">
                          <a:solidFill>
                            <a:schemeClr val="bg1"/>
                          </a:solidFill>
                          <a:latin typeface="Times New Roman" panose="02020603050405020304" pitchFamily="18" charset="0"/>
                          <a:cs typeface="Times New Roman" panose="02020603050405020304" pitchFamily="18" charset="0"/>
                        </a:rPr>
                        <a:t> «</a:t>
                      </a:r>
                      <a:r>
                        <a:rPr lang="en-US" sz="1700" b="1" dirty="0" smtClean="0">
                          <a:solidFill>
                            <a:schemeClr val="bg1"/>
                          </a:solidFill>
                          <a:latin typeface="Times New Roman" panose="02020603050405020304" pitchFamily="18" charset="0"/>
                          <a:cs typeface="Times New Roman" panose="02020603050405020304" pitchFamily="18" charset="0"/>
                        </a:rPr>
                        <a:t>EXPO</a:t>
                      </a:r>
                      <a:r>
                        <a:rPr lang="ru-RU" sz="1700" b="1" dirty="0" smtClean="0">
                          <a:solidFill>
                            <a:schemeClr val="bg1"/>
                          </a:solidFill>
                          <a:latin typeface="Times New Roman" panose="02020603050405020304" pitchFamily="18" charset="0"/>
                          <a:cs typeface="Times New Roman" panose="02020603050405020304" pitchFamily="18" charset="0"/>
                        </a:rPr>
                        <a:t>» – </a:t>
                      </a:r>
                      <a:r>
                        <a:rPr lang="ru-RU" sz="1700" b="1" dirty="0" err="1" smtClean="0">
                          <a:solidFill>
                            <a:schemeClr val="bg1"/>
                          </a:solidFill>
                          <a:latin typeface="Times New Roman" panose="02020603050405020304" pitchFamily="18" charset="0"/>
                          <a:cs typeface="Times New Roman" panose="02020603050405020304" pitchFamily="18" charset="0"/>
                        </a:rPr>
                        <a:t>ірі</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халықаралық</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көрме</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онда</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жаңашыл</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ғылыми-техникалық</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жетістіктер</a:t>
                      </a:r>
                      <a:r>
                        <a:rPr lang="ru-RU" sz="1700" b="1" dirty="0" smtClean="0">
                          <a:solidFill>
                            <a:schemeClr val="bg1"/>
                          </a:solidFill>
                          <a:latin typeface="Times New Roman" panose="02020603050405020304" pitchFamily="18" charset="0"/>
                          <a:cs typeface="Times New Roman" panose="02020603050405020304" pitchFamily="18" charset="0"/>
                        </a:rPr>
                        <a:t>, даму </a:t>
                      </a:r>
                      <a:r>
                        <a:rPr lang="ru-RU" sz="1700" b="1" dirty="0" err="1" smtClean="0">
                          <a:solidFill>
                            <a:schemeClr val="bg1"/>
                          </a:solidFill>
                          <a:latin typeface="Times New Roman" panose="02020603050405020304" pitchFamily="18" charset="0"/>
                          <a:cs typeface="Times New Roman" panose="02020603050405020304" pitchFamily="18" charset="0"/>
                        </a:rPr>
                        <a:t>перспективалары</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сонымен</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қатар</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бүкіл</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әлем</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елдерінің</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тарихы</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дәстүрлері</a:t>
                      </a:r>
                      <a:r>
                        <a:rPr lang="ru-RU" sz="1700" b="1" dirty="0" smtClean="0">
                          <a:solidFill>
                            <a:schemeClr val="bg1"/>
                          </a:solidFill>
                          <a:latin typeface="Times New Roman" panose="02020603050405020304" pitchFamily="18" charset="0"/>
                          <a:cs typeface="Times New Roman" panose="02020603050405020304" pitchFamily="18" charset="0"/>
                        </a:rPr>
                        <a:t> мен </a:t>
                      </a:r>
                      <a:r>
                        <a:rPr lang="ru-RU" sz="1700" b="1" dirty="0" err="1" smtClean="0">
                          <a:solidFill>
                            <a:schemeClr val="bg1"/>
                          </a:solidFill>
                          <a:latin typeface="Times New Roman" panose="02020603050405020304" pitchFamily="18" charset="0"/>
                          <a:cs typeface="Times New Roman" panose="02020603050405020304" pitchFamily="18" charset="0"/>
                        </a:rPr>
                        <a:t>мәдениеті</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көрсетіледі</a:t>
                      </a:r>
                      <a:r>
                        <a:rPr lang="ru-RU" sz="1700" b="1" dirty="0" smtClean="0">
                          <a:solidFill>
                            <a:schemeClr val="bg1"/>
                          </a:solidFill>
                          <a:latin typeface="Times New Roman" panose="02020603050405020304" pitchFamily="18" charset="0"/>
                          <a:cs typeface="Times New Roman" panose="02020603050405020304" pitchFamily="18" charset="0"/>
                        </a:rPr>
                        <a:t>.</a:t>
                      </a:r>
                      <a:endParaRPr lang="ru-RU" sz="1700" dirty="0">
                        <a:solidFill>
                          <a:schemeClr val="bg1"/>
                        </a:solidFill>
                        <a:effectLst/>
                      </a:endParaRPr>
                    </a:p>
                    <a:p>
                      <a:pPr>
                        <a:lnSpc>
                          <a:spcPct val="115000"/>
                        </a:lnSpc>
                        <a:spcAft>
                          <a:spcPts val="0"/>
                        </a:spcAft>
                      </a:pPr>
                      <a:r>
                        <a:rPr lang="kk-KZ" sz="1700" dirty="0">
                          <a:solidFill>
                            <a:schemeClr val="bg1"/>
                          </a:solidFill>
                          <a:effectLst/>
                        </a:rPr>
                        <a:t> </a:t>
                      </a:r>
                      <a:endParaRPr lang="ru-RU" sz="1700" dirty="0">
                        <a:solidFill>
                          <a:schemeClr val="bg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ru-RU" sz="1100" dirty="0">
                          <a:solidFill>
                            <a:schemeClr val="bg1"/>
                          </a:solidFill>
                          <a:effectLst/>
                        </a:rPr>
                        <a:t> </a:t>
                      </a:r>
                      <a:endParaRPr lang="ru-RU" sz="1100" dirty="0" smtClean="0">
                        <a:solidFill>
                          <a:schemeClr val="bg1"/>
                        </a:solidFill>
                        <a:effectLst/>
                      </a:endParaRPr>
                    </a:p>
                    <a:p>
                      <a:pPr>
                        <a:lnSpc>
                          <a:spcPct val="115000"/>
                        </a:lnSpc>
                        <a:spcAft>
                          <a:spcPts val="0"/>
                        </a:spcAft>
                      </a:pPr>
                      <a:endParaRPr lang="ru-RU" sz="1800" b="1" dirty="0" smtClean="0">
                        <a:solidFill>
                          <a:schemeClr val="bg1"/>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800" b="1" dirty="0" err="1" smtClean="0">
                          <a:solidFill>
                            <a:schemeClr val="bg1"/>
                          </a:solidFill>
                          <a:latin typeface="Times New Roman" panose="02020603050405020304" pitchFamily="18" charset="0"/>
                          <a:cs typeface="Times New Roman" panose="02020603050405020304" pitchFamily="18" charset="0"/>
                        </a:rPr>
                        <a:t>Алғаш</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рет</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Дүниежүзілік</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көрме</a:t>
                      </a:r>
                      <a:r>
                        <a:rPr lang="ru-RU" sz="1800" b="1" dirty="0" smtClean="0">
                          <a:solidFill>
                            <a:schemeClr val="bg1"/>
                          </a:solidFill>
                          <a:latin typeface="Times New Roman" panose="02020603050405020304" pitchFamily="18" charset="0"/>
                          <a:cs typeface="Times New Roman" panose="02020603050405020304" pitchFamily="18" charset="0"/>
                        </a:rPr>
                        <a:t> 1851 </a:t>
                      </a:r>
                      <a:r>
                        <a:rPr lang="ru-RU" sz="1800" b="1" dirty="0" err="1" smtClean="0">
                          <a:solidFill>
                            <a:schemeClr val="bg1"/>
                          </a:solidFill>
                          <a:latin typeface="Times New Roman" panose="02020603050405020304" pitchFamily="18" charset="0"/>
                          <a:cs typeface="Times New Roman" panose="02020603050405020304" pitchFamily="18" charset="0"/>
                        </a:rPr>
                        <a:t>жылы</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Ұлыбританияда</a:t>
                      </a:r>
                      <a:r>
                        <a:rPr lang="ru-RU" sz="1800" b="1" dirty="0" smtClean="0">
                          <a:solidFill>
                            <a:schemeClr val="bg1"/>
                          </a:solidFill>
                          <a:latin typeface="Times New Roman" panose="02020603050405020304" pitchFamily="18" charset="0"/>
                          <a:cs typeface="Times New Roman" panose="02020603050405020304" pitchFamily="18" charset="0"/>
                        </a:rPr>
                        <a:t> </a:t>
                      </a:r>
                      <a:r>
                        <a:rPr lang="ru-RU" sz="1800" b="1" dirty="0" err="1" smtClean="0">
                          <a:solidFill>
                            <a:schemeClr val="bg1"/>
                          </a:solidFill>
                          <a:latin typeface="Times New Roman" panose="02020603050405020304" pitchFamily="18" charset="0"/>
                          <a:cs typeface="Times New Roman" panose="02020603050405020304" pitchFamily="18" charset="0"/>
                        </a:rPr>
                        <a:t>өтті</a:t>
                      </a:r>
                      <a:r>
                        <a:rPr lang="ru-RU" sz="1800" b="1" dirty="0" smtClean="0">
                          <a:solidFill>
                            <a:schemeClr val="bg1"/>
                          </a:solidFill>
                          <a:latin typeface="Times New Roman" panose="02020603050405020304" pitchFamily="18" charset="0"/>
                          <a:cs typeface="Times New Roman" panose="02020603050405020304" pitchFamily="18" charset="0"/>
                        </a:rPr>
                        <a:t>. </a:t>
                      </a:r>
                      <a:endParaRPr lang="ru-RU" sz="1800" dirty="0">
                        <a:solidFill>
                          <a:schemeClr val="bg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ru-RU" sz="1500" dirty="0">
                          <a:solidFill>
                            <a:schemeClr val="bg1"/>
                          </a:solidFill>
                          <a:effectLst/>
                        </a:rPr>
                        <a:t> </a:t>
                      </a:r>
                      <a:endParaRPr lang="ru-RU" sz="1500" dirty="0" smtClean="0">
                        <a:solidFill>
                          <a:schemeClr val="bg1"/>
                        </a:solidFill>
                        <a:effectLst/>
                      </a:endParaRPr>
                    </a:p>
                    <a:p>
                      <a:pPr>
                        <a:lnSpc>
                          <a:spcPct val="115000"/>
                        </a:lnSpc>
                        <a:spcAft>
                          <a:spcPts val="0"/>
                        </a:spcAft>
                      </a:pPr>
                      <a:r>
                        <a:rPr lang="ru-RU" sz="1700" b="1" dirty="0" smtClean="0">
                          <a:solidFill>
                            <a:schemeClr val="bg1"/>
                          </a:solidFill>
                          <a:latin typeface="Times New Roman" panose="02020603050405020304" pitchFamily="18" charset="0"/>
                          <a:cs typeface="Times New Roman" panose="02020603050405020304" pitchFamily="18" charset="0"/>
                        </a:rPr>
                        <a:t>«</a:t>
                      </a:r>
                      <a:r>
                        <a:rPr lang="en-US" sz="1700" b="1" dirty="0" smtClean="0">
                          <a:solidFill>
                            <a:schemeClr val="bg1"/>
                          </a:solidFill>
                          <a:latin typeface="Times New Roman" panose="02020603050405020304" pitchFamily="18" charset="0"/>
                          <a:cs typeface="Times New Roman" panose="02020603050405020304" pitchFamily="18" charset="0"/>
                        </a:rPr>
                        <a:t>EXPO</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өткізу</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бойынша</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эстафетаны</a:t>
                      </a:r>
                      <a:r>
                        <a:rPr lang="ru-RU" sz="1700" b="1" dirty="0" smtClean="0">
                          <a:solidFill>
                            <a:schemeClr val="bg1"/>
                          </a:solidFill>
                          <a:latin typeface="Times New Roman" panose="02020603050405020304" pitchFamily="18" charset="0"/>
                          <a:cs typeface="Times New Roman" panose="02020603050405020304" pitchFamily="18" charset="0"/>
                        </a:rPr>
                        <a:t> АҚШ, Испания, Италия, Франция, </a:t>
                      </a:r>
                      <a:r>
                        <a:rPr lang="ru-RU" sz="1700" b="1" dirty="0" err="1" smtClean="0">
                          <a:solidFill>
                            <a:schemeClr val="bg1"/>
                          </a:solidFill>
                          <a:latin typeface="Times New Roman" panose="02020603050405020304" pitchFamily="18" charset="0"/>
                          <a:cs typeface="Times New Roman" panose="02020603050405020304" pitchFamily="18" charset="0"/>
                        </a:rPr>
                        <a:t>Жапония</a:t>
                      </a:r>
                      <a:r>
                        <a:rPr lang="ru-RU" sz="1700" b="1" dirty="0" smtClean="0">
                          <a:solidFill>
                            <a:schemeClr val="bg1"/>
                          </a:solidFill>
                          <a:latin typeface="Times New Roman" panose="02020603050405020304" pitchFamily="18" charset="0"/>
                          <a:cs typeface="Times New Roman" panose="02020603050405020304" pitchFamily="18" charset="0"/>
                        </a:rPr>
                        <a:t>, Корея, Бельгия, Бразилия, </a:t>
                      </a:r>
                      <a:r>
                        <a:rPr lang="ru-RU" sz="1700" b="1" dirty="0" err="1" smtClean="0">
                          <a:solidFill>
                            <a:schemeClr val="bg1"/>
                          </a:solidFill>
                          <a:latin typeface="Times New Roman" panose="02020603050405020304" pitchFamily="18" charset="0"/>
                          <a:cs typeface="Times New Roman" panose="02020603050405020304" pitchFamily="18" charset="0"/>
                        </a:rPr>
                        <a:t>Қытай</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сияқты</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және</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басқа</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елдер</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қабылдады</a:t>
                      </a:r>
                      <a:r>
                        <a:rPr lang="ru-RU" sz="1700" b="1" dirty="0" smtClean="0">
                          <a:solidFill>
                            <a:schemeClr val="bg1"/>
                          </a:solidFill>
                          <a:latin typeface="Times New Roman" panose="02020603050405020304" pitchFamily="18" charset="0"/>
                          <a:cs typeface="Times New Roman" panose="02020603050405020304" pitchFamily="18" charset="0"/>
                        </a:rPr>
                        <a:t>.  </a:t>
                      </a:r>
                      <a:br>
                        <a:rPr lang="ru-RU" sz="1700" b="1" dirty="0" smtClean="0">
                          <a:solidFill>
                            <a:schemeClr val="bg1"/>
                          </a:solidFill>
                          <a:latin typeface="Times New Roman" panose="02020603050405020304" pitchFamily="18" charset="0"/>
                          <a:cs typeface="Times New Roman" panose="02020603050405020304" pitchFamily="18" charset="0"/>
                        </a:rPr>
                      </a:br>
                      <a:endParaRPr lang="ru-RU" sz="1700" dirty="0">
                        <a:solidFill>
                          <a:schemeClr val="bg1"/>
                        </a:solidFill>
                        <a:effectLst/>
                        <a:latin typeface="Calibri"/>
                        <a:ea typeface="Calibri"/>
                        <a:cs typeface="Times New Roman"/>
                      </a:endParaRPr>
                    </a:p>
                  </a:txBody>
                  <a:tcPr marL="68580" marR="68580" marT="0" marB="0">
                    <a:solidFill>
                      <a:schemeClr val="accent1"/>
                    </a:solidFill>
                  </a:tcPr>
                </a:tc>
                <a:tc>
                  <a:txBody>
                    <a:bodyPr/>
                    <a:lstStyle/>
                    <a:p>
                      <a:pPr>
                        <a:lnSpc>
                          <a:spcPct val="115000"/>
                        </a:lnSpc>
                        <a:spcAft>
                          <a:spcPts val="0"/>
                        </a:spcAft>
                      </a:pPr>
                      <a:r>
                        <a:rPr lang="ru-RU" sz="1600" b="1" dirty="0" smtClean="0">
                          <a:solidFill>
                            <a:schemeClr val="bg1"/>
                          </a:solidFill>
                          <a:latin typeface="Times New Roman" panose="02020603050405020304" pitchFamily="18" charset="0"/>
                          <a:cs typeface="Times New Roman" panose="02020603050405020304" pitchFamily="18" charset="0"/>
                        </a:rPr>
                        <a:t> </a:t>
                      </a:r>
                    </a:p>
                    <a:p>
                      <a:pPr>
                        <a:lnSpc>
                          <a:spcPct val="115000"/>
                        </a:lnSpc>
                        <a:spcAft>
                          <a:spcPts val="0"/>
                        </a:spcAft>
                      </a:pPr>
                      <a:r>
                        <a:rPr lang="en-US" sz="1700" b="1" dirty="0" smtClean="0">
                          <a:solidFill>
                            <a:schemeClr val="bg1"/>
                          </a:solidFill>
                          <a:latin typeface="Times New Roman" panose="02020603050405020304" pitchFamily="18" charset="0"/>
                          <a:cs typeface="Times New Roman" panose="02020603050405020304" pitchFamily="18" charset="0"/>
                        </a:rPr>
                        <a:t>EXPO</a:t>
                      </a:r>
                      <a:r>
                        <a:rPr lang="ru-RU" sz="1700" b="1" dirty="0" smtClean="0">
                          <a:solidFill>
                            <a:schemeClr val="bg1"/>
                          </a:solidFill>
                          <a:latin typeface="Times New Roman" panose="02020603050405020304" pitchFamily="18" charset="0"/>
                          <a:cs typeface="Times New Roman" panose="02020603050405020304" pitchFamily="18" charset="0"/>
                        </a:rPr>
                        <a:t>-2017 </a:t>
                      </a:r>
                      <a:r>
                        <a:rPr lang="ru-RU" sz="1700" b="1" dirty="0" err="1" smtClean="0">
                          <a:solidFill>
                            <a:schemeClr val="bg1"/>
                          </a:solidFill>
                          <a:latin typeface="Times New Roman" panose="02020603050405020304" pitchFamily="18" charset="0"/>
                          <a:cs typeface="Times New Roman" panose="02020603050405020304" pitchFamily="18" charset="0"/>
                        </a:rPr>
                        <a:t>көрмесі</a:t>
                      </a:r>
                      <a:r>
                        <a:rPr lang="ru-RU" sz="1700" b="1" baseline="0" dirty="0" smtClean="0">
                          <a:solidFill>
                            <a:schemeClr val="bg1"/>
                          </a:solidFill>
                          <a:latin typeface="Times New Roman" panose="02020603050405020304" pitchFamily="18" charset="0"/>
                          <a:cs typeface="Times New Roman" panose="02020603050405020304" pitchFamily="18" charset="0"/>
                        </a:rPr>
                        <a:t> – </a:t>
                      </a:r>
                      <a:r>
                        <a:rPr lang="ru-RU" sz="1700" b="1" dirty="0" err="1" smtClean="0">
                          <a:solidFill>
                            <a:schemeClr val="bg1"/>
                          </a:solidFill>
                          <a:latin typeface="Times New Roman" panose="02020603050405020304" pitchFamily="18" charset="0"/>
                          <a:cs typeface="Times New Roman" panose="02020603050405020304" pitchFamily="18" charset="0"/>
                        </a:rPr>
                        <a:t>Қазақстанда</a:t>
                      </a:r>
                      <a:r>
                        <a:rPr lang="ru-RU" sz="1700" b="1" dirty="0" smtClean="0">
                          <a:solidFill>
                            <a:schemeClr val="bg1"/>
                          </a:solidFill>
                          <a:latin typeface="Times New Roman" panose="02020603050405020304" pitchFamily="18" charset="0"/>
                          <a:cs typeface="Times New Roman" panose="02020603050405020304" pitchFamily="18" charset="0"/>
                        </a:rPr>
                        <a:t> 2017 </a:t>
                      </a:r>
                      <a:r>
                        <a:rPr lang="ru-RU" sz="1700" b="1" dirty="0" err="1" smtClean="0">
                          <a:solidFill>
                            <a:schemeClr val="bg1"/>
                          </a:solidFill>
                          <a:latin typeface="Times New Roman" panose="02020603050405020304" pitchFamily="18" charset="0"/>
                          <a:cs typeface="Times New Roman" panose="02020603050405020304" pitchFamily="18" charset="0"/>
                        </a:rPr>
                        <a:t>жылдың</a:t>
                      </a:r>
                      <a:r>
                        <a:rPr lang="ru-RU" sz="1700" b="1" dirty="0" smtClean="0">
                          <a:solidFill>
                            <a:schemeClr val="bg1"/>
                          </a:solidFill>
                          <a:latin typeface="Times New Roman" panose="02020603050405020304" pitchFamily="18" charset="0"/>
                          <a:cs typeface="Times New Roman" panose="02020603050405020304" pitchFamily="18" charset="0"/>
                        </a:rPr>
                        <a:t> 10 </a:t>
                      </a:r>
                      <a:r>
                        <a:rPr lang="ru-RU" sz="1700" b="1" dirty="0" err="1" smtClean="0">
                          <a:solidFill>
                            <a:schemeClr val="bg1"/>
                          </a:solidFill>
                          <a:latin typeface="Times New Roman" panose="02020603050405020304" pitchFamily="18" charset="0"/>
                          <a:cs typeface="Times New Roman" panose="02020603050405020304" pitchFamily="18" charset="0"/>
                        </a:rPr>
                        <a:t>маусымынан</a:t>
                      </a:r>
                      <a:r>
                        <a:rPr lang="ru-RU" sz="1700" b="1" dirty="0" smtClean="0">
                          <a:solidFill>
                            <a:schemeClr val="bg1"/>
                          </a:solidFill>
                          <a:latin typeface="Times New Roman" panose="02020603050405020304" pitchFamily="18" charset="0"/>
                          <a:cs typeface="Times New Roman" panose="02020603050405020304" pitchFamily="18" charset="0"/>
                        </a:rPr>
                        <a:t>   10 </a:t>
                      </a:r>
                      <a:r>
                        <a:rPr lang="ru-RU" sz="1700" b="1" dirty="0" err="1" smtClean="0">
                          <a:solidFill>
                            <a:schemeClr val="bg1"/>
                          </a:solidFill>
                          <a:latin typeface="Times New Roman" panose="02020603050405020304" pitchFamily="18" charset="0"/>
                          <a:cs typeface="Times New Roman" panose="02020603050405020304" pitchFamily="18" charset="0"/>
                        </a:rPr>
                        <a:t>қыркүйегіне</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дейін</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өтті</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Оған</a:t>
                      </a:r>
                      <a:r>
                        <a:rPr lang="ru-RU" sz="1700" b="1" dirty="0" smtClean="0">
                          <a:solidFill>
                            <a:schemeClr val="bg1"/>
                          </a:solidFill>
                          <a:latin typeface="Times New Roman" panose="02020603050405020304" pitchFamily="18" charset="0"/>
                          <a:cs typeface="Times New Roman" panose="02020603050405020304" pitchFamily="18" charset="0"/>
                        </a:rPr>
                        <a:t> 115 </a:t>
                      </a:r>
                      <a:r>
                        <a:rPr lang="ru-RU" sz="1700" b="1" dirty="0" err="1" smtClean="0">
                          <a:solidFill>
                            <a:schemeClr val="bg1"/>
                          </a:solidFill>
                          <a:latin typeface="Times New Roman" panose="02020603050405020304" pitchFamily="18" charset="0"/>
                          <a:cs typeface="Times New Roman" panose="02020603050405020304" pitchFamily="18" charset="0"/>
                        </a:rPr>
                        <a:t>мемлекет</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және</a:t>
                      </a:r>
                      <a:r>
                        <a:rPr lang="ru-RU" sz="1700" b="1" dirty="0" smtClean="0">
                          <a:solidFill>
                            <a:schemeClr val="bg1"/>
                          </a:solidFill>
                          <a:latin typeface="Times New Roman" panose="02020603050405020304" pitchFamily="18" charset="0"/>
                          <a:cs typeface="Times New Roman" panose="02020603050405020304" pitchFamily="18" charset="0"/>
                        </a:rPr>
                        <a:t> 22 </a:t>
                      </a:r>
                      <a:r>
                        <a:rPr lang="ru-RU" sz="1700" b="1" dirty="0" err="1" smtClean="0">
                          <a:solidFill>
                            <a:schemeClr val="bg1"/>
                          </a:solidFill>
                          <a:latin typeface="Times New Roman" panose="02020603050405020304" pitchFamily="18" charset="0"/>
                          <a:cs typeface="Times New Roman" panose="02020603050405020304" pitchFamily="18" charset="0"/>
                        </a:rPr>
                        <a:t>халықаралық</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ұйым</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қатысып</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көрмеге</a:t>
                      </a:r>
                      <a:r>
                        <a:rPr lang="ru-RU" sz="1700" b="1" dirty="0" smtClean="0">
                          <a:solidFill>
                            <a:schemeClr val="bg1"/>
                          </a:solidFill>
                          <a:latin typeface="Times New Roman" panose="02020603050405020304" pitchFamily="18" charset="0"/>
                          <a:cs typeface="Times New Roman" panose="02020603050405020304" pitchFamily="18" charset="0"/>
                        </a:rPr>
                        <a:t> </a:t>
                      </a:r>
                    </a:p>
                    <a:p>
                      <a:pPr>
                        <a:lnSpc>
                          <a:spcPct val="115000"/>
                        </a:lnSpc>
                        <a:spcAft>
                          <a:spcPts val="0"/>
                        </a:spcAft>
                      </a:pPr>
                      <a:r>
                        <a:rPr lang="ru-RU" sz="1700" b="1" dirty="0" smtClean="0">
                          <a:solidFill>
                            <a:schemeClr val="bg1"/>
                          </a:solidFill>
                          <a:latin typeface="Times New Roman" panose="02020603050405020304" pitchFamily="18" charset="0"/>
                          <a:cs typeface="Times New Roman" panose="02020603050405020304" pitchFamily="18" charset="0"/>
                        </a:rPr>
                        <a:t>3 млн. </a:t>
                      </a:r>
                      <a:r>
                        <a:rPr lang="ru-RU" sz="1700" b="1" dirty="0" err="1" smtClean="0">
                          <a:solidFill>
                            <a:schemeClr val="bg1"/>
                          </a:solidFill>
                          <a:latin typeface="Times New Roman" panose="02020603050405020304" pitchFamily="18" charset="0"/>
                          <a:cs typeface="Times New Roman" panose="02020603050405020304" pitchFamily="18" charset="0"/>
                        </a:rPr>
                        <a:t>адам</a:t>
                      </a:r>
                      <a:r>
                        <a:rPr lang="ru-RU" sz="1700" b="1" dirty="0" smtClean="0">
                          <a:solidFill>
                            <a:schemeClr val="bg1"/>
                          </a:solidFill>
                          <a:latin typeface="Times New Roman" panose="02020603050405020304" pitchFamily="18" charset="0"/>
                          <a:cs typeface="Times New Roman" panose="02020603050405020304" pitchFamily="18" charset="0"/>
                        </a:rPr>
                        <a:t> </a:t>
                      </a:r>
                      <a:r>
                        <a:rPr lang="ru-RU" sz="1700" b="1" dirty="0" err="1" smtClean="0">
                          <a:solidFill>
                            <a:schemeClr val="bg1"/>
                          </a:solidFill>
                          <a:latin typeface="Times New Roman" panose="02020603050405020304" pitchFamily="18" charset="0"/>
                          <a:cs typeface="Times New Roman" panose="02020603050405020304" pitchFamily="18" charset="0"/>
                        </a:rPr>
                        <a:t>келді</a:t>
                      </a:r>
                      <a:r>
                        <a:rPr lang="ru-RU" sz="1700" b="1" dirty="0" smtClean="0">
                          <a:solidFill>
                            <a:schemeClr val="bg1"/>
                          </a:solidFill>
                          <a:latin typeface="Times New Roman" panose="02020603050405020304" pitchFamily="18" charset="0"/>
                          <a:cs typeface="Times New Roman" panose="02020603050405020304" pitchFamily="18" charset="0"/>
                        </a:rPr>
                        <a:t>. </a:t>
                      </a:r>
                      <a:br>
                        <a:rPr lang="ru-RU" sz="1700" b="1" dirty="0" smtClean="0">
                          <a:solidFill>
                            <a:schemeClr val="bg1"/>
                          </a:solidFill>
                          <a:latin typeface="Times New Roman" panose="02020603050405020304" pitchFamily="18" charset="0"/>
                          <a:cs typeface="Times New Roman" panose="02020603050405020304" pitchFamily="18" charset="0"/>
                        </a:rPr>
                      </a:br>
                      <a:endParaRPr lang="ru-RU" sz="1700" dirty="0">
                        <a:solidFill>
                          <a:schemeClr val="bg1"/>
                        </a:solidFill>
                        <a:effectLst/>
                        <a:latin typeface="Calibri"/>
                        <a:ea typeface="Calibri"/>
                        <a:cs typeface="Times New Roman"/>
                      </a:endParaRPr>
                    </a:p>
                  </a:txBody>
                  <a:tcPr marL="68580" marR="68580" marT="0" marB="0">
                    <a:solidFill>
                      <a:schemeClr val="accent1"/>
                    </a:solidFill>
                  </a:tcPr>
                </a:tc>
                <a:extLst>
                  <a:ext uri="{0D108BD9-81ED-4DB2-BD59-A6C34878D82A}">
                    <a16:rowId xmlns:a16="http://schemas.microsoft.com/office/drawing/2014/main" xmlns="" val="10001"/>
                  </a:ext>
                </a:extLst>
              </a:tr>
            </a:tbl>
          </a:graphicData>
        </a:graphic>
      </p:graphicFrame>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95798481"/>
      </p:ext>
    </p:extLst>
  </p:cSld>
  <p:clrMapOvr>
    <a:masterClrMapping/>
  </p:clrMapOvr>
  <mc:AlternateContent xmlns:mc="http://schemas.openxmlformats.org/markup-compatibility/2006" xmlns:p14="http://schemas.microsoft.com/office/powerpoint/2010/main">
    <mc:Choice Requires="p14">
      <p:transition spd="slow" p14:dur="2000" advTm="71172"/>
    </mc:Choice>
    <mc:Fallback xmlns="">
      <p:transition spd="slow" advTm="71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3000" b="1" dirty="0">
                <a:solidFill>
                  <a:srgbClr val="FF0000"/>
                </a:solidFill>
                <a:latin typeface="Times New Roman" panose="02020603050405020304" pitchFamily="18" charset="0"/>
                <a:cs typeface="Times New Roman" panose="02020603050405020304" pitchFamily="18" charset="0"/>
              </a:rPr>
              <a:t>3-тапсырма. «5 ЖОЛДЫҚ ӨЛЕҢ» әдісі арқылы </a:t>
            </a:r>
            <a:r>
              <a:rPr lang="en-US" sz="3000" b="1" dirty="0" smtClean="0">
                <a:solidFill>
                  <a:srgbClr val="FF0000"/>
                </a:solidFill>
                <a:latin typeface="Times New Roman" panose="02020603050405020304" pitchFamily="18" charset="0"/>
                <a:cs typeface="Times New Roman" panose="02020603050405020304" pitchFamily="18" charset="0"/>
              </a:rPr>
              <a:t>EXPO</a:t>
            </a:r>
            <a:r>
              <a:rPr lang="kk-KZ" sz="3000" b="1" dirty="0" smtClean="0">
                <a:solidFill>
                  <a:srgbClr val="FF0000"/>
                </a:solidFill>
                <a:latin typeface="Times New Roman" panose="02020603050405020304" pitchFamily="18" charset="0"/>
                <a:cs typeface="Times New Roman" panose="02020603050405020304" pitchFamily="18" charset="0"/>
              </a:rPr>
              <a:t>-ны </a:t>
            </a:r>
            <a:r>
              <a:rPr lang="kk-KZ" sz="3000" b="1" dirty="0">
                <a:solidFill>
                  <a:srgbClr val="FF0000"/>
                </a:solidFill>
                <a:latin typeface="Times New Roman" panose="02020603050405020304" pitchFamily="18" charset="0"/>
                <a:cs typeface="Times New Roman" panose="02020603050405020304" pitchFamily="18" charset="0"/>
              </a:rPr>
              <a:t>сипаттап жазу</a:t>
            </a:r>
            <a:endParaRPr lang="ru-RU" sz="3000" dirty="0">
              <a:solidFill>
                <a:srgbClr val="FF0000"/>
              </a:solidFill>
            </a:endParaRP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1" y="4514680"/>
            <a:ext cx="2846806" cy="1699446"/>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9962" y="2132856"/>
            <a:ext cx="3276838" cy="2183193"/>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9962" y="4514680"/>
            <a:ext cx="3276838" cy="1655160"/>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0" y="2132856"/>
            <a:ext cx="2846807" cy="2088232"/>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5854" y="2132856"/>
            <a:ext cx="1944216" cy="4036984"/>
          </a:xfrm>
          <a:prstGeom prst="rect">
            <a:avLst/>
          </a:prstGeom>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86759379"/>
      </p:ext>
    </p:extLst>
  </p:cSld>
  <p:clrMapOvr>
    <a:masterClrMapping/>
  </p:clrMapOvr>
  <mc:AlternateContent xmlns:mc="http://schemas.openxmlformats.org/markup-compatibility/2006" xmlns:p14="http://schemas.microsoft.com/office/powerpoint/2010/main">
    <mc:Choice Requires="p14">
      <p:transition spd="slow" p14:dur="2000" advTm="21526"/>
    </mc:Choice>
    <mc:Fallback xmlns="">
      <p:transition spd="slow" advTm="2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410</TotalTime>
  <Words>245</Words>
  <Application>Microsoft Office PowerPoint</Application>
  <PresentationFormat>Экран (4:3)</PresentationFormat>
  <Paragraphs>97</Paragraphs>
  <Slides>11</Slides>
  <Notes>1</Notes>
  <HiddenSlides>0</HiddenSlides>
  <MMClips>11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11</vt:i4>
      </vt:variant>
    </vt:vector>
  </HeadingPairs>
  <TitlesOfParts>
    <vt:vector size="16" baseType="lpstr">
      <vt:lpstr>Calibri</vt:lpstr>
      <vt:lpstr>Candara</vt:lpstr>
      <vt:lpstr>Symbol</vt:lpstr>
      <vt:lpstr>Times New Roman</vt:lpstr>
      <vt:lpstr>Волна</vt:lpstr>
      <vt:lpstr>  Қазақ тілі 6-сынып  Бөлім:  «АСТАНА – МӘДЕНИЕТ ПЕН ӨНЕР ОРДАСЫ» </vt:lpstr>
      <vt:lpstr>6.2.1.1. мәтіннен негізгі және қосымша, детальді ақпаратты анықтау, түсіндіру  6.3.3.1. ұсынылған тақырып бойынша деректер жинақтай отырып, графиктік мәтін (диаграмма, кесте, сызба) түрінде құрастыру </vt:lpstr>
      <vt:lpstr>- мәтіннен негізгі және қосымша, детальді ақпаратты анықтайды, түсіндіреді  - ұсынылған тақырып бойынша деректер жинақтап, графиктік мәтін (кесте) түрінде құрастырады </vt:lpstr>
      <vt:lpstr>              «EXPO» – ірі халықаралық көрме, онда жаңашыл ғылыми-техникалық жетістіктер, даму перспективалары, сонымен қатар бүкіл әлем елдерінің тарихы, дәстүрлері мен мәдениеті көрсетіледі. Дүниежүзілік көрмелерді өткізу нәтижесі халықаралық, экономикалық, саяси, мәдени және ғылыми байланыстарды кеңейту болып табылады. Дүниежүзілік көрмелер бес жылда бір рет өтеді.              Алғаш рет Дүниежүзілік көрме 1851 жылы Ұлыбританияда өтті. Бірнеше ай ішінде мұнда ең түрлі экспонаттар көрсетілді, олардың арасында өнеркәсіптік тауарлар, қолөнер бұйымдары, машиналар, пайдалы қазбалары және тіпті өнер заттары көрсетілді. 1851 жылғы көрмені өнеркәсіптік революция тарихында маңызды, негізгі кезеңі деп атаған жөн. Британдық қолөнершілер одағына тиесілі мұндай көрмелерді өткізу идеясы жалғасын тапты, сондықтан олар тұрақты түрде өте бастады, жылдан-жылға күшейіп, анағұрлым орасан, ауқымды бола түсті.   «EXPO» өткізу бойынша эстафетаны АҚШ, Испания, Италия, Франция, Жапония, Корея, Бельгия, Бразилия, Қытай сияқты және басқа елдер  қабылдады.                EXPO-2017 көрмесі – Қазақстанның Елордасы Нұр-Сұлтан қаласында 2017 жылдың 10 маусымынан  бастап 10 қыркүйегіне дейін өтті. Оған 115 мемлекет және 22 халықаралық ұйым қатысып, барлығы 3 млн. адам келді.      </vt:lpstr>
      <vt:lpstr>1-тапсырма Мәтіннен негізгі және қосымша, детальді ақпараттарды тауып жазу</vt:lpstr>
      <vt:lpstr>Презентация PowerPoint</vt:lpstr>
      <vt:lpstr>Дескриптор: - мәтін мазмұны бойынша сұрақтарға жауап әзірлейді - мәтіндегі ақпаратты кестеге толтырады       </vt:lpstr>
      <vt:lpstr>Өзіңді тексер</vt:lpstr>
      <vt:lpstr>3-тапсырма. «5 ЖОЛДЫҚ ӨЛЕҢ» әдісі арқылы EXPO-ны сипаттап жазу</vt:lpstr>
      <vt:lpstr>ӨЗІҢДІ ТЕКСЕР</vt:lpstr>
      <vt:lpstr>ОҚУ ТАПСЫРМАСЫ Төмендегі сілтеме арқылы мәтіннің толық нұсқасымен танысып, детальді ақпараттарды анықтау </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Сабақтың тақырыбы</dc:title>
  <dc:creator>DANCHO</dc:creator>
  <cp:lastModifiedBy>Huawei</cp:lastModifiedBy>
  <cp:revision>65</cp:revision>
  <dcterms:created xsi:type="dcterms:W3CDTF">2020-10-15T08:01:50Z</dcterms:created>
  <dcterms:modified xsi:type="dcterms:W3CDTF">2024-10-26T06:52:22Z</dcterms:modified>
</cp:coreProperties>
</file>