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14"/>
  </p:notesMasterIdLst>
  <p:sldIdLst>
    <p:sldId id="287" r:id="rId2"/>
    <p:sldId id="288" r:id="rId3"/>
    <p:sldId id="289" r:id="rId4"/>
    <p:sldId id="291" r:id="rId5"/>
    <p:sldId id="294" r:id="rId6"/>
    <p:sldId id="275" r:id="rId7"/>
    <p:sldId id="295" r:id="rId8"/>
    <p:sldId id="298" r:id="rId9"/>
    <p:sldId id="284" r:id="rId10"/>
    <p:sldId id="281" r:id="rId11"/>
    <p:sldId id="264" r:id="rId12"/>
    <p:sldId id="297" r:id="rId13"/>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3390" autoAdjust="0"/>
  </p:normalViewPr>
  <p:slideViewPr>
    <p:cSldViewPr snapToGrid="0">
      <p:cViewPr varScale="1">
        <p:scale>
          <a:sx n="71" d="100"/>
          <a:sy n="71" d="100"/>
        </p:scale>
        <p:origin x="47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7-25T23:57:12.326" idx="1">
    <p:pos x="2574" y="275"/>
    <p:text> </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CB560E4-9DC9-45A4-93B0-7D2E4C080D5F}" type="datetimeFigureOut">
              <a:rPr lang="ru-RU" smtClean="0"/>
              <a:pPr/>
              <a:t>20.11.2020</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298A6D7-A9D5-4764-AD70-45862E492A35}" type="slidenum">
              <a:rPr lang="ru-RU" smtClean="0"/>
              <a:pPr/>
              <a:t>‹#›</a:t>
            </a:fld>
            <a:endParaRPr lang="ru-RU"/>
          </a:p>
        </p:txBody>
      </p:sp>
    </p:spTree>
    <p:extLst>
      <p:ext uri="{BB962C8B-B14F-4D97-AF65-F5344CB8AC3E}">
        <p14:creationId xmlns:p14="http://schemas.microsoft.com/office/powerpoint/2010/main" val="2977957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298A6D7-A9D5-4764-AD70-45862E492A35}" type="slidenum">
              <a:rPr lang="ru-RU" smtClean="0"/>
              <a:pPr/>
              <a:t>5</a:t>
            </a:fld>
            <a:endParaRPr lang="ru-RU"/>
          </a:p>
        </p:txBody>
      </p:sp>
    </p:spTree>
    <p:extLst>
      <p:ext uri="{BB962C8B-B14F-4D97-AF65-F5344CB8AC3E}">
        <p14:creationId xmlns:p14="http://schemas.microsoft.com/office/powerpoint/2010/main" val="1279420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1200" b="0" i="0" u="none" strike="noStrike" dirty="0" smtClean="0">
              <a:effectLst/>
              <a:latin typeface="Arial" panose="020B0604020202020204" pitchFamily="34" charset="0"/>
            </a:endParaRPr>
          </a:p>
          <a:p>
            <a:endParaRPr lang="ru-RU" dirty="0"/>
          </a:p>
        </p:txBody>
      </p:sp>
      <p:sp>
        <p:nvSpPr>
          <p:cNvPr id="4" name="Номер слайда 3"/>
          <p:cNvSpPr>
            <a:spLocks noGrp="1"/>
          </p:cNvSpPr>
          <p:nvPr>
            <p:ph type="sldNum" sz="quarter" idx="10"/>
          </p:nvPr>
        </p:nvSpPr>
        <p:spPr/>
        <p:txBody>
          <a:bodyPr/>
          <a:lstStyle/>
          <a:p>
            <a:fld id="{5298A6D7-A9D5-4764-AD70-45862E492A35}" type="slidenum">
              <a:rPr lang="ru-RU" smtClean="0"/>
              <a:pPr/>
              <a:t>6</a:t>
            </a:fld>
            <a:endParaRPr lang="ru-RU"/>
          </a:p>
        </p:txBody>
      </p:sp>
    </p:spTree>
    <p:extLst>
      <p:ext uri="{BB962C8B-B14F-4D97-AF65-F5344CB8AC3E}">
        <p14:creationId xmlns:p14="http://schemas.microsoft.com/office/powerpoint/2010/main" val="445757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298A6D7-A9D5-4764-AD70-45862E492A35}" type="slidenum">
              <a:rPr lang="ru-RU" smtClean="0"/>
              <a:pPr/>
              <a:t>7</a:t>
            </a:fld>
            <a:endParaRPr lang="ru-RU"/>
          </a:p>
        </p:txBody>
      </p:sp>
    </p:spTree>
    <p:extLst>
      <p:ext uri="{BB962C8B-B14F-4D97-AF65-F5344CB8AC3E}">
        <p14:creationId xmlns:p14="http://schemas.microsoft.com/office/powerpoint/2010/main" val="2404074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298A6D7-A9D5-4764-AD70-45862E492A35}" type="slidenum">
              <a:rPr lang="ru-RU" smtClean="0"/>
              <a:pPr/>
              <a:t>8</a:t>
            </a:fld>
            <a:endParaRPr lang="ru-RU"/>
          </a:p>
        </p:txBody>
      </p:sp>
    </p:spTree>
    <p:extLst>
      <p:ext uri="{BB962C8B-B14F-4D97-AF65-F5344CB8AC3E}">
        <p14:creationId xmlns:p14="http://schemas.microsoft.com/office/powerpoint/2010/main" val="2404074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298A6D7-A9D5-4764-AD70-45862E492A35}" type="slidenum">
              <a:rPr lang="ru-RU" smtClean="0"/>
              <a:pPr/>
              <a:t>10</a:t>
            </a:fld>
            <a:endParaRPr lang="ru-RU"/>
          </a:p>
        </p:txBody>
      </p:sp>
    </p:spTree>
    <p:extLst>
      <p:ext uri="{BB962C8B-B14F-4D97-AF65-F5344CB8AC3E}">
        <p14:creationId xmlns:p14="http://schemas.microsoft.com/office/powerpoint/2010/main" val="3306919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298A6D7-A9D5-4764-AD70-45862E492A35}" type="slidenum">
              <a:rPr lang="ru-RU" smtClean="0"/>
              <a:pPr/>
              <a:t>11</a:t>
            </a:fld>
            <a:endParaRPr lang="ru-RU"/>
          </a:p>
        </p:txBody>
      </p:sp>
    </p:spTree>
    <p:extLst>
      <p:ext uri="{BB962C8B-B14F-4D97-AF65-F5344CB8AC3E}">
        <p14:creationId xmlns:p14="http://schemas.microsoft.com/office/powerpoint/2010/main" val="3921199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298A6D7-A9D5-4764-AD70-45862E492A35}" type="slidenum">
              <a:rPr lang="ru-RU" smtClean="0"/>
              <a:pPr/>
              <a:t>12</a:t>
            </a:fld>
            <a:endParaRPr lang="ru-RU"/>
          </a:p>
        </p:txBody>
      </p:sp>
    </p:spTree>
    <p:extLst>
      <p:ext uri="{BB962C8B-B14F-4D97-AF65-F5344CB8AC3E}">
        <p14:creationId xmlns:p14="http://schemas.microsoft.com/office/powerpoint/2010/main" val="3990222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2473695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169455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3138755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2658150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3619515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684180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2652273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1815271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1613127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24183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D7D642B-F8EB-46FA-80A2-30FE354A38ED}" type="datetimeFigureOut">
              <a:rPr lang="ru-RU" smtClean="0"/>
              <a:pPr/>
              <a:t>20.11.2020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1918768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D642B-F8EB-46FA-80A2-30FE354A38ED}" type="datetimeFigureOut">
              <a:rPr lang="ru-RU" smtClean="0"/>
              <a:pPr/>
              <a:t>20.11.2020</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D3E788-AD25-48E6-B075-7802BEBE175D}" type="slidenum">
              <a:rPr lang="ru-RU" smtClean="0"/>
              <a:pPr/>
              <a:t>‹#›</a:t>
            </a:fld>
            <a:endParaRPr lang="ru-RU"/>
          </a:p>
        </p:txBody>
      </p:sp>
    </p:spTree>
    <p:extLst>
      <p:ext uri="{BB962C8B-B14F-4D97-AF65-F5344CB8AC3E}">
        <p14:creationId xmlns:p14="http://schemas.microsoft.com/office/powerpoint/2010/main" val="237678125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1746911"/>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t>
            </a:r>
            <a:r>
              <a:rPr lang="ru-RU" sz="4000" b="1" dirty="0" err="1" smtClean="0">
                <a:solidFill>
                  <a:srgbClr val="FF0000"/>
                </a:solidFill>
                <a:latin typeface="Times New Roman" panose="02020603050405020304" pitchFamily="18" charset="0"/>
                <a:cs typeface="Times New Roman" panose="02020603050405020304" pitchFamily="18" charset="0"/>
              </a:rPr>
              <a:t>Бөлім</a:t>
            </a:r>
            <a:r>
              <a:rPr lang="ru-RU" sz="4000" b="1" dirty="0" smtClean="0">
                <a:solidFill>
                  <a:srgbClr val="FF0000"/>
                </a:solidFill>
                <a:latin typeface="Times New Roman" panose="02020603050405020304" pitchFamily="18" charset="0"/>
                <a:cs typeface="Times New Roman" panose="02020603050405020304" pitchFamily="18" charset="0"/>
              </a:rPr>
              <a:t> </a:t>
            </a:r>
            <a:r>
              <a:rPr lang="ru-RU" sz="4000" b="1" dirty="0" err="1" smtClean="0">
                <a:solidFill>
                  <a:srgbClr val="FF0000"/>
                </a:solidFill>
                <a:latin typeface="Times New Roman" panose="02020603050405020304" pitchFamily="18" charset="0"/>
                <a:cs typeface="Times New Roman" panose="02020603050405020304" pitchFamily="18" charset="0"/>
              </a:rPr>
              <a:t>тақырыбы</a:t>
            </a:r>
            <a:r>
              <a:rPr lang="ru-RU" sz="4000" b="1" dirty="0" smtClean="0">
                <a:solidFill>
                  <a:srgbClr val="FF0000"/>
                </a:solidFill>
                <a:latin typeface="Times New Roman" panose="02020603050405020304" pitchFamily="18" charset="0"/>
                <a:cs typeface="Times New Roman" panose="02020603050405020304" pitchFamily="18" charset="0"/>
              </a:rPr>
              <a:t>:</a:t>
            </a:r>
            <a:r>
              <a:rPr lang="kk-KZ" sz="3100" b="1" dirty="0">
                <a:solidFill>
                  <a:srgbClr val="002060"/>
                </a:solidFill>
                <a:latin typeface="Times New Roman" panose="02020603050405020304" pitchFamily="18" charset="0"/>
                <a:cs typeface="Times New Roman" panose="02020603050405020304" pitchFamily="18" charset="0"/>
              </a:rPr>
              <a:t>Астана – мәдениет пен өнер ордасы</a:t>
            </a:r>
            <a:r>
              <a:rPr lang="kk-KZ" sz="2800" b="1" dirty="0">
                <a:solidFill>
                  <a:srgbClr val="002060"/>
                </a:solidFill>
                <a:latin typeface="Times New Roman" panose="02020603050405020304" pitchFamily="18" charset="0"/>
                <a:cs typeface="Times New Roman" panose="02020603050405020304" pitchFamily="18" charset="0"/>
              </a:rPr>
              <a:t> </a:t>
            </a:r>
            <a:r>
              <a:rPr lang="ru-RU" sz="3600" b="1" dirty="0">
                <a:solidFill>
                  <a:srgbClr val="002060"/>
                </a:solidFill>
                <a:latin typeface="Times New Roman" panose="02020603050405020304" pitchFamily="18" charset="0"/>
                <a:cs typeface="Times New Roman" panose="02020603050405020304" pitchFamily="18" charset="0"/>
              </a:rPr>
              <a:t>                                                               </a:t>
            </a:r>
            <a:br>
              <a:rPr lang="ru-RU" sz="3600" b="1" dirty="0">
                <a:solidFill>
                  <a:srgbClr val="002060"/>
                </a:solidFill>
                <a:latin typeface="Times New Roman" panose="02020603050405020304" pitchFamily="18" charset="0"/>
                <a:cs typeface="Times New Roman" panose="02020603050405020304" pitchFamily="18" charset="0"/>
              </a:rPr>
            </a:br>
            <a:r>
              <a:rPr lang="ru-RU" sz="3600" b="1" dirty="0">
                <a:solidFill>
                  <a:srgbClr val="002060"/>
                </a:solidFill>
                <a:latin typeface="Times New Roman" panose="02020603050405020304" pitchFamily="18" charset="0"/>
                <a:cs typeface="Times New Roman" panose="02020603050405020304" pitchFamily="18" charset="0"/>
              </a:rPr>
              <a:t/>
            </a:r>
            <a:br>
              <a:rPr lang="ru-RU" sz="3600" b="1" dirty="0">
                <a:solidFill>
                  <a:srgbClr val="002060"/>
                </a:solidFill>
                <a:latin typeface="Times New Roman" panose="02020603050405020304" pitchFamily="18" charset="0"/>
                <a:cs typeface="Times New Roman" panose="02020603050405020304" pitchFamily="18" charset="0"/>
              </a:rPr>
            </a:br>
            <a:r>
              <a:rPr lang="ru-RU" sz="3600" b="1" dirty="0" smtClean="0">
                <a:solidFill>
                  <a:srgbClr val="002060"/>
                </a:solidFill>
                <a:latin typeface="Times New Roman" panose="02020603050405020304" pitchFamily="18" charset="0"/>
                <a:cs typeface="Times New Roman" panose="02020603050405020304" pitchFamily="18" charset="0"/>
              </a:rPr>
              <a:t/>
            </a:r>
            <a:br>
              <a:rPr lang="ru-RU" sz="3600" b="1" dirty="0" smtClean="0">
                <a:solidFill>
                  <a:srgbClr val="002060"/>
                </a:solidFill>
                <a:latin typeface="Times New Roman" panose="02020603050405020304" pitchFamily="18" charset="0"/>
                <a:cs typeface="Times New Roman" panose="02020603050405020304" pitchFamily="18" charset="0"/>
              </a:rPr>
            </a:br>
            <a:r>
              <a:rPr lang="ru-RU" sz="3600" b="1" dirty="0" smtClean="0">
                <a:solidFill>
                  <a:srgbClr val="002060"/>
                </a:solidFill>
                <a:latin typeface="Times New Roman" panose="02020603050405020304" pitchFamily="18" charset="0"/>
                <a:cs typeface="Times New Roman" panose="02020603050405020304" pitchFamily="18" charset="0"/>
              </a:rPr>
              <a:t>            </a:t>
            </a:r>
            <a:r>
              <a:rPr lang="ru-RU" sz="8900" b="1" dirty="0">
                <a:solidFill>
                  <a:srgbClr val="002060"/>
                </a:solidFill>
                <a:latin typeface="Times New Roman" panose="02020603050405020304" pitchFamily="18" charset="0"/>
                <a:cs typeface="Times New Roman" panose="02020603050405020304" pitchFamily="18" charset="0"/>
              </a:rPr>
              <a:t/>
            </a:r>
            <a:br>
              <a:rPr lang="ru-RU" sz="89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746912"/>
            <a:ext cx="12192000" cy="5111087"/>
          </a:xfrm>
          <a:solidFill>
            <a:schemeClr val="accent3">
              <a:lumMod val="20000"/>
              <a:lumOff val="80000"/>
            </a:schemeClr>
          </a:solidFill>
        </p:spPr>
        <p:txBody>
          <a:bodyPr>
            <a:normAutofit/>
          </a:bodyPr>
          <a:lstStyle/>
          <a:p>
            <a:pPr marL="0" indent="0">
              <a:buNone/>
            </a:pPr>
            <a:endParaRPr lang="ru-RU" sz="3600" dirty="0" smtClean="0">
              <a:solidFill>
                <a:srgbClr val="002060"/>
              </a:solidFill>
              <a:latin typeface="Times New Roman" panose="02020603050405020304" pitchFamily="18" charset="0"/>
              <a:cs typeface="Times New Roman" panose="02020603050405020304" pitchFamily="18" charset="0"/>
            </a:endParaRPr>
          </a:p>
          <a:p>
            <a:pPr marL="0" indent="0">
              <a:buNone/>
            </a:pPr>
            <a:endParaRPr lang="ru-RU" sz="3600" dirty="0">
              <a:solidFill>
                <a:srgbClr val="002060"/>
              </a:solidFill>
              <a:latin typeface="Times New Roman" panose="02020603050405020304" pitchFamily="18" charset="0"/>
              <a:cs typeface="Times New Roman" panose="02020603050405020304" pitchFamily="18" charset="0"/>
            </a:endParaRPr>
          </a:p>
          <a:p>
            <a:pPr marL="0" indent="0">
              <a:buNone/>
            </a:pPr>
            <a:r>
              <a:rPr lang="ru-RU" b="1" dirty="0" smtClean="0">
                <a:solidFill>
                  <a:srgbClr val="FF0000"/>
                </a:solidFill>
                <a:latin typeface="Times New Roman" panose="02020603050405020304" pitchFamily="18" charset="0"/>
                <a:cs typeface="Times New Roman" panose="02020603050405020304" pitchFamily="18" charset="0"/>
              </a:rPr>
              <a:t>           </a:t>
            </a:r>
            <a:r>
              <a:rPr lang="ru-RU" b="1" dirty="0" err="1" smtClean="0">
                <a:solidFill>
                  <a:srgbClr val="FF0000"/>
                </a:solidFill>
                <a:latin typeface="Times New Roman" panose="02020603050405020304" pitchFamily="18" charset="0"/>
                <a:cs typeface="Times New Roman" panose="02020603050405020304" pitchFamily="18" charset="0"/>
              </a:rPr>
              <a:t>Сабақтың</a:t>
            </a:r>
            <a:r>
              <a:rPr lang="ru-RU" b="1" dirty="0" smtClean="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тақырыбы</a:t>
            </a:r>
            <a:r>
              <a:rPr lang="ru-RU" b="1" dirty="0">
                <a:solidFill>
                  <a:srgbClr val="FF0000"/>
                </a:solidFill>
                <a:latin typeface="Times New Roman" panose="02020603050405020304" pitchFamily="18" charset="0"/>
                <a:cs typeface="Times New Roman" panose="02020603050405020304" pitchFamily="18" charset="0"/>
              </a:rPr>
              <a:t>: </a:t>
            </a:r>
            <a:r>
              <a:rPr lang="ru-RU" b="1" dirty="0" smtClean="0">
                <a:solidFill>
                  <a:srgbClr val="FF0000"/>
                </a:solidFill>
                <a:latin typeface="Times New Roman" panose="02020603050405020304" pitchFamily="18" charset="0"/>
                <a:cs typeface="Times New Roman" panose="02020603050405020304" pitchFamily="18" charset="0"/>
              </a:rPr>
              <a:t>        </a:t>
            </a:r>
            <a:r>
              <a:rPr lang="kk-KZ" b="1" dirty="0" smtClean="0">
                <a:latin typeface="Times New Roman" panose="02020603050405020304" pitchFamily="18" charset="0"/>
                <a:ea typeface="Times New Roman" panose="02020603050405020304" pitchFamily="18" charset="0"/>
              </a:rPr>
              <a:t>Опера </a:t>
            </a:r>
            <a:r>
              <a:rPr lang="kk-KZ" b="1" dirty="0">
                <a:latin typeface="Times New Roman" panose="02020603050405020304" pitchFamily="18" charset="0"/>
                <a:ea typeface="Times New Roman" panose="02020603050405020304" pitchFamily="18" charset="0"/>
              </a:rPr>
              <a:t>–өнер шыңы</a:t>
            </a:r>
            <a:endParaRPr lang="ru-RU" b="1" dirty="0">
              <a:latin typeface="Times New Roman" panose="02020603050405020304" pitchFamily="18" charset="0"/>
              <a:cs typeface="Times New Roman" panose="02020603050405020304" pitchFamily="18" charset="0"/>
            </a:endParaRPr>
          </a:p>
          <a:p>
            <a:pPr marL="0" indent="0">
              <a:buNone/>
            </a:pPr>
            <a:endParaRPr lang="ru-RU" b="1" dirty="0">
              <a:solidFill>
                <a:srgbClr val="002060"/>
              </a:solidFill>
              <a:latin typeface="Times New Roman" panose="02020603050405020304" pitchFamily="18" charset="0"/>
              <a:cs typeface="Times New Roman" panose="02020603050405020304" pitchFamily="18" charset="0"/>
            </a:endParaRPr>
          </a:p>
          <a:p>
            <a:pPr marL="0" indent="0" algn="ctr">
              <a:buNone/>
            </a:pPr>
            <a:endParaRPr lang="ru-RU" b="1" dirty="0" smtClean="0">
              <a:solidFill>
                <a:srgbClr val="002060"/>
              </a:solidFill>
              <a:latin typeface="Times New Roman" panose="02020603050405020304" pitchFamily="18" charset="0"/>
              <a:cs typeface="Times New Roman" panose="02020603050405020304" pitchFamily="18" charset="0"/>
            </a:endParaRPr>
          </a:p>
          <a:p>
            <a:pPr marL="0" indent="0" algn="ctr">
              <a:buNone/>
            </a:pPr>
            <a:endParaRPr lang="ru-RU" b="1" dirty="0" smtClean="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8892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294"/>
            <a:ext cx="12287534" cy="791570"/>
          </a:xfrm>
          <a:solidFill>
            <a:schemeClr val="bg2"/>
          </a:solidFill>
        </p:spPr>
        <p:txBody>
          <a:bodyPr>
            <a:normAutofit fontScale="90000"/>
          </a:bodyPr>
          <a:lstStyle/>
          <a:p>
            <a:r>
              <a:rPr lang="ru-RU" sz="2800" b="1" dirty="0" smtClean="0">
                <a:solidFill>
                  <a:srgbClr val="FF0000"/>
                </a:solidFill>
                <a:latin typeface="Times New Roman" panose="02020603050405020304" pitchFamily="18" charset="0"/>
                <a:cs typeface="Times New Roman" panose="02020603050405020304" pitchFamily="18" charset="0"/>
              </a:rPr>
              <a:t/>
            </a:r>
            <a:br>
              <a:rPr lang="ru-RU" sz="2800" b="1" dirty="0" smtClean="0">
                <a:solidFill>
                  <a:srgbClr val="FF0000"/>
                </a:solidFill>
                <a:latin typeface="Times New Roman" panose="02020603050405020304" pitchFamily="18" charset="0"/>
                <a:cs typeface="Times New Roman" panose="02020603050405020304" pitchFamily="18" charset="0"/>
              </a:rPr>
            </a:br>
            <a:r>
              <a:rPr lang="ru-RU" sz="2800" b="1" dirty="0" smtClean="0">
                <a:solidFill>
                  <a:srgbClr val="FF0000"/>
                </a:solidFill>
                <a:latin typeface="Times New Roman" panose="02020603050405020304" pitchFamily="18" charset="0"/>
                <a:cs typeface="Times New Roman" panose="02020603050405020304" pitchFamily="18" charset="0"/>
              </a:rPr>
              <a:t>                                                           </a:t>
            </a:r>
            <a:r>
              <a:rPr lang="ru-RU" sz="2800" b="1" dirty="0" err="1" smtClean="0">
                <a:solidFill>
                  <a:srgbClr val="FF0000"/>
                </a:solidFill>
                <a:latin typeface="Times New Roman" panose="02020603050405020304" pitchFamily="18" charset="0"/>
                <a:cs typeface="Times New Roman" panose="02020603050405020304" pitchFamily="18" charset="0"/>
              </a:rPr>
              <a:t>Білгенің</a:t>
            </a:r>
            <a:r>
              <a:rPr lang="ru-RU" sz="2800" b="1" dirty="0" smtClean="0">
                <a:solidFill>
                  <a:srgbClr val="FF0000"/>
                </a:solidFill>
                <a:latin typeface="Times New Roman" panose="02020603050405020304" pitchFamily="18" charset="0"/>
                <a:cs typeface="Times New Roman" panose="02020603050405020304" pitchFamily="18" charset="0"/>
              </a:rPr>
              <a:t> </a:t>
            </a:r>
            <a:r>
              <a:rPr lang="ru-RU" sz="2800" b="1" dirty="0" err="1" smtClean="0">
                <a:solidFill>
                  <a:srgbClr val="FF0000"/>
                </a:solidFill>
                <a:latin typeface="Times New Roman" panose="02020603050405020304" pitchFamily="18" charset="0"/>
                <a:cs typeface="Times New Roman" panose="02020603050405020304" pitchFamily="18" charset="0"/>
              </a:rPr>
              <a:t>жөн</a:t>
            </a:r>
            <a:r>
              <a:rPr lang="ru-RU" b="1" dirty="0">
                <a:solidFill>
                  <a:srgbClr val="002060"/>
                </a:solidFill>
                <a:latin typeface="Times New Roman" panose="02020603050405020304" pitchFamily="18" charset="0"/>
                <a:cs typeface="Times New Roman" panose="02020603050405020304" pitchFamily="18" charset="0"/>
              </a:rPr>
              <a:t/>
            </a:r>
            <a:br>
              <a:rPr lang="ru-RU" b="1" dirty="0">
                <a:solidFill>
                  <a:srgbClr val="002060"/>
                </a:solidFill>
                <a:latin typeface="Times New Roman" panose="02020603050405020304" pitchFamily="18" charset="0"/>
                <a:cs typeface="Times New Roman" panose="02020603050405020304" pitchFamily="18" charset="0"/>
              </a:rPr>
            </a:br>
            <a:r>
              <a:rPr lang="ru-RU" b="1" dirty="0" smtClean="0">
                <a:solidFill>
                  <a:srgbClr val="002060"/>
                </a:solidFill>
                <a:latin typeface="Times New Roman" panose="02020603050405020304" pitchFamily="18" charset="0"/>
                <a:cs typeface="Times New Roman" panose="02020603050405020304" pitchFamily="18" charset="0"/>
              </a:rPr>
              <a:t>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7767" y="764276"/>
            <a:ext cx="12192000" cy="6093724"/>
          </a:xfrm>
          <a:solidFill>
            <a:schemeClr val="accent3">
              <a:lumMod val="20000"/>
              <a:lumOff val="80000"/>
            </a:schemeClr>
          </a:solidFill>
        </p:spPr>
        <p:txBody>
          <a:bodyPr>
            <a:noAutofit/>
          </a:bodyPr>
          <a:lstStyle/>
          <a:p>
            <a:pPr lvl="4">
              <a:lnSpc>
                <a:spcPct val="115000"/>
              </a:lnSpc>
              <a:spcBef>
                <a:spcPts val="300"/>
              </a:spcBef>
              <a:spcAft>
                <a:spcPts val="300"/>
              </a:spcAft>
            </a:pPr>
            <a:endParaRPr lang="kk-KZ" sz="28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ctr">
              <a:buNone/>
            </a:pPr>
            <a:r>
              <a:rPr lang="ru-RU" sz="3600" dirty="0" smtClean="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Ұсынылған</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тұжырымға</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байланысты</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келісесің</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smtClean="0">
                <a:solidFill>
                  <a:srgbClr val="002060"/>
                </a:solidFill>
                <a:latin typeface="Times New Roman" panose="02020603050405020304" pitchFamily="18" charset="0"/>
                <a:cs typeface="Times New Roman" panose="02020603050405020304" pitchFamily="18" charset="0"/>
              </a:rPr>
              <a:t>бе</a:t>
            </a:r>
            <a:r>
              <a:rPr lang="ru-RU" sz="3600" dirty="0" smtClean="0">
                <a:solidFill>
                  <a:srgbClr val="002060"/>
                </a:solidFill>
                <a:latin typeface="Times New Roman" panose="02020603050405020304" pitchFamily="18" charset="0"/>
                <a:cs typeface="Times New Roman" panose="02020603050405020304" pitchFamily="18" charset="0"/>
              </a:rPr>
              <a:t>?   </a:t>
            </a:r>
          </a:p>
          <a:p>
            <a:pPr marL="0" indent="0" algn="ctr">
              <a:buNone/>
            </a:pPr>
            <a:r>
              <a:rPr lang="ru-RU" sz="3600" dirty="0" smtClean="0">
                <a:solidFill>
                  <a:srgbClr val="002060"/>
                </a:solidFill>
                <a:latin typeface="Times New Roman" panose="02020603050405020304" pitchFamily="18" charset="0"/>
                <a:cs typeface="Times New Roman" panose="02020603050405020304" pitchFamily="18" charset="0"/>
              </a:rPr>
              <a:t>-</a:t>
            </a:r>
            <a:r>
              <a:rPr lang="ru-RU" sz="3600" dirty="0" err="1" smtClean="0">
                <a:solidFill>
                  <a:srgbClr val="002060"/>
                </a:solidFill>
                <a:latin typeface="Times New Roman" panose="02020603050405020304" pitchFamily="18" charset="0"/>
                <a:cs typeface="Times New Roman" panose="02020603050405020304" pitchFamily="18" charset="0"/>
              </a:rPr>
              <a:t>Келіспейсің</a:t>
            </a:r>
            <a:r>
              <a:rPr lang="ru-RU" sz="3600" dirty="0" smtClean="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бе</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сұрақтарының</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бірге</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берілуі</a:t>
            </a:r>
            <a:r>
              <a:rPr lang="ru-RU" sz="3600" dirty="0">
                <a:solidFill>
                  <a:srgbClr val="002060"/>
                </a:solidFill>
                <a:latin typeface="Times New Roman" panose="02020603050405020304" pitchFamily="18" charset="0"/>
                <a:cs typeface="Times New Roman" panose="02020603050405020304" pitchFamily="18" charset="0"/>
              </a:rPr>
              <a:t>.</a:t>
            </a:r>
          </a:p>
          <a:p>
            <a:pPr marL="0" indent="0" algn="ctr">
              <a:buNone/>
            </a:pPr>
            <a:r>
              <a:rPr lang="ru-RU" sz="3600" dirty="0" smtClean="0">
                <a:solidFill>
                  <a:srgbClr val="002060"/>
                </a:solidFill>
                <a:latin typeface="Times New Roman" panose="02020603050405020304" pitchFamily="18" charset="0"/>
                <a:cs typeface="Times New Roman" panose="02020603050405020304" pitchFamily="18" charset="0"/>
              </a:rPr>
              <a:t>-</a:t>
            </a:r>
            <a:r>
              <a:rPr lang="ru-RU" sz="3600" dirty="0" err="1">
                <a:solidFill>
                  <a:srgbClr val="002060"/>
                </a:solidFill>
                <a:latin typeface="Times New Roman" panose="02020603050405020304" pitchFamily="18" charset="0"/>
                <a:cs typeface="Times New Roman" panose="02020603050405020304" pitchFamily="18" charset="0"/>
              </a:rPr>
              <a:t>Көтерілген</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мәселе</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бойынша</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өз</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ұстанымын</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анық</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көрсету</a:t>
            </a:r>
            <a:endParaRPr lang="ru-RU" sz="3600" dirty="0">
              <a:solidFill>
                <a:srgbClr val="002060"/>
              </a:solidFill>
              <a:latin typeface="Times New Roman" panose="02020603050405020304" pitchFamily="18" charset="0"/>
              <a:cs typeface="Times New Roman" panose="02020603050405020304" pitchFamily="18" charset="0"/>
            </a:endParaRPr>
          </a:p>
          <a:p>
            <a:pPr marL="0" indent="0" algn="ctr">
              <a:buNone/>
            </a:pPr>
            <a:r>
              <a:rPr lang="ru-RU" sz="3600" dirty="0" smtClean="0">
                <a:solidFill>
                  <a:srgbClr val="002060"/>
                </a:solidFill>
                <a:latin typeface="Times New Roman" panose="02020603050405020304" pitchFamily="18" charset="0"/>
                <a:cs typeface="Times New Roman" panose="02020603050405020304" pitchFamily="18" charset="0"/>
              </a:rPr>
              <a:t>-</a:t>
            </a:r>
            <a:r>
              <a:rPr lang="ru-RU" sz="3600" dirty="0" err="1">
                <a:solidFill>
                  <a:srgbClr val="002060"/>
                </a:solidFill>
                <a:latin typeface="Times New Roman" panose="02020603050405020304" pitchFamily="18" charset="0"/>
                <a:cs typeface="Times New Roman" panose="02020603050405020304" pitchFamily="18" charset="0"/>
              </a:rPr>
              <a:t>Ұсынылған</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тақырыптан</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ауытқымай</a:t>
            </a:r>
            <a:r>
              <a:rPr lang="ru-RU" sz="3600" dirty="0">
                <a:solidFill>
                  <a:srgbClr val="002060"/>
                </a:solidFill>
                <a:latin typeface="Times New Roman" panose="02020603050405020304" pitchFamily="18" charset="0"/>
                <a:cs typeface="Times New Roman" panose="02020603050405020304" pitchFamily="18" charset="0"/>
              </a:rPr>
              <a:t>, ой </a:t>
            </a:r>
            <a:r>
              <a:rPr lang="ru-RU" sz="3600" dirty="0" err="1">
                <a:solidFill>
                  <a:srgbClr val="002060"/>
                </a:solidFill>
                <a:latin typeface="Times New Roman" panose="02020603050405020304" pitchFamily="18" charset="0"/>
                <a:cs typeface="Times New Roman" panose="02020603050405020304" pitchFamily="18" charset="0"/>
              </a:rPr>
              <a:t>жүйелілігін</a:t>
            </a:r>
            <a:r>
              <a:rPr lang="ru-RU" sz="3600" dirty="0">
                <a:solidFill>
                  <a:srgbClr val="002060"/>
                </a:solidFill>
                <a:latin typeface="Times New Roman" panose="02020603050405020304" pitchFamily="18" charset="0"/>
                <a:cs typeface="Times New Roman" panose="02020603050405020304" pitchFamily="18" charset="0"/>
              </a:rPr>
              <a:t> </a:t>
            </a:r>
            <a:r>
              <a:rPr lang="ru-RU" sz="3600" dirty="0" err="1">
                <a:solidFill>
                  <a:srgbClr val="002060"/>
                </a:solidFill>
                <a:latin typeface="Times New Roman" panose="02020603050405020304" pitchFamily="18" charset="0"/>
                <a:cs typeface="Times New Roman" panose="02020603050405020304" pitchFamily="18" charset="0"/>
              </a:rPr>
              <a:t>сақтау</a:t>
            </a:r>
            <a:r>
              <a:rPr lang="ru-RU" sz="3600" dirty="0">
                <a:solidFill>
                  <a:srgbClr val="002060"/>
                </a:solidFill>
                <a:latin typeface="Times New Roman" panose="02020603050405020304" pitchFamily="18" charset="0"/>
                <a:cs typeface="Times New Roman" panose="02020603050405020304" pitchFamily="18" charset="0"/>
              </a:rPr>
              <a:t>.</a:t>
            </a:r>
          </a:p>
          <a:p>
            <a:pPr marL="0" indent="0" algn="ctr">
              <a:buNone/>
            </a:pPr>
            <a:endParaRPr lang="ru-RU" sz="3600" dirty="0" smtClean="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02995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546100"/>
          </a:xfrm>
          <a:solidFill>
            <a:schemeClr val="bg2"/>
          </a:solidFill>
        </p:spPr>
        <p:txBody>
          <a:bodyPr>
            <a:noAutofit/>
          </a:bodyPr>
          <a:lstStyle/>
          <a:p>
            <a:r>
              <a:rPr lang="kk-KZ" sz="2500" b="1" dirty="0" smtClean="0">
                <a:solidFill>
                  <a:srgbClr val="FF0000"/>
                </a:solidFill>
                <a:latin typeface="Times New Roman" panose="02020603050405020304" pitchFamily="18" charset="0"/>
                <a:cs typeface="Times New Roman" panose="02020603050405020304" pitchFamily="18" charset="0"/>
              </a:rPr>
              <a:t/>
            </a:r>
            <a:br>
              <a:rPr lang="kk-KZ" sz="2500" b="1" dirty="0" smtClean="0">
                <a:solidFill>
                  <a:srgbClr val="FF0000"/>
                </a:solidFill>
                <a:latin typeface="Times New Roman" panose="02020603050405020304" pitchFamily="18" charset="0"/>
                <a:cs typeface="Times New Roman" panose="02020603050405020304" pitchFamily="18" charset="0"/>
              </a:rPr>
            </a:br>
            <a:r>
              <a:rPr lang="kk-KZ" sz="2500" b="1" dirty="0">
                <a:solidFill>
                  <a:srgbClr val="FF0000"/>
                </a:solidFill>
                <a:latin typeface="Times New Roman" panose="02020603050405020304" pitchFamily="18" charset="0"/>
                <a:cs typeface="Times New Roman" panose="02020603050405020304" pitchFamily="18" charset="0"/>
              </a:rPr>
              <a:t/>
            </a:r>
            <a:br>
              <a:rPr lang="kk-KZ" sz="2500" b="1" dirty="0">
                <a:solidFill>
                  <a:srgbClr val="FF0000"/>
                </a:solidFill>
                <a:latin typeface="Times New Roman" panose="02020603050405020304" pitchFamily="18" charset="0"/>
                <a:cs typeface="Times New Roman" panose="02020603050405020304" pitchFamily="18" charset="0"/>
              </a:rPr>
            </a:br>
            <a:r>
              <a:rPr lang="kk-KZ" sz="2500" b="1" dirty="0" smtClean="0">
                <a:solidFill>
                  <a:srgbClr val="FF0000"/>
                </a:solidFill>
                <a:latin typeface="Times New Roman" panose="02020603050405020304" pitchFamily="18" charset="0"/>
                <a:cs typeface="Times New Roman" panose="02020603050405020304" pitchFamily="18" charset="0"/>
              </a:rPr>
              <a:t>                                                      Өзіңді </a:t>
            </a:r>
            <a:r>
              <a:rPr lang="kk-KZ" sz="2500" b="1" dirty="0">
                <a:solidFill>
                  <a:srgbClr val="FF0000"/>
                </a:solidFill>
                <a:latin typeface="Times New Roman" panose="02020603050405020304" pitchFamily="18" charset="0"/>
                <a:cs typeface="Times New Roman" panose="02020603050405020304" pitchFamily="18" charset="0"/>
              </a:rPr>
              <a:t>тексер</a:t>
            </a:r>
            <a:r>
              <a:rPr lang="kk-KZ" sz="1800" dirty="0">
                <a:solidFill>
                  <a:srgbClr val="002060"/>
                </a:solidFill>
                <a:latin typeface="Times New Roman" panose="02020603050405020304" pitchFamily="18" charset="0"/>
                <a:ea typeface="Times New Roman" panose="02020603050405020304" pitchFamily="18" charset="0"/>
              </a:rPr>
              <a:t/>
            </a:r>
            <a:br>
              <a:rPr lang="kk-KZ" sz="1800" dirty="0">
                <a:solidFill>
                  <a:srgbClr val="002060"/>
                </a:solidFill>
                <a:latin typeface="Times New Roman" panose="02020603050405020304" pitchFamily="18" charset="0"/>
                <a:ea typeface="Times New Roman" panose="02020603050405020304" pitchFamily="18" charset="0"/>
              </a:rPr>
            </a:br>
            <a:r>
              <a:rPr lang="ru-RU" sz="4000" b="1" dirty="0">
                <a:solidFill>
                  <a:prstClr val="black"/>
                </a:solidFill>
                <a:latin typeface="Times New Roman" panose="02020603050405020304" pitchFamily="18" charset="0"/>
                <a:cs typeface="Times New Roman" panose="02020603050405020304" pitchFamily="18" charset="0"/>
              </a:rPr>
              <a:t/>
            </a:r>
            <a:br>
              <a:rPr lang="ru-RU" sz="4000" b="1" dirty="0">
                <a:solidFill>
                  <a:prstClr val="black"/>
                </a:solidFill>
                <a:latin typeface="Times New Roman" panose="02020603050405020304" pitchFamily="18" charset="0"/>
                <a:cs typeface="Times New Roman" panose="02020603050405020304" pitchFamily="18" charset="0"/>
              </a:rPr>
            </a:b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60400"/>
            <a:ext cx="12192000" cy="6197600"/>
          </a:xfrm>
          <a:solidFill>
            <a:schemeClr val="accent3">
              <a:lumMod val="20000"/>
              <a:lumOff val="80000"/>
            </a:schemeClr>
          </a:solidFill>
        </p:spPr>
        <p:txBody>
          <a:bodyPr>
            <a:normAutofit lnSpcReduction="10000"/>
          </a:bodyPr>
          <a:lstStyle/>
          <a:p>
            <a:pPr>
              <a:lnSpc>
                <a:spcPct val="107000"/>
              </a:lnSpc>
              <a:spcAft>
                <a:spcPts val="0"/>
              </a:spcAft>
            </a:pPr>
            <a:r>
              <a:rPr lang="kk-KZ" sz="20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Кіріспе</a:t>
            </a:r>
            <a:r>
              <a:rPr lang="kk-KZ" sz="20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latin typeface="Times New Roman" panose="02020603050405020304" pitchFamily="18" charset="0"/>
                <a:ea typeface="Calibri" panose="020F0502020204030204" pitchFamily="34" charset="0"/>
              </a:rPr>
              <a:t>Опера – </a:t>
            </a:r>
            <a:r>
              <a:rPr lang="ru-RU" sz="2000" dirty="0" err="1">
                <a:latin typeface="Times New Roman" panose="02020603050405020304" pitchFamily="18" charset="0"/>
                <a:ea typeface="Calibri" panose="020F0502020204030204" pitchFamily="34" charset="0"/>
              </a:rPr>
              <a:t>бір</a:t>
            </a:r>
            <a:r>
              <a:rPr lang="ru-RU" sz="2000" dirty="0">
                <a:latin typeface="Times New Roman" panose="02020603050405020304" pitchFamily="18" charset="0"/>
                <a:ea typeface="Calibri" panose="020F0502020204030204" pitchFamily="34" charset="0"/>
              </a:rPr>
              <a:t> </a:t>
            </a:r>
            <a:r>
              <a:rPr lang="ru-RU" sz="2000" dirty="0" err="1">
                <a:latin typeface="Times New Roman" panose="02020603050405020304" pitchFamily="18" charset="0"/>
                <a:ea typeface="Calibri" panose="020F0502020204030204" pitchFamily="34" charset="0"/>
              </a:rPr>
              <a:t>үлкен</a:t>
            </a:r>
            <a:r>
              <a:rPr lang="ru-RU" sz="2000" dirty="0">
                <a:latin typeface="Times New Roman" panose="02020603050405020304" pitchFamily="18" charset="0"/>
                <a:ea typeface="Calibri" panose="020F0502020204030204" pitchFamily="34" charset="0"/>
              </a:rPr>
              <a:t> </a:t>
            </a:r>
            <a:r>
              <a:rPr lang="ru-RU" sz="2000" dirty="0" err="1">
                <a:latin typeface="Times New Roman" panose="02020603050405020304" pitchFamily="18" charset="0"/>
                <a:ea typeface="Calibri" panose="020F0502020204030204" pitchFamily="34" charset="0"/>
              </a:rPr>
              <a:t>өнердің</a:t>
            </a:r>
            <a:r>
              <a:rPr lang="ru-RU" sz="2000" dirty="0">
                <a:latin typeface="Times New Roman" panose="02020603050405020304" pitchFamily="18" charset="0"/>
                <a:ea typeface="Calibri" panose="020F0502020204030204" pitchFamily="34" charset="0"/>
              </a:rPr>
              <a:t> </a:t>
            </a:r>
            <a:r>
              <a:rPr lang="ru-RU" sz="2000" dirty="0" err="1">
                <a:latin typeface="Times New Roman" panose="02020603050405020304" pitchFamily="18" charset="0"/>
                <a:ea typeface="Calibri" panose="020F0502020204030204" pitchFamily="34" charset="0"/>
              </a:rPr>
              <a:t>топтастырылған</a:t>
            </a:r>
            <a:r>
              <a:rPr lang="ru-RU" sz="2000" dirty="0">
                <a:latin typeface="Times New Roman" panose="02020603050405020304" pitchFamily="18" charset="0"/>
                <a:ea typeface="Calibri" panose="020F0502020204030204" pitchFamily="34" charset="0"/>
              </a:rPr>
              <a:t> </a:t>
            </a:r>
            <a:r>
              <a:rPr lang="ru-RU" sz="2000" dirty="0" err="1">
                <a:latin typeface="Times New Roman" panose="02020603050405020304" pitchFamily="18" charset="0"/>
                <a:ea typeface="Calibri" panose="020F0502020204030204" pitchFamily="34" charset="0"/>
              </a:rPr>
              <a:t>күрделі</a:t>
            </a:r>
            <a:r>
              <a:rPr lang="ru-RU" sz="2000" dirty="0">
                <a:latin typeface="Times New Roman" panose="02020603050405020304" pitchFamily="18" charset="0"/>
                <a:ea typeface="Calibri" panose="020F0502020204030204" pitchFamily="34" charset="0"/>
              </a:rPr>
              <a:t> жанры.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Операны</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қоюшылар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орындаушылар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тыңдармандарына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терең</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мазмұнын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жеткізуге</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күш</a:t>
            </a:r>
            <a:r>
              <a:rPr lang="ru-RU" sz="2000" dirty="0">
                <a:latin typeface="Times New Roman" panose="02020603050405020304" pitchFamily="18" charset="0"/>
                <a:ea typeface="Calibri" panose="020F0502020204030204" pitchFamily="34" charset="0"/>
                <a:cs typeface="Times New Roman" panose="02020603050405020304" pitchFamily="18" charset="0"/>
              </a:rPr>
              <a:t> –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жігерін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аямайды</a:t>
            </a:r>
            <a:r>
              <a:rPr lang="ru-RU" sz="2000" dirty="0">
                <a:latin typeface="Times New Roman" panose="02020603050405020304" pitchFamily="18" charset="0"/>
                <a:ea typeface="Calibri" panose="020F0502020204030204" pitchFamily="34" charset="0"/>
                <a:cs typeface="Times New Roman" panose="02020603050405020304" pitchFamily="18" charset="0"/>
              </a:rPr>
              <a:t>. Опера тез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дамып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халықтың</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аңызы</a:t>
            </a:r>
            <a:r>
              <a:rPr lang="ru-RU" sz="2000" dirty="0">
                <a:latin typeface="Times New Roman" panose="02020603050405020304" pitchFamily="18" charset="0"/>
                <a:ea typeface="Calibri" panose="020F0502020204030204" pitchFamily="34" charset="0"/>
                <a:cs typeface="Times New Roman" panose="02020603050405020304" pitchFamily="18" charset="0"/>
              </a:rPr>
              <a:t> мен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жырларын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тарихын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негізге</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алды</a:t>
            </a:r>
            <a:r>
              <a:rPr lang="ru-RU" sz="2000" dirty="0" smtClean="0">
                <a:latin typeface="Times New Roman" panose="02020603050405020304" pitchFamily="18" charset="0"/>
                <a:ea typeface="Calibri" panose="020F0502020204030204" pitchFamily="34" charset="0"/>
                <a:cs typeface="Times New Roman" panose="02020603050405020304" pitchFamily="18" charset="0"/>
              </a:rPr>
              <a:t>.</a:t>
            </a:r>
          </a:p>
          <a:p>
            <a:pPr>
              <a:lnSpc>
                <a:spcPct val="107000"/>
              </a:lnSpc>
              <a:spcAft>
                <a:spcPts val="0"/>
              </a:spcAft>
            </a:pPr>
            <a:r>
              <a:rPr lang="kk-KZ" sz="20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Келісу себебі:</a:t>
            </a:r>
            <a:r>
              <a:rPr lang="kk-KZ" sz="2000" dirty="0" smtClean="0">
                <a:latin typeface="Times New Roman" panose="02020603050405020304" pitchFamily="18" charset="0"/>
                <a:ea typeface="Calibri" panose="020F0502020204030204" pitchFamily="34" charset="0"/>
                <a:cs typeface="Times New Roman" panose="02020603050405020304" pitchFamily="18" charset="0"/>
              </a:rPr>
              <a:t>Қазақ көрермені үшін театрдың ірі саласы –опера  өнері  тосын өнер болды.Көптеген театрлар салынып жатырған мәлім.Сахна өнеріміздің бүгінгі келбеті.Көрермен театр есігін аттаған сәтте шуылы көп көшеден басқа ортаға түскенін түсінеді.</a:t>
            </a:r>
          </a:p>
          <a:p>
            <a:pPr>
              <a:lnSpc>
                <a:spcPct val="107000"/>
              </a:lnSpc>
              <a:spcAft>
                <a:spcPts val="0"/>
              </a:spcAft>
            </a:pPr>
            <a:r>
              <a:rPr lang="kk-KZ" sz="20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Қарсы пікір:</a:t>
            </a:r>
            <a:r>
              <a:rPr lang="kk-KZ" sz="2000" dirty="0" smtClean="0">
                <a:latin typeface="Times New Roman" panose="02020603050405020304" pitchFamily="18" charset="0"/>
                <a:ea typeface="Calibri" panose="020F0502020204030204" pitchFamily="34" charset="0"/>
                <a:cs typeface="Times New Roman" panose="02020603050405020304" pitchFamily="18" charset="0"/>
              </a:rPr>
              <a:t>Қазіргі жастардың қызығушылығы жоқтың қасы.Театр мазмұнын шын мәнін түсінбегендіктен операға бармайды.Опера-балет театрына көрермен өте аз барады.Қызықпайды.Түсінбейді.</a:t>
            </a:r>
          </a:p>
          <a:p>
            <a:pPr>
              <a:lnSpc>
                <a:spcPct val="107000"/>
              </a:lnSpc>
              <a:spcAft>
                <a:spcPts val="0"/>
              </a:spcAft>
            </a:pPr>
            <a:r>
              <a:rPr lang="kk-KZ" sz="20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Дәлел:</a:t>
            </a:r>
            <a:r>
              <a:rPr lang="kk-KZ" sz="2000" dirty="0" smtClean="0">
                <a:latin typeface="Calibri" panose="020F0502020204030204" pitchFamily="34" charset="0"/>
                <a:ea typeface="Calibri" panose="020F0502020204030204" pitchFamily="34" charset="0"/>
                <a:cs typeface="Times New Roman" panose="02020603050405020304" pitchFamily="18" charset="0"/>
              </a:rPr>
              <a:t>Театр ілімінің теориялық негізін қалаған классик: «Театр-киім ілгіштен басталады»деген жаттанды да жауыр болып кеткен  тәмсілдерін қазақ театры  міндетті түрде қайта қарап,осы ағымдарды заман ағымына сай жандандыру қажеттігін көреміз.</a:t>
            </a:r>
          </a:p>
          <a:p>
            <a:pPr>
              <a:lnSpc>
                <a:spcPct val="107000"/>
              </a:lnSpc>
              <a:spcAft>
                <a:spcPts val="0"/>
              </a:spcAft>
            </a:pPr>
            <a:r>
              <a:rPr lang="kk-KZ" sz="20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Шешім:</a:t>
            </a:r>
            <a:r>
              <a:rPr lang="kk-KZ" sz="2000" dirty="0" smtClean="0">
                <a:latin typeface="Calibri" panose="020F0502020204030204" pitchFamily="34" charset="0"/>
                <a:ea typeface="Calibri" panose="020F0502020204030204" pitchFamily="34" charset="0"/>
                <a:cs typeface="Times New Roman" panose="02020603050405020304" pitchFamily="18" charset="0"/>
              </a:rPr>
              <a:t>Театрдың әлеуметтік институт екені,оның тәрбиелік,ағартушылық,танымдық ойындық,т.б міндеттері біздің қоғамда  өзінің күшін жоймағандығы белгілі,қазіргі қалыптасқан заман мен қоғамға жаңаша көзқараспен қарап,бұрынғыдан өзгеше ұйымдастырушылық іс-шараларды  ұйымдастыруды қажет етеді.</a:t>
            </a:r>
          </a:p>
          <a:p>
            <a:pPr>
              <a:lnSpc>
                <a:spcPct val="107000"/>
              </a:lnSpc>
              <a:spcAft>
                <a:spcPts val="0"/>
              </a:spcAft>
            </a:pPr>
            <a:r>
              <a:rPr lang="kk-KZ" sz="20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Қорытынды:</a:t>
            </a:r>
            <a:r>
              <a:rPr lang="kk-KZ" sz="2000" dirty="0" smtClean="0">
                <a:latin typeface="Calibri" panose="020F0502020204030204" pitchFamily="34" charset="0"/>
                <a:ea typeface="Calibri" panose="020F0502020204030204" pitchFamily="34" charset="0"/>
                <a:cs typeface="Times New Roman" panose="02020603050405020304" pitchFamily="18" charset="0"/>
              </a:rPr>
              <a:t>Театрдың жаңалығын сайттарда,газет-журналдар бетінде жақсы көрініс тапса екен.Шынында да опера өнерінің биік шыңы екендігі рас.Болашақта операның көрермендері көбейеді деген ойдамын.</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0" lvl="0" indent="0" algn="ctr">
              <a:lnSpc>
                <a:spcPct val="97000"/>
              </a:lnSpc>
              <a:spcAft>
                <a:spcPts val="0"/>
              </a:spcAft>
              <a:buNone/>
              <a:tabLst>
                <a:tab pos="647700" algn="l"/>
              </a:tabLst>
            </a:pPr>
            <a:endParaRPr lang="kk-KZ" sz="20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20172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188719"/>
          </a:xfrm>
          <a:solidFill>
            <a:schemeClr val="bg2"/>
          </a:solidFill>
        </p:spPr>
        <p:txBody>
          <a:bodyPr>
            <a:normAutofit fontScale="90000"/>
          </a:bodyPr>
          <a:lstStyle/>
          <a:p>
            <a:r>
              <a:rPr lang="ru-RU" sz="2800" b="1" dirty="0" smtClean="0">
                <a:solidFill>
                  <a:srgbClr val="00206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           </a:t>
            </a:r>
            <a:r>
              <a:rPr lang="ru-RU" sz="2800" b="1" dirty="0" err="1" smtClean="0">
                <a:solidFill>
                  <a:srgbClr val="FF0000"/>
                </a:solidFill>
                <a:latin typeface="Times New Roman" panose="02020603050405020304" pitchFamily="18" charset="0"/>
                <a:cs typeface="Times New Roman" panose="02020603050405020304" pitchFamily="18" charset="0"/>
              </a:rPr>
              <a:t>Қорытынды</a:t>
            </a:r>
            <a:r>
              <a:rPr lang="ru-RU" sz="3200" b="1" dirty="0" smtClean="0">
                <a:solidFill>
                  <a:srgbClr val="002060"/>
                </a:solidFill>
                <a:latin typeface="Times New Roman" panose="02020603050405020304" pitchFamily="18" charset="0"/>
                <a:cs typeface="Times New Roman" panose="02020603050405020304" pitchFamily="18" charset="0"/>
              </a:rPr>
              <a:t> </a:t>
            </a:r>
            <a:r>
              <a:rPr lang="ru-RU" sz="1000" b="1" dirty="0">
                <a:solidFill>
                  <a:srgbClr val="002060"/>
                </a:solidFill>
                <a:latin typeface="Times New Roman" panose="02020603050405020304" pitchFamily="18" charset="0"/>
                <a:cs typeface="Times New Roman" panose="02020603050405020304" pitchFamily="18" charset="0"/>
              </a:rPr>
              <a:t/>
            </a:r>
            <a:br>
              <a:rPr lang="ru-RU" sz="1000" b="1" dirty="0">
                <a:solidFill>
                  <a:srgbClr val="002060"/>
                </a:solidFill>
                <a:latin typeface="Times New Roman" panose="02020603050405020304" pitchFamily="18" charset="0"/>
                <a:cs typeface="Times New Roman" panose="02020603050405020304" pitchFamily="18" charset="0"/>
              </a:rPr>
            </a:br>
            <a:endParaRPr lang="ru-RU" sz="10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188720"/>
            <a:ext cx="12192000" cy="5669279"/>
          </a:xfrm>
          <a:solidFill>
            <a:schemeClr val="accent3">
              <a:lumMod val="20000"/>
              <a:lumOff val="80000"/>
            </a:schemeClr>
          </a:solidFill>
        </p:spPr>
        <p:txBody>
          <a:bodyPr>
            <a:normAutofit/>
          </a:bodyPr>
          <a:lstStyle/>
          <a:p>
            <a:pPr marL="0" lvl="0" indent="0" algn="just">
              <a:lnSpc>
                <a:spcPct val="97000"/>
              </a:lnSpc>
              <a:spcAft>
                <a:spcPts val="0"/>
              </a:spcAft>
              <a:buNone/>
              <a:tabLst>
                <a:tab pos="647700" algn="l"/>
              </a:tabLst>
            </a:pPr>
            <a:r>
              <a:rPr lang="ru-RU" sz="20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Бүгінгі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сабақта:</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p>
          <a:p>
            <a:pPr marL="1828800" lvl="4" indent="0" algn="just">
              <a:lnSpc>
                <a:spcPct val="97000"/>
              </a:lnSpc>
              <a:buNone/>
              <a:tabLst>
                <a:tab pos="647700" algn="l"/>
              </a:tabLst>
            </a:pPr>
            <a:r>
              <a:rPr lang="ru-RU" sz="1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en-US"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endParaRPr lang="en-US"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endParaRPr lang="en-US"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r>
              <a:rPr lang="en-US"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Опера </a:t>
            </a:r>
            <a:r>
              <a:rPr lang="ru-RU" sz="2400" b="1"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өнеріне</a:t>
            </a: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саяхат</a:t>
            </a: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жасадық</a:t>
            </a:r>
            <a:endPar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Рисунок 3"/>
          <p:cNvPicPr>
            <a:picLocks noChangeAspect="1"/>
          </p:cNvPicPr>
          <p:nvPr/>
        </p:nvPicPr>
        <p:blipFill>
          <a:blip r:embed="rId3" cstate="print"/>
          <a:stretch>
            <a:fillRect/>
          </a:stretch>
        </p:blipFill>
        <p:spPr>
          <a:xfrm>
            <a:off x="1572790" y="2987267"/>
            <a:ext cx="2247900" cy="1965278"/>
          </a:xfrm>
          <a:prstGeom prst="rect">
            <a:avLst/>
          </a:prstGeom>
          <a:ln w="28575">
            <a:solidFill>
              <a:srgbClr val="FF0000"/>
            </a:solidFill>
          </a:ln>
        </p:spPr>
      </p:pic>
      <p:sp>
        <p:nvSpPr>
          <p:cNvPr id="6" name="Стрелка вправо 5"/>
          <p:cNvSpPr/>
          <p:nvPr/>
        </p:nvSpPr>
        <p:spPr>
          <a:xfrm>
            <a:off x="4064530" y="3212228"/>
            <a:ext cx="991738" cy="341194"/>
          </a:xfrm>
          <a:prstGeom prst="rightArrow">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28109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980660"/>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      </a:t>
            </a:r>
            <a:r>
              <a:rPr lang="kk-KZ" sz="3100" b="1" dirty="0" smtClean="0">
                <a:solidFill>
                  <a:srgbClr val="FF0000"/>
                </a:solidFill>
                <a:latin typeface="Times New Roman" panose="02020603050405020304" pitchFamily="18" charset="0"/>
                <a:cs typeface="Times New Roman" panose="02020603050405020304" pitchFamily="18" charset="0"/>
              </a:rPr>
              <a:t>Оқу мақсаттары:</a:t>
            </a:r>
            <a:r>
              <a:rPr lang="kk-KZ" sz="3600" b="1" dirty="0">
                <a:solidFill>
                  <a:srgbClr val="002060"/>
                </a:solidFill>
                <a:latin typeface="Times New Roman" panose="02020603050405020304" pitchFamily="18" charset="0"/>
                <a:cs typeface="Times New Roman" panose="02020603050405020304" pitchFamily="18" charset="0"/>
              </a:rPr>
              <a:t/>
            </a:r>
            <a:br>
              <a:rPr lang="kk-KZ" sz="3600" b="1" dirty="0">
                <a:solidFill>
                  <a:srgbClr val="002060"/>
                </a:solidFill>
                <a:latin typeface="Times New Roman" panose="02020603050405020304" pitchFamily="18" charset="0"/>
                <a:cs typeface="Times New Roman" panose="02020603050405020304" pitchFamily="18" charset="0"/>
              </a:rPr>
            </a:br>
            <a:r>
              <a:rPr lang="ru-RU" sz="3600" b="1" dirty="0">
                <a:solidFill>
                  <a:srgbClr val="002060"/>
                </a:solidFill>
                <a:latin typeface="Times New Roman" panose="02020603050405020304" pitchFamily="18" charset="0"/>
                <a:cs typeface="Times New Roman" panose="02020603050405020304" pitchFamily="18" charset="0"/>
              </a:rPr>
              <a:t/>
            </a:r>
            <a:br>
              <a:rPr lang="ru-RU" sz="3600" b="1" dirty="0">
                <a:solidFill>
                  <a:srgbClr val="002060"/>
                </a:solidFill>
                <a:latin typeface="Times New Roman" panose="02020603050405020304" pitchFamily="18" charset="0"/>
                <a:cs typeface="Times New Roman" panose="02020603050405020304" pitchFamily="18" charset="0"/>
              </a:rPr>
            </a:b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a:solidFill>
                  <a:srgbClr val="002060"/>
                </a:solidFill>
                <a:latin typeface="Times New Roman" panose="02020603050405020304" pitchFamily="18" charset="0"/>
                <a:cs typeface="Times New Roman" panose="02020603050405020304" pitchFamily="18" charset="0"/>
              </a:rPr>
              <a:t/>
            </a:r>
            <a:br>
              <a:rPr lang="ru-RU" b="1" dirty="0">
                <a:solidFill>
                  <a:srgbClr val="002060"/>
                </a:solidFill>
                <a:latin typeface="Times New Roman" panose="02020603050405020304" pitchFamily="18" charset="0"/>
                <a:cs typeface="Times New Roman" panose="02020603050405020304" pitchFamily="18" charset="0"/>
              </a:rPr>
            </a:br>
            <a:r>
              <a:rPr lang="ru-RU" b="1" dirty="0">
                <a:solidFill>
                  <a:srgbClr val="002060"/>
                </a:solidFill>
                <a:latin typeface="Times New Roman" panose="02020603050405020304" pitchFamily="18" charset="0"/>
                <a:cs typeface="Times New Roman" panose="02020603050405020304" pitchFamily="18" charset="0"/>
              </a:rPr>
              <a:t/>
            </a:r>
            <a:br>
              <a:rPr lang="ru-RU" b="1" dirty="0">
                <a:solidFill>
                  <a:srgbClr val="002060"/>
                </a:solidFill>
                <a:latin typeface="Times New Roman" panose="02020603050405020304" pitchFamily="18" charset="0"/>
                <a:cs typeface="Times New Roman" panose="02020603050405020304" pitchFamily="18" charset="0"/>
              </a:rPr>
            </a:br>
            <a:r>
              <a:rPr lang="ru-RU" sz="8900" b="1" dirty="0">
                <a:solidFill>
                  <a:srgbClr val="002060"/>
                </a:solidFill>
                <a:latin typeface="Times New Roman" panose="02020603050405020304" pitchFamily="18" charset="0"/>
                <a:cs typeface="Times New Roman" panose="02020603050405020304" pitchFamily="18" charset="0"/>
              </a:rPr>
              <a:t/>
            </a:r>
            <a:br>
              <a:rPr lang="ru-RU" sz="89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980661"/>
            <a:ext cx="12192000" cy="5877339"/>
          </a:xfrm>
          <a:solidFill>
            <a:schemeClr val="accent3">
              <a:lumMod val="20000"/>
              <a:lumOff val="80000"/>
            </a:schemeClr>
          </a:solidFill>
        </p:spPr>
        <p:txBody>
          <a:bodyPr>
            <a:normAutofit lnSpcReduction="10000"/>
          </a:bodyPr>
          <a:lstStyle/>
          <a:p>
            <a:pPr algn="just"/>
            <a:endParaRPr lang="kk-KZ"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Aft>
                <a:spcPts val="0"/>
              </a:spcAft>
              <a:buNone/>
            </a:pPr>
            <a:r>
              <a:rPr lang="kk-KZ" dirty="0" smtClean="0">
                <a:latin typeface="Times New Roman" panose="02020603050405020304" pitchFamily="18" charset="0"/>
                <a:ea typeface="Times New Roman" panose="02020603050405020304" pitchFamily="18" charset="0"/>
                <a:cs typeface="Times New Roman" panose="02020603050405020304" pitchFamily="18" charset="0"/>
              </a:rPr>
              <a:t>    Әлеуметтік- мәдени, ресми-іскери </a:t>
            </a:r>
            <a:r>
              <a:rPr lang="kk-KZ" dirty="0">
                <a:latin typeface="Times New Roman" panose="02020603050405020304" pitchFamily="18" charset="0"/>
                <a:ea typeface="Times New Roman" panose="02020603050405020304" pitchFamily="18" charset="0"/>
                <a:cs typeface="Times New Roman" panose="02020603050405020304" pitchFamily="18" charset="0"/>
              </a:rPr>
              <a:t>тақырыптарға байланысты диалог, </a:t>
            </a:r>
            <a:r>
              <a:rPr lang="kk-KZ" dirty="0" smtClean="0">
                <a:latin typeface="Times New Roman" panose="02020603050405020304" pitchFamily="18" charset="0"/>
                <a:ea typeface="Times New Roman" panose="02020603050405020304" pitchFamily="18" charset="0"/>
                <a:cs typeface="Times New Roman" panose="02020603050405020304" pitchFamily="18" charset="0"/>
              </a:rPr>
              <a:t>         монологтердегі </a:t>
            </a:r>
            <a:r>
              <a:rPr lang="kk-KZ" dirty="0">
                <a:latin typeface="Times New Roman" panose="02020603050405020304" pitchFamily="18" charset="0"/>
                <a:ea typeface="Times New Roman" panose="02020603050405020304" pitchFamily="18" charset="0"/>
                <a:cs typeface="Times New Roman" panose="02020603050405020304" pitchFamily="18" charset="0"/>
              </a:rPr>
              <a:t>(хабарландыру, жаңалық) көтерілген мәселені талдау;</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kk-KZ" i="1" dirty="0" smtClean="0">
                <a:latin typeface="Times New Roman" panose="02020603050405020304" pitchFamily="18" charset="0"/>
                <a:ea typeface="Times New Roman" panose="02020603050405020304" pitchFamily="18" charset="0"/>
              </a:rPr>
              <a:t>     Ж4</a:t>
            </a:r>
            <a:r>
              <a:rPr lang="kk-KZ" dirty="0">
                <a:latin typeface="Times New Roman" panose="02020603050405020304" pitchFamily="18" charset="0"/>
                <a:ea typeface="Times New Roman" panose="02020603050405020304" pitchFamily="18" charset="0"/>
              </a:rPr>
              <a:t>. Эссе тақырыбынан ауытқымай, абзац түрлерін жүйелі құрастырып, көтерілген мәселе бойынша келісу-келіспеу  себептерін айқын көрсетіп жазу. («келісу, келіспеу» эссесі)</a:t>
            </a:r>
            <a:endParaRPr lang="kk-KZ" dirty="0">
              <a:solidFill>
                <a:srgbClr val="002060"/>
              </a:solidFill>
              <a:latin typeface="Times New Roman" panose="02020603050405020304" pitchFamily="18" charset="0"/>
            </a:endParaRPr>
          </a:p>
          <a:p>
            <a:pPr marL="0" indent="0">
              <a:buNone/>
            </a:pPr>
            <a:r>
              <a:rPr lang="kk-KZ" b="1" dirty="0" smtClean="0">
                <a:solidFill>
                  <a:srgbClr val="002060"/>
                </a:solidFill>
                <a:latin typeface="Times New Roman" panose="02020603050405020304" pitchFamily="18" charset="0"/>
                <a:cs typeface="Times New Roman" panose="02020603050405020304" pitchFamily="18" charset="0"/>
              </a:rPr>
              <a:t>        </a:t>
            </a:r>
            <a:r>
              <a:rPr lang="kk-KZ" b="1" dirty="0" smtClean="0">
                <a:solidFill>
                  <a:srgbClr val="FF0000"/>
                </a:solidFill>
                <a:latin typeface="Times New Roman" panose="02020603050405020304" pitchFamily="18" charset="0"/>
                <a:cs typeface="Times New Roman" panose="02020603050405020304" pitchFamily="18" charset="0"/>
              </a:rPr>
              <a:t>Сабақтың мақсаты:</a:t>
            </a:r>
          </a:p>
          <a:p>
            <a:pPr marL="0" indent="0" algn="just">
              <a:spcAft>
                <a:spcPts val="0"/>
              </a:spcAft>
              <a:buNone/>
            </a:pPr>
            <a:r>
              <a:rPr lang="kk-KZ" dirty="0" smtClean="0">
                <a:solidFill>
                  <a:srgbClr val="002060"/>
                </a:solidFill>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ea typeface="Times New Roman" panose="02020603050405020304" pitchFamily="18" charset="0"/>
              </a:rPr>
              <a:t>Әлеуметтік-мәдени</a:t>
            </a:r>
            <a:r>
              <a:rPr lang="kk-KZ" dirty="0">
                <a:latin typeface="Times New Roman" panose="02020603050405020304" pitchFamily="18" charset="0"/>
                <a:ea typeface="Times New Roman" panose="02020603050405020304" pitchFamily="18" charset="0"/>
              </a:rPr>
              <a:t>,  ресми-іскери тақырыптарға байланысты монологтердегі (хабарландыру, жаңалық) көтерілген мәселені талдайды.</a:t>
            </a:r>
            <a:endParaRPr lang="ru-RU" dirty="0"/>
          </a:p>
          <a:p>
            <a:pPr marL="0" indent="0" algn="just">
              <a:spcAft>
                <a:spcPts val="0"/>
              </a:spcAft>
              <a:buNone/>
            </a:pPr>
            <a:r>
              <a:rPr lang="kk-KZ" dirty="0" smtClean="0">
                <a:latin typeface="Times New Roman" panose="02020603050405020304" pitchFamily="18" charset="0"/>
                <a:ea typeface="Times New Roman" panose="02020603050405020304" pitchFamily="18" charset="0"/>
              </a:rPr>
              <a:t>      Эссе </a:t>
            </a:r>
            <a:r>
              <a:rPr lang="kk-KZ" dirty="0">
                <a:latin typeface="Times New Roman" panose="02020603050405020304" pitchFamily="18" charset="0"/>
                <a:ea typeface="Times New Roman" panose="02020603050405020304" pitchFamily="18" charset="0"/>
              </a:rPr>
              <a:t>тақырыбынан ауытқымай, абзац түрлерін жүйелі құрастырып, көтерілген мәселе бойынша келісу-келіспеу  себептерін айқын көрсетіп жазады.</a:t>
            </a:r>
            <a:endParaRPr lang="ru-RU" dirty="0"/>
          </a:p>
          <a:p>
            <a:pPr marL="0" indent="0">
              <a:buNone/>
            </a:pPr>
            <a:r>
              <a:rPr lang="kk-KZ" sz="2400" dirty="0" smtClean="0">
                <a:solidFill>
                  <a:srgbClr val="002060"/>
                </a:solidFill>
                <a:latin typeface="Times New Roman" panose="02020603050405020304" pitchFamily="18" charset="0"/>
                <a:cs typeface="Times New Roman" panose="02020603050405020304" pitchFamily="18" charset="0"/>
              </a:rPr>
              <a:t>        . </a:t>
            </a:r>
            <a:r>
              <a:rPr lang="kk-KZ" sz="2400" dirty="0">
                <a:solidFill>
                  <a:srgbClr val="002060"/>
                </a:solidFill>
                <a:latin typeface="Times New Roman" panose="02020603050405020304" pitchFamily="18" charset="0"/>
                <a:cs typeface="Times New Roman" panose="02020603050405020304" pitchFamily="18" charset="0"/>
              </a:rPr>
              <a:t>	</a:t>
            </a:r>
            <a:endParaRPr 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68495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351128"/>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t>
            </a:r>
            <a:r>
              <a:rPr lang="kk-KZ" sz="3600" b="1" dirty="0" smtClean="0">
                <a:solidFill>
                  <a:srgbClr val="002060"/>
                </a:solidFill>
                <a:latin typeface="Times New Roman" panose="02020603050405020304" pitchFamily="18" charset="0"/>
                <a:cs typeface="Times New Roman" panose="02020603050405020304" pitchFamily="18" charset="0"/>
              </a:rPr>
              <a:t>Бағалау критерийлері:</a:t>
            </a:r>
            <a:r>
              <a:rPr lang="ru-RU" sz="3600" b="1" dirty="0">
                <a:solidFill>
                  <a:srgbClr val="002060"/>
                </a:solidFill>
                <a:latin typeface="Times New Roman" panose="02020603050405020304" pitchFamily="18" charset="0"/>
                <a:cs typeface="Times New Roman" panose="02020603050405020304" pitchFamily="18" charset="0"/>
              </a:rPr>
              <a:t/>
            </a:r>
            <a:br>
              <a:rPr lang="ru-RU" sz="3600" b="1" dirty="0">
                <a:solidFill>
                  <a:srgbClr val="002060"/>
                </a:solidFill>
                <a:latin typeface="Times New Roman" panose="02020603050405020304" pitchFamily="18" charset="0"/>
                <a:cs typeface="Times New Roman" panose="02020603050405020304" pitchFamily="18" charset="0"/>
              </a:rPr>
            </a:br>
            <a:r>
              <a:rPr lang="ru-RU" sz="7300" b="1" dirty="0">
                <a:solidFill>
                  <a:srgbClr val="002060"/>
                </a:solidFill>
                <a:latin typeface="Times New Roman" panose="02020603050405020304" pitchFamily="18" charset="0"/>
                <a:cs typeface="Times New Roman" panose="02020603050405020304" pitchFamily="18" charset="0"/>
              </a:rPr>
              <a:t/>
            </a:r>
            <a:br>
              <a:rPr lang="ru-RU" sz="73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351130"/>
            <a:ext cx="12192000" cy="5506870"/>
          </a:xfrm>
          <a:solidFill>
            <a:schemeClr val="accent3">
              <a:lumMod val="20000"/>
              <a:lumOff val="80000"/>
            </a:schemeClr>
          </a:solidFill>
        </p:spPr>
        <p:txBody>
          <a:bodyPr>
            <a:normAutofit/>
          </a:bodyPr>
          <a:lstStyle/>
          <a:p>
            <a:pPr marL="0" indent="0">
              <a:buNone/>
            </a:pPr>
            <a:endParaRPr lang="kk-KZ" dirty="0">
              <a:solidFill>
                <a:srgbClr val="002060"/>
              </a:solidFill>
              <a:latin typeface="Times New Roman" panose="02020603050405020304" pitchFamily="18" charset="0"/>
              <a:cs typeface="Times New Roman" panose="02020603050405020304" pitchFamily="18" charset="0"/>
            </a:endParaRPr>
          </a:p>
          <a:p>
            <a:pPr marL="0" indent="0">
              <a:buNone/>
            </a:pPr>
            <a:endParaRPr lang="kk-KZ" dirty="0" smtClean="0">
              <a:solidFill>
                <a:srgbClr val="002060"/>
              </a:solidFill>
              <a:latin typeface="Times New Roman" panose="02020603050405020304" pitchFamily="18" charset="0"/>
              <a:cs typeface="Times New Roman" panose="02020603050405020304" pitchFamily="18" charset="0"/>
            </a:endParaRPr>
          </a:p>
          <a:p>
            <a:pPr marL="342900" lvl="0" indent="-342900">
              <a:spcAft>
                <a:spcPts val="0"/>
              </a:spcAft>
              <a:buFont typeface="Times New Roman" panose="02020603050405020304" pitchFamily="18" charset="0"/>
              <a:buChar char="-"/>
            </a:pPr>
            <a:r>
              <a:rPr lang="kk-KZ" dirty="0" smtClean="0">
                <a:latin typeface="Times New Roman" panose="02020603050405020304" pitchFamily="18" charset="0"/>
                <a:ea typeface="Times New Roman" panose="02020603050405020304" pitchFamily="18" charset="0"/>
              </a:rPr>
              <a:t>тақырыптарға </a:t>
            </a:r>
            <a:r>
              <a:rPr lang="kk-KZ" dirty="0">
                <a:latin typeface="Times New Roman" panose="02020603050405020304" pitchFamily="18" charset="0"/>
                <a:ea typeface="Times New Roman" panose="02020603050405020304" pitchFamily="18" charset="0"/>
              </a:rPr>
              <a:t>байланысты монологтердегі көтерілген мәселені талдайды.</a:t>
            </a:r>
            <a:endParaRPr lang="ru-RU" dirty="0">
              <a:ea typeface="Times New Roman" panose="02020603050405020304" pitchFamily="18" charset="0"/>
            </a:endParaRPr>
          </a:p>
          <a:p>
            <a:pPr marL="342900" lvl="0" indent="-342900">
              <a:spcAft>
                <a:spcPts val="0"/>
              </a:spcAft>
              <a:buFont typeface="Times New Roman" panose="02020603050405020304" pitchFamily="18" charset="0"/>
              <a:buChar char="-"/>
            </a:pPr>
            <a:r>
              <a:rPr lang="kk-KZ" dirty="0">
                <a:latin typeface="Times New Roman" panose="02020603050405020304" pitchFamily="18" charset="0"/>
                <a:ea typeface="Times New Roman" panose="02020603050405020304" pitchFamily="18" charset="0"/>
              </a:rPr>
              <a:t>Эссе тақырыбынан ауытқымайды</a:t>
            </a:r>
            <a:endParaRPr lang="ru-RU" dirty="0">
              <a:ea typeface="Times New Roman" panose="02020603050405020304" pitchFamily="18" charset="0"/>
            </a:endParaRPr>
          </a:p>
          <a:p>
            <a:pPr marL="0" indent="0" algn="just">
              <a:spcAft>
                <a:spcPts val="0"/>
              </a:spcAft>
              <a:buNone/>
            </a:pPr>
            <a:r>
              <a:rPr lang="kk-KZ" dirty="0" smtClean="0">
                <a:latin typeface="Times New Roman" panose="02020603050405020304" pitchFamily="18" charset="0"/>
                <a:ea typeface="Times New Roman" panose="02020603050405020304" pitchFamily="18" charset="0"/>
              </a:rPr>
              <a:t> -Көтерілген </a:t>
            </a:r>
            <a:r>
              <a:rPr lang="kk-KZ" dirty="0">
                <a:latin typeface="Times New Roman" panose="02020603050405020304" pitchFamily="18" charset="0"/>
                <a:ea typeface="Times New Roman" panose="02020603050405020304" pitchFamily="18" charset="0"/>
              </a:rPr>
              <a:t>мәселе бойынша келісу-келіспеу  себептерін айқын көрсетіп </a:t>
            </a:r>
            <a:r>
              <a:rPr lang="kk-KZ" dirty="0" smtClean="0">
                <a:latin typeface="Times New Roman" panose="02020603050405020304" pitchFamily="18" charset="0"/>
                <a:ea typeface="Times New Roman" panose="02020603050405020304" pitchFamily="18" charset="0"/>
              </a:rPr>
              <a:t>    жазады</a:t>
            </a:r>
            <a:r>
              <a:rPr lang="kk-KZ" dirty="0">
                <a:latin typeface="Times New Roman" panose="02020603050405020304" pitchFamily="18" charset="0"/>
                <a:ea typeface="Times New Roman" panose="02020603050405020304" pitchFamily="18" charset="0"/>
              </a:rPr>
              <a:t>.</a:t>
            </a:r>
            <a:endParaRPr lang="ru-RU" dirty="0"/>
          </a:p>
          <a:p>
            <a:pPr marL="0" indent="0">
              <a:buNone/>
            </a:pPr>
            <a:r>
              <a:rPr lang="ru-RU" dirty="0" smtClean="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8825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067"/>
            <a:ext cx="12192000" cy="1097279"/>
          </a:xfrm>
          <a:solidFill>
            <a:schemeClr val="bg2"/>
          </a:solidFill>
        </p:spPr>
        <p:txBody>
          <a:bodyPr>
            <a:normAutofit/>
          </a:bodyPr>
          <a:lstStyle/>
          <a:p>
            <a:pPr>
              <a:spcAft>
                <a:spcPts val="0"/>
              </a:spcAft>
            </a:pPr>
            <a:r>
              <a:rPr lang="kk-KZ" sz="2800" b="1" dirty="0" smtClean="0">
                <a:latin typeface="Times New Roman" panose="02020603050405020304" pitchFamily="18" charset="0"/>
                <a:ea typeface="Times New Roman" panose="02020603050405020304" pitchFamily="18" charset="0"/>
              </a:rPr>
              <a:t>                                        Дамыту </a:t>
            </a:r>
            <a:r>
              <a:rPr lang="kk-KZ" sz="2800" b="1" dirty="0">
                <a:latin typeface="Times New Roman" panose="02020603050405020304" pitchFamily="18" charset="0"/>
                <a:ea typeface="Times New Roman" panose="02020603050405020304" pitchFamily="18" charset="0"/>
              </a:rPr>
              <a:t>тапсырмалары. </a:t>
            </a:r>
            <a:r>
              <a:rPr lang="ru-RU" sz="2800" dirty="0"/>
              <a:t/>
            </a:r>
            <a:br>
              <a:rPr lang="ru-RU" sz="2800" dirty="0"/>
            </a:br>
            <a:r>
              <a:rPr lang="ru-RU" sz="2800" dirty="0" smtClean="0"/>
              <a:t>                                               </a:t>
            </a:r>
            <a:r>
              <a:rPr lang="kk-KZ" sz="2800" b="1" dirty="0" smtClean="0">
                <a:latin typeface="Times New Roman" panose="02020603050405020304" pitchFamily="18" charset="0"/>
                <a:ea typeface="Calibri" panose="020F0502020204030204" pitchFamily="34" charset="0"/>
              </a:rPr>
              <a:t>Ой </a:t>
            </a:r>
            <a:r>
              <a:rPr lang="kk-KZ" sz="2800" b="1" dirty="0">
                <a:latin typeface="Times New Roman" panose="02020603050405020304" pitchFamily="18" charset="0"/>
                <a:ea typeface="Calibri" panose="020F0502020204030204" pitchFamily="34" charset="0"/>
              </a:rPr>
              <a:t>қозғау, </a:t>
            </a:r>
            <a:r>
              <a:rPr lang="kk-KZ" sz="2800" b="1" dirty="0" smtClean="0">
                <a:latin typeface="Times New Roman" panose="02020603050405020304" pitchFamily="18" charset="0"/>
                <a:ea typeface="Calibri" panose="020F0502020204030204" pitchFamily="34" charset="0"/>
              </a:rPr>
              <a:t>ойландыру</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63966" y="1083212"/>
            <a:ext cx="12192000" cy="5774788"/>
          </a:xfrm>
          <a:solidFill>
            <a:schemeClr val="accent3">
              <a:lumMod val="20000"/>
              <a:lumOff val="80000"/>
            </a:schemeClr>
          </a:solidFill>
        </p:spPr>
        <p:txBody>
          <a:bodyPr>
            <a:normAutofit/>
          </a:bodyPr>
          <a:lstStyle/>
          <a:p>
            <a:endParaRPr lang="kk-KZ" dirty="0" smtClean="0">
              <a:solidFill>
                <a:srgbClr val="002060"/>
              </a:solidFill>
              <a:latin typeface="Times New Roman" panose="02020603050405020304" pitchFamily="18" charset="0"/>
              <a:cs typeface="Times New Roman" panose="02020603050405020304" pitchFamily="18" charset="0"/>
            </a:endParaRPr>
          </a:p>
          <a:p>
            <a:endParaRPr lang="kk-KZ" dirty="0">
              <a:solidFill>
                <a:srgbClr val="002060"/>
              </a:solidFill>
              <a:latin typeface="Times New Roman" panose="02020603050405020304" pitchFamily="18" charset="0"/>
              <a:cs typeface="Times New Roman" panose="02020603050405020304" pitchFamily="18" charset="0"/>
            </a:endParaRPr>
          </a:p>
          <a:p>
            <a:endParaRPr lang="kk-KZ" dirty="0" smtClean="0">
              <a:solidFill>
                <a:srgbClr val="002060"/>
              </a:solidFill>
              <a:latin typeface="Times New Roman" panose="02020603050405020304" pitchFamily="18" charset="0"/>
              <a:cs typeface="Times New Roman" panose="02020603050405020304" pitchFamily="18" charset="0"/>
            </a:endParaRPr>
          </a:p>
          <a:p>
            <a:endParaRPr lang="kk-KZ" dirty="0">
              <a:solidFill>
                <a:srgbClr val="002060"/>
              </a:solidFill>
              <a:latin typeface="Times New Roman" panose="02020603050405020304" pitchFamily="18" charset="0"/>
              <a:cs typeface="Times New Roman" panose="02020603050405020304" pitchFamily="18" charset="0"/>
            </a:endParaRPr>
          </a:p>
          <a:p>
            <a:endParaRPr lang="kk-KZ" dirty="0" smtClean="0">
              <a:solidFill>
                <a:srgbClr val="002060"/>
              </a:solidFill>
              <a:latin typeface="Times New Roman" panose="02020603050405020304" pitchFamily="18" charset="0"/>
              <a:cs typeface="Times New Roman" panose="02020603050405020304" pitchFamily="18" charset="0"/>
            </a:endParaRPr>
          </a:p>
          <a:p>
            <a:endParaRPr lang="kk-KZ" dirty="0">
              <a:solidFill>
                <a:srgbClr val="002060"/>
              </a:solidFill>
              <a:latin typeface="Times New Roman" panose="02020603050405020304" pitchFamily="18" charset="0"/>
              <a:cs typeface="Times New Roman" panose="02020603050405020304" pitchFamily="18" charset="0"/>
            </a:endParaRPr>
          </a:p>
          <a:p>
            <a:endParaRPr lang="kk-KZ" dirty="0" smtClean="0">
              <a:solidFill>
                <a:srgbClr val="002060"/>
              </a:solidFill>
              <a:latin typeface="Times New Roman" panose="02020603050405020304" pitchFamily="18" charset="0"/>
              <a:cs typeface="Times New Roman" panose="02020603050405020304" pitchFamily="18" charset="0"/>
            </a:endParaRPr>
          </a:p>
          <a:p>
            <a:endParaRPr lang="kk-KZ" dirty="0" smtClean="0">
              <a:solidFill>
                <a:srgbClr val="002060"/>
              </a:solidFill>
              <a:latin typeface="Times New Roman" panose="02020603050405020304" pitchFamily="18" charset="0"/>
              <a:cs typeface="Times New Roman" panose="02020603050405020304" pitchFamily="18" charset="0"/>
            </a:endParaRPr>
          </a:p>
          <a:p>
            <a:pPr marL="0" indent="0" algn="ctr">
              <a:buNone/>
            </a:pPr>
            <a:r>
              <a:rPr lang="kk-KZ" dirty="0" smtClean="0">
                <a:solidFill>
                  <a:srgbClr val="FF0000"/>
                </a:solidFill>
                <a:latin typeface="Times New Roman" panose="02020603050405020304" pitchFamily="18" charset="0"/>
                <a:cs typeface="Times New Roman" panose="02020603050405020304" pitchFamily="18" charset="0"/>
              </a:rPr>
              <a:t>          </a:t>
            </a:r>
          </a:p>
          <a:p>
            <a:pPr marL="0" indent="0">
              <a:buNone/>
            </a:pPr>
            <a:r>
              <a:rPr lang="kk-KZ" b="1" dirty="0" smtClean="0">
                <a:solidFill>
                  <a:srgbClr val="FF0000"/>
                </a:solidFill>
                <a:latin typeface="Times New Roman" panose="02020603050405020304" pitchFamily="18" charset="0"/>
                <a:cs typeface="Times New Roman" panose="02020603050405020304" pitchFamily="18" charset="0"/>
              </a:rPr>
              <a:t>                  опера-балет                                                        кино</a:t>
            </a:r>
          </a:p>
          <a:p>
            <a:pPr marL="0" indent="0" algn="ctr">
              <a:buNone/>
            </a:pPr>
            <a:r>
              <a:rPr lang="kk-KZ" b="1" dirty="0" smtClean="0">
                <a:solidFill>
                  <a:srgbClr val="FF0000"/>
                </a:solidFill>
                <a:latin typeface="Times New Roman" panose="02020603050405020304" pitchFamily="18" charset="0"/>
                <a:cs typeface="Times New Roman" panose="02020603050405020304" pitchFamily="18" charset="0"/>
              </a:rPr>
              <a:t>                                             </a:t>
            </a: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5" name="Вертикальный свиток 4"/>
          <p:cNvSpPr/>
          <p:nvPr/>
        </p:nvSpPr>
        <p:spPr>
          <a:xfrm>
            <a:off x="4382407" y="4219021"/>
            <a:ext cx="2899255" cy="832513"/>
          </a:xfrm>
          <a:prstGeom prst="verticalScroll">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solidFill>
                  <a:srgbClr val="FF0000"/>
                </a:solidFill>
                <a:latin typeface="Times New Roman" panose="02020603050405020304" pitchFamily="18" charset="0"/>
                <a:cs typeface="Times New Roman" panose="02020603050405020304" pitchFamily="18" charset="0"/>
              </a:rPr>
              <a:t>Театр</a:t>
            </a:r>
            <a:endParaRPr lang="ru-RU" sz="2800" b="1" dirty="0">
              <a:solidFill>
                <a:srgbClr val="FF0000"/>
              </a:solidFill>
              <a:latin typeface="Times New Roman" panose="02020603050405020304" pitchFamily="18" charset="0"/>
              <a:cs typeface="Times New Roman" panose="02020603050405020304" pitchFamily="18" charset="0"/>
            </a:endParaRPr>
          </a:p>
        </p:txBody>
      </p:sp>
      <p:pic>
        <p:nvPicPr>
          <p:cNvPr id="12" name="Рисунок 11" descr="Урал Опера Балет – Екатеринбургский оперный театр / &quot;Архитектура звука&quot; /  Радиостанция «Радио России»"/>
          <p:cNvPicPr/>
          <p:nvPr/>
        </p:nvPicPr>
        <p:blipFill>
          <a:blip r:embed="rId2">
            <a:extLst>
              <a:ext uri="{28A0092B-C50C-407E-A947-70E740481C1C}">
                <a14:useLocalDpi xmlns:a14="http://schemas.microsoft.com/office/drawing/2010/main" val="0"/>
              </a:ext>
            </a:extLst>
          </a:blip>
          <a:srcRect/>
          <a:stretch>
            <a:fillRect/>
          </a:stretch>
        </p:blipFill>
        <p:spPr bwMode="auto">
          <a:xfrm>
            <a:off x="4292599" y="1083212"/>
            <a:ext cx="3078871" cy="2841675"/>
          </a:xfrm>
          <a:prstGeom prst="rect">
            <a:avLst/>
          </a:prstGeom>
          <a:noFill/>
          <a:ln>
            <a:noFill/>
          </a:ln>
        </p:spPr>
      </p:pic>
      <p:pic>
        <p:nvPicPr>
          <p:cNvPr id="13" name="Рисунок 12"/>
          <p:cNvPicPr>
            <a:picLocks noChangeAspect="1"/>
          </p:cNvPicPr>
          <p:nvPr/>
        </p:nvPicPr>
        <p:blipFill>
          <a:blip r:embed="rId3"/>
          <a:stretch>
            <a:fillRect/>
          </a:stretch>
        </p:blipFill>
        <p:spPr>
          <a:xfrm>
            <a:off x="7371470" y="2806702"/>
            <a:ext cx="3677530" cy="2824638"/>
          </a:xfrm>
          <a:prstGeom prst="rect">
            <a:avLst/>
          </a:prstGeom>
        </p:spPr>
      </p:pic>
      <p:pic>
        <p:nvPicPr>
          <p:cNvPr id="14" name="Рисунок 13"/>
          <p:cNvPicPr>
            <a:picLocks noChangeAspect="1"/>
          </p:cNvPicPr>
          <p:nvPr/>
        </p:nvPicPr>
        <p:blipFill>
          <a:blip r:embed="rId4"/>
          <a:stretch>
            <a:fillRect/>
          </a:stretch>
        </p:blipFill>
        <p:spPr>
          <a:xfrm>
            <a:off x="794687" y="2806702"/>
            <a:ext cx="3420850" cy="2824638"/>
          </a:xfrm>
          <a:prstGeom prst="rect">
            <a:avLst/>
          </a:prstGeom>
        </p:spPr>
      </p:pic>
    </p:spTree>
    <p:extLst>
      <p:ext uri="{BB962C8B-B14F-4D97-AF65-F5344CB8AC3E}">
        <p14:creationId xmlns:p14="http://schemas.microsoft.com/office/powerpoint/2010/main" val="34691467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0" y="101600"/>
            <a:ext cx="12192000" cy="50800"/>
          </a:xfrm>
          <a:solidFill>
            <a:schemeClr val="bg2"/>
          </a:solidFill>
        </p:spPr>
        <p:txBody>
          <a:bodyPr>
            <a:noAutofit/>
          </a:bodyPr>
          <a:lstStyle/>
          <a:p>
            <a:pPr algn="just">
              <a:lnSpc>
                <a:spcPct val="106000"/>
              </a:lnSpc>
              <a:spcBef>
                <a:spcPts val="300"/>
              </a:spcBef>
              <a:spcAft>
                <a:spcPts val="0"/>
              </a:spcAft>
            </a:pPr>
            <a:r>
              <a:rPr lang="ru-RU" sz="2800" b="1" dirty="0" smtClean="0">
                <a:solidFill>
                  <a:srgbClr val="FF0000"/>
                </a:solidFill>
                <a:latin typeface="Times New Roman" panose="02020603050405020304" pitchFamily="18" charset="0"/>
                <a:cs typeface="Times New Roman" panose="02020603050405020304" pitchFamily="18" charset="0"/>
              </a:rPr>
              <a:t/>
            </a:r>
            <a:br>
              <a:rPr lang="ru-RU" sz="2800" b="1" dirty="0" smtClean="0">
                <a:solidFill>
                  <a:srgbClr val="FF0000"/>
                </a:solidFill>
                <a:latin typeface="Times New Roman" panose="02020603050405020304" pitchFamily="18" charset="0"/>
                <a:cs typeface="Times New Roman" panose="02020603050405020304" pitchFamily="18" charset="0"/>
              </a:rPr>
            </a:br>
            <a:r>
              <a:rPr lang="ru-RU" sz="2800" b="1" dirty="0">
                <a:solidFill>
                  <a:srgbClr val="FF0000"/>
                </a:solidFill>
                <a:latin typeface="Times New Roman" panose="02020603050405020304" pitchFamily="18" charset="0"/>
                <a:cs typeface="Times New Roman" panose="02020603050405020304" pitchFamily="18" charset="0"/>
              </a:rPr>
              <a:t/>
            </a:r>
            <a:br>
              <a:rPr lang="ru-RU" sz="2800" b="1" dirty="0">
                <a:solidFill>
                  <a:srgbClr val="FF0000"/>
                </a:solidFill>
                <a:latin typeface="Times New Roman" panose="02020603050405020304" pitchFamily="18" charset="0"/>
                <a:cs typeface="Times New Roman" panose="02020603050405020304" pitchFamily="18" charset="0"/>
              </a:rPr>
            </a:br>
            <a:r>
              <a:rPr lang="ru-RU" sz="2800" b="1" dirty="0" smtClean="0">
                <a:solidFill>
                  <a:srgbClr val="FF0000"/>
                </a:solidFill>
                <a:latin typeface="Times New Roman" panose="02020603050405020304" pitchFamily="18" charset="0"/>
                <a:cs typeface="Times New Roman" panose="02020603050405020304" pitchFamily="18" charset="0"/>
              </a:rPr>
              <a:t/>
            </a:r>
            <a:br>
              <a:rPr lang="ru-RU" sz="2800" b="1" dirty="0" smtClean="0">
                <a:solidFill>
                  <a:srgbClr val="FF0000"/>
                </a:solidFill>
                <a:latin typeface="Times New Roman" panose="02020603050405020304" pitchFamily="18" charset="0"/>
                <a:cs typeface="Times New Roman" panose="02020603050405020304" pitchFamily="18" charset="0"/>
              </a:rPr>
            </a:br>
            <a:r>
              <a:rPr lang="ru-RU" sz="8000" b="1" dirty="0" smtClean="0">
                <a:solidFill>
                  <a:srgbClr val="FF0000"/>
                </a:solidFill>
                <a:latin typeface="Times New Roman" panose="02020603050405020304" pitchFamily="18" charset="0"/>
                <a:cs typeface="Times New Roman" panose="02020603050405020304" pitchFamily="18" charset="0"/>
              </a:rPr>
              <a:t>                      </a:t>
            </a:r>
            <a:r>
              <a:rPr lang="kk-KZ" sz="66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r>
            <a:br>
              <a:rPr lang="kk-KZ" sz="66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br>
            <a:r>
              <a:rPr lang="kk-KZ" sz="66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r>
            <a:br>
              <a:rPr lang="kk-KZ" sz="66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br>
            <a:endParaRPr lang="ru-RU" sz="80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01600"/>
            <a:ext cx="12192000" cy="6783695"/>
          </a:xfrm>
          <a:solidFill>
            <a:schemeClr val="accent3">
              <a:lumMod val="20000"/>
              <a:lumOff val="80000"/>
            </a:schemeClr>
          </a:solidFill>
        </p:spPr>
        <p:txBody>
          <a:bodyPr>
            <a:normAutofit fontScale="92500" lnSpcReduction="20000"/>
          </a:bodyPr>
          <a:lstStyle/>
          <a:p>
            <a:pPr marL="1371600" lvl="3" indent="0">
              <a:lnSpc>
                <a:spcPct val="97000"/>
              </a:lnSpc>
              <a:buNone/>
              <a:tabLst>
                <a:tab pos="647700" algn="l"/>
              </a:tabLst>
            </a:pPr>
            <a:r>
              <a:rPr lang="ru-RU" sz="2800" b="1" dirty="0" smtClean="0">
                <a:solidFill>
                  <a:srgbClr val="FF0000"/>
                </a:solidFill>
                <a:latin typeface="Times New Roman" panose="02020603050405020304" pitchFamily="18" charset="0"/>
                <a:ea typeface="+mj-ea"/>
                <a:cs typeface="Times New Roman" panose="02020603050405020304" pitchFamily="18" charset="0"/>
              </a:rPr>
              <a:t>1- </a:t>
            </a:r>
            <a:r>
              <a:rPr lang="ru-RU" sz="2800" b="1" dirty="0" err="1">
                <a:solidFill>
                  <a:srgbClr val="FF0000"/>
                </a:solidFill>
                <a:latin typeface="Times New Roman" panose="02020603050405020304" pitchFamily="18" charset="0"/>
                <a:ea typeface="+mj-ea"/>
                <a:cs typeface="Times New Roman" panose="02020603050405020304" pitchFamily="18" charset="0"/>
              </a:rPr>
              <a:t>тапсырма</a:t>
            </a:r>
            <a:r>
              <a:rPr lang="kk-KZ" sz="2800" b="1" dirty="0">
                <a:solidFill>
                  <a:srgbClr val="FF0000"/>
                </a:solidFill>
                <a:latin typeface="Times New Roman" panose="02020603050405020304" pitchFamily="18" charset="0"/>
                <a:ea typeface="+mj-ea"/>
                <a:cs typeface="Times New Roman" panose="02020603050405020304" pitchFamily="18" charset="0"/>
              </a:rPr>
              <a:t>. </a:t>
            </a:r>
            <a:r>
              <a:rPr lang="kk-KZ" sz="2800" b="1" dirty="0" smtClean="0">
                <a:solidFill>
                  <a:srgbClr val="000000"/>
                </a:solidFill>
                <a:latin typeface="Times New Roman" panose="02020603050405020304" pitchFamily="18" charset="0"/>
                <a:ea typeface="Calibri" panose="020F0502020204030204" pitchFamily="34" charset="0"/>
                <a:cs typeface="+mj-cs"/>
              </a:rPr>
              <a:t>Мәтінді мұқият оқып, мәтіннен  </a:t>
            </a:r>
            <a:r>
              <a:rPr lang="kk-KZ" sz="2800" b="1" dirty="0">
                <a:solidFill>
                  <a:srgbClr val="000000"/>
                </a:solidFill>
                <a:latin typeface="Times New Roman" panose="02020603050405020304" pitchFamily="18" charset="0"/>
                <a:ea typeface="Calibri" panose="020F0502020204030204" pitchFamily="34" charset="0"/>
                <a:cs typeface="+mj-cs"/>
              </a:rPr>
              <a:t>термин сөздерді теріп жазыңыздар.</a:t>
            </a:r>
            <a:r>
              <a:rPr lang="ru-RU" sz="2800" dirty="0">
                <a:solidFill>
                  <a:prstClr val="black"/>
                </a:solidFill>
                <a:latin typeface="Times New Roman" panose="02020603050405020304" pitchFamily="18" charset="0"/>
                <a:ea typeface="Times New Roman" panose="02020603050405020304" pitchFamily="18" charset="0"/>
                <a:cs typeface="+mj-cs"/>
              </a:rPr>
              <a:t/>
            </a:r>
            <a:br>
              <a:rPr lang="ru-RU" sz="2800" dirty="0">
                <a:solidFill>
                  <a:prstClr val="black"/>
                </a:solidFill>
                <a:latin typeface="Times New Roman" panose="02020603050405020304" pitchFamily="18" charset="0"/>
                <a:ea typeface="Times New Roman" panose="02020603050405020304" pitchFamily="18" charset="0"/>
                <a:cs typeface="+mj-cs"/>
              </a:rPr>
            </a:br>
            <a:endParaRPr lang="kk-KZ" sz="24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just">
              <a:lnSpc>
                <a:spcPct val="100000"/>
              </a:lnSpc>
              <a:spcBef>
                <a:spcPts val="0"/>
              </a:spcBef>
              <a:buNone/>
            </a:pPr>
            <a:r>
              <a:rPr lang="kk-KZ" sz="2200" dirty="0">
                <a:solidFill>
                  <a:srgbClr val="94B6D2">
                    <a:lumMod val="75000"/>
                  </a:srgbClr>
                </a:solidFill>
              </a:rPr>
              <a:t>Театр – гректерден енген, түрлі таңғажайып құбылыстар,қызықтар көрінісімен қаншама халыққа көрсете алған. Көне театр Грекияның Афины қаласында ашық аспанның астында, таудың етегінде орналасқан, таудың етегін арнайы ойып, орындықтар жасап, 17мың көрермен отыратын болған, театрдың ортасы дөңгелек, шеңбер </a:t>
            </a:r>
            <a:r>
              <a:rPr lang="kk-KZ" sz="2200" dirty="0" smtClean="0">
                <a:solidFill>
                  <a:srgbClr val="94B6D2">
                    <a:lumMod val="75000"/>
                  </a:srgbClr>
                </a:solidFill>
              </a:rPr>
              <a:t>болған. Оны </a:t>
            </a:r>
            <a:r>
              <a:rPr lang="kk-KZ" sz="2200" dirty="0">
                <a:solidFill>
                  <a:srgbClr val="94B6D2">
                    <a:lumMod val="75000"/>
                  </a:srgbClr>
                </a:solidFill>
              </a:rPr>
              <a:t>«орхестра» деп атаған. </a:t>
            </a:r>
            <a:endParaRPr lang="ru-RU" sz="2200" dirty="0">
              <a:solidFill>
                <a:srgbClr val="94B6D2">
                  <a:lumMod val="75000"/>
                </a:srgbClr>
              </a:solidFill>
            </a:endParaRPr>
          </a:p>
          <a:p>
            <a:pPr marL="0" lvl="0" indent="0" algn="just">
              <a:lnSpc>
                <a:spcPct val="100000"/>
              </a:lnSpc>
              <a:spcBef>
                <a:spcPts val="0"/>
              </a:spcBef>
              <a:buNone/>
            </a:pPr>
            <a:r>
              <a:rPr lang="kk-KZ" sz="2200" dirty="0">
                <a:solidFill>
                  <a:srgbClr val="94B6D2">
                    <a:lumMod val="75000"/>
                  </a:srgbClr>
                </a:solidFill>
              </a:rPr>
              <a:t>Опера Еуропаның классикалық  музыка мәдениетінің ең жоғары  жетістігі болып есептеледі. Ең алдымен жазушы операның либреттасын </a:t>
            </a:r>
            <a:r>
              <a:rPr lang="kk-KZ" sz="2200" dirty="0" smtClean="0">
                <a:solidFill>
                  <a:srgbClr val="94B6D2">
                    <a:lumMod val="75000"/>
                  </a:srgbClr>
                </a:solidFill>
              </a:rPr>
              <a:t>жазады, </a:t>
            </a:r>
            <a:r>
              <a:rPr lang="kk-KZ" sz="2200" dirty="0">
                <a:solidFill>
                  <a:srgbClr val="94B6D2">
                    <a:lumMod val="75000"/>
                  </a:srgbClr>
                </a:solidFill>
              </a:rPr>
              <a:t>мазмұны мен мәтінің </a:t>
            </a:r>
            <a:r>
              <a:rPr lang="kk-KZ" sz="2200" dirty="0" smtClean="0">
                <a:solidFill>
                  <a:srgbClr val="94B6D2">
                    <a:lumMod val="75000"/>
                  </a:srgbClr>
                </a:solidFill>
              </a:rPr>
              <a:t>құрайды, кейін, </a:t>
            </a:r>
            <a:r>
              <a:rPr lang="kk-KZ" sz="2200" dirty="0">
                <a:solidFill>
                  <a:srgbClr val="94B6D2">
                    <a:lumMod val="75000"/>
                  </a:srgbClr>
                </a:solidFill>
              </a:rPr>
              <a:t>композитор – музыкасын жазады.</a:t>
            </a:r>
            <a:endParaRPr lang="ru-RU" sz="2200" dirty="0">
              <a:solidFill>
                <a:srgbClr val="94B6D2">
                  <a:lumMod val="75000"/>
                </a:srgbClr>
              </a:solidFill>
            </a:endParaRPr>
          </a:p>
          <a:p>
            <a:pPr marL="0" lvl="0" indent="0" algn="just">
              <a:lnSpc>
                <a:spcPct val="100000"/>
              </a:lnSpc>
              <a:spcBef>
                <a:spcPts val="0"/>
              </a:spcBef>
              <a:buNone/>
            </a:pPr>
            <a:r>
              <a:rPr lang="kk-KZ" sz="2200" dirty="0">
                <a:solidFill>
                  <a:srgbClr val="94B6D2">
                    <a:lumMod val="75000"/>
                  </a:srgbClr>
                </a:solidFill>
              </a:rPr>
              <a:t>Опера – бір үлкен өнердің топтастырылған күрделі жанры. Басты рөлде – </a:t>
            </a:r>
            <a:r>
              <a:rPr lang="kk-KZ" sz="2200" dirty="0" smtClean="0">
                <a:solidFill>
                  <a:srgbClr val="94B6D2">
                    <a:lumMod val="75000"/>
                  </a:srgbClr>
                </a:solidFill>
              </a:rPr>
              <a:t>орындаушы, әншілер,балет әртістері,хор </a:t>
            </a:r>
            <a:r>
              <a:rPr lang="kk-KZ" sz="2200" dirty="0">
                <a:solidFill>
                  <a:srgbClr val="94B6D2">
                    <a:lumMod val="75000"/>
                  </a:srgbClr>
                </a:solidFill>
              </a:rPr>
              <a:t>ұжымы болады. Ол музыка ғана емес, бүтін театр, </a:t>
            </a:r>
            <a:r>
              <a:rPr lang="kk-KZ" sz="2200" dirty="0" smtClean="0">
                <a:solidFill>
                  <a:srgbClr val="94B6D2">
                    <a:lumMod val="75000"/>
                  </a:srgbClr>
                </a:solidFill>
              </a:rPr>
              <a:t>яғни, </a:t>
            </a:r>
            <a:r>
              <a:rPr lang="kk-KZ" sz="2200" dirty="0">
                <a:solidFill>
                  <a:srgbClr val="94B6D2">
                    <a:lumMod val="75000"/>
                  </a:srgbClr>
                </a:solidFill>
              </a:rPr>
              <a:t>біртұтас драмалық қойылым. Қойылымды басқаратын – режиссер, </a:t>
            </a:r>
            <a:r>
              <a:rPr lang="kk-KZ" sz="2200" dirty="0" smtClean="0">
                <a:solidFill>
                  <a:srgbClr val="94B6D2">
                    <a:lumMod val="75000"/>
                  </a:srgbClr>
                </a:solidFill>
              </a:rPr>
              <a:t>әншілерді. Оркестр </a:t>
            </a:r>
            <a:r>
              <a:rPr lang="kk-KZ" sz="2200" dirty="0">
                <a:solidFill>
                  <a:srgbClr val="94B6D2">
                    <a:lumMod val="75000"/>
                  </a:srgbClr>
                </a:solidFill>
              </a:rPr>
              <a:t>басқаратын – дирижер, қойылымды суреттейтін – суретшілер, себебі сахнаны қойылымға қарай безендіреді, әртістердің киім үлгілерін жасап </a:t>
            </a:r>
            <a:r>
              <a:rPr lang="kk-KZ" sz="2200" dirty="0" smtClean="0">
                <a:solidFill>
                  <a:srgbClr val="94B6D2">
                    <a:lumMod val="75000"/>
                  </a:srgbClr>
                </a:solidFill>
              </a:rPr>
              <a:t>шығады</a:t>
            </a:r>
            <a:r>
              <a:rPr lang="kk-KZ" sz="2200" dirty="0">
                <a:solidFill>
                  <a:srgbClr val="94B6D2">
                    <a:lumMod val="75000"/>
                  </a:srgbClr>
                </a:solidFill>
              </a:rPr>
              <a:t>, тігіншілер – суретшінің дайындаған үлгілері бойынша киім тігіп даярлайды, гримдеушілер, шаштараздар – әртістерді сахнаға шығуға дайындап, бет әлпеті мен шаштарын сәндейді. Дыбыс шеберлері – сахнаға жарық беріп тұрады.</a:t>
            </a:r>
            <a:endParaRPr lang="ru-RU" sz="2200" dirty="0">
              <a:solidFill>
                <a:srgbClr val="94B6D2">
                  <a:lumMod val="75000"/>
                </a:srgbClr>
              </a:solidFill>
            </a:endParaRPr>
          </a:p>
          <a:p>
            <a:pPr marL="0" lvl="0" indent="0" algn="just">
              <a:lnSpc>
                <a:spcPct val="100000"/>
              </a:lnSpc>
              <a:spcBef>
                <a:spcPts val="0"/>
              </a:spcBef>
              <a:buNone/>
            </a:pPr>
            <a:r>
              <a:rPr lang="kk-KZ" sz="2200" dirty="0">
                <a:solidFill>
                  <a:srgbClr val="94B6D2">
                    <a:lumMod val="75000"/>
                  </a:srgbClr>
                </a:solidFill>
              </a:rPr>
              <a:t>Операны қоюшылар, орындаушылар тыңдармандарына терең мазмұнын жеткізуге күш – жігерін аямайды.</a:t>
            </a:r>
            <a:endParaRPr lang="ru-RU" sz="2200" dirty="0">
              <a:solidFill>
                <a:srgbClr val="94B6D2">
                  <a:lumMod val="75000"/>
                </a:srgbClr>
              </a:solidFill>
            </a:endParaRPr>
          </a:p>
          <a:p>
            <a:pPr marL="0" lvl="0" indent="0" algn="just">
              <a:lnSpc>
                <a:spcPct val="100000"/>
              </a:lnSpc>
              <a:spcBef>
                <a:spcPts val="0"/>
              </a:spcBef>
              <a:buNone/>
            </a:pPr>
            <a:r>
              <a:rPr lang="ru-RU" sz="2200" dirty="0">
                <a:solidFill>
                  <a:srgbClr val="94B6D2">
                    <a:lumMod val="75000"/>
                  </a:srgbClr>
                </a:solidFill>
              </a:rPr>
              <a:t>Опера – 16-17 ғ </a:t>
            </a:r>
            <a:r>
              <a:rPr lang="ru-RU" sz="2200" dirty="0" err="1">
                <a:solidFill>
                  <a:srgbClr val="94B6D2">
                    <a:lumMod val="75000"/>
                  </a:srgbClr>
                </a:solidFill>
              </a:rPr>
              <a:t>Италияда</a:t>
            </a:r>
            <a:r>
              <a:rPr lang="ru-RU" sz="2200" dirty="0">
                <a:solidFill>
                  <a:srgbClr val="94B6D2">
                    <a:lumMod val="75000"/>
                  </a:srgbClr>
                </a:solidFill>
              </a:rPr>
              <a:t> </a:t>
            </a:r>
            <a:r>
              <a:rPr lang="ru-RU" sz="2200" dirty="0" err="1">
                <a:solidFill>
                  <a:srgbClr val="94B6D2">
                    <a:lumMod val="75000"/>
                  </a:srgbClr>
                </a:solidFill>
              </a:rPr>
              <a:t>пайда</a:t>
            </a:r>
            <a:r>
              <a:rPr lang="ru-RU" sz="2200" dirty="0">
                <a:solidFill>
                  <a:srgbClr val="94B6D2">
                    <a:lumMod val="75000"/>
                  </a:srgbClr>
                </a:solidFill>
              </a:rPr>
              <a:t> </a:t>
            </a:r>
            <a:r>
              <a:rPr lang="ru-RU" sz="2200" dirty="0" err="1">
                <a:solidFill>
                  <a:srgbClr val="94B6D2">
                    <a:lumMod val="75000"/>
                  </a:srgbClr>
                </a:solidFill>
              </a:rPr>
              <a:t>болды</a:t>
            </a:r>
            <a:r>
              <a:rPr lang="ru-RU" sz="2200" dirty="0">
                <a:solidFill>
                  <a:srgbClr val="94B6D2">
                    <a:lumMod val="75000"/>
                  </a:srgbClr>
                </a:solidFill>
              </a:rPr>
              <a:t>. </a:t>
            </a:r>
            <a:r>
              <a:rPr lang="ru-RU" sz="2200" dirty="0" err="1">
                <a:solidFill>
                  <a:srgbClr val="94B6D2">
                    <a:lumMod val="75000"/>
                  </a:srgbClr>
                </a:solidFill>
              </a:rPr>
              <a:t>И</a:t>
            </a:r>
            <a:r>
              <a:rPr lang="ru-RU" sz="2200" dirty="0" err="1" smtClean="0">
                <a:solidFill>
                  <a:srgbClr val="94B6D2">
                    <a:lumMod val="75000"/>
                  </a:srgbClr>
                </a:solidFill>
              </a:rPr>
              <a:t>талияндық</a:t>
            </a:r>
            <a:r>
              <a:rPr lang="ru-RU" sz="2200" dirty="0" smtClean="0">
                <a:solidFill>
                  <a:srgbClr val="94B6D2">
                    <a:lumMod val="75000"/>
                  </a:srgbClr>
                </a:solidFill>
              </a:rPr>
              <a:t> </a:t>
            </a:r>
            <a:r>
              <a:rPr lang="ru-RU" sz="2200" dirty="0">
                <a:solidFill>
                  <a:srgbClr val="94B6D2">
                    <a:lumMod val="75000"/>
                  </a:srgbClr>
                </a:solidFill>
              </a:rPr>
              <a:t>композитор Клаудио Монтеверди </a:t>
            </a:r>
            <a:r>
              <a:rPr lang="ru-RU" sz="2200" dirty="0" err="1">
                <a:solidFill>
                  <a:srgbClr val="94B6D2">
                    <a:lumMod val="75000"/>
                  </a:srgbClr>
                </a:solidFill>
              </a:rPr>
              <a:t>операға</a:t>
            </a:r>
            <a:r>
              <a:rPr lang="ru-RU" sz="2200" dirty="0">
                <a:solidFill>
                  <a:srgbClr val="94B6D2">
                    <a:lumMod val="75000"/>
                  </a:srgbClr>
                </a:solidFill>
              </a:rPr>
              <a:t> </a:t>
            </a:r>
            <a:r>
              <a:rPr lang="ru-RU" sz="2200" dirty="0" err="1">
                <a:solidFill>
                  <a:srgbClr val="94B6D2">
                    <a:lumMod val="75000"/>
                  </a:srgbClr>
                </a:solidFill>
              </a:rPr>
              <a:t>күрделі</a:t>
            </a:r>
            <a:r>
              <a:rPr lang="ru-RU" sz="2200" dirty="0">
                <a:solidFill>
                  <a:srgbClr val="94B6D2">
                    <a:lumMod val="75000"/>
                  </a:srgbClr>
                </a:solidFill>
              </a:rPr>
              <a:t> </a:t>
            </a:r>
            <a:r>
              <a:rPr lang="ru-RU" sz="2200" dirty="0" err="1">
                <a:solidFill>
                  <a:srgbClr val="94B6D2">
                    <a:lumMod val="75000"/>
                  </a:srgbClr>
                </a:solidFill>
              </a:rPr>
              <a:t>ариялар</a:t>
            </a:r>
            <a:r>
              <a:rPr lang="ru-RU" sz="2200" dirty="0">
                <a:solidFill>
                  <a:srgbClr val="94B6D2">
                    <a:lumMod val="75000"/>
                  </a:srgbClr>
                </a:solidFill>
              </a:rPr>
              <a:t>, </a:t>
            </a:r>
            <a:r>
              <a:rPr lang="ru-RU" sz="2200" dirty="0" err="1">
                <a:solidFill>
                  <a:srgbClr val="94B6D2">
                    <a:lumMod val="75000"/>
                  </a:srgbClr>
                </a:solidFill>
              </a:rPr>
              <a:t>вокалдық</a:t>
            </a:r>
            <a:r>
              <a:rPr lang="ru-RU" sz="2200" dirty="0">
                <a:solidFill>
                  <a:srgbClr val="94B6D2">
                    <a:lumMod val="75000"/>
                  </a:srgbClr>
                </a:solidFill>
              </a:rPr>
              <a:t> </a:t>
            </a:r>
            <a:r>
              <a:rPr lang="ru-RU" sz="2200" dirty="0" err="1">
                <a:solidFill>
                  <a:srgbClr val="94B6D2">
                    <a:lumMod val="75000"/>
                  </a:srgbClr>
                </a:solidFill>
              </a:rPr>
              <a:t>ансамбльдер</a:t>
            </a:r>
            <a:r>
              <a:rPr lang="ru-RU" sz="2200" dirty="0">
                <a:solidFill>
                  <a:srgbClr val="94B6D2">
                    <a:lumMod val="75000"/>
                  </a:srgbClr>
                </a:solidFill>
              </a:rPr>
              <a:t>, хор </a:t>
            </a:r>
            <a:r>
              <a:rPr lang="ru-RU" sz="2200" dirty="0" err="1">
                <a:solidFill>
                  <a:srgbClr val="94B6D2">
                    <a:lumMod val="75000"/>
                  </a:srgbClr>
                </a:solidFill>
              </a:rPr>
              <a:t>ұжымы</a:t>
            </a:r>
            <a:r>
              <a:rPr lang="ru-RU" sz="2200" dirty="0">
                <a:solidFill>
                  <a:srgbClr val="94B6D2">
                    <a:lumMod val="75000"/>
                  </a:srgbClr>
                </a:solidFill>
              </a:rPr>
              <a:t> мен оркестр </a:t>
            </a:r>
            <a:r>
              <a:rPr lang="ru-RU" sz="2200" dirty="0" err="1">
                <a:solidFill>
                  <a:srgbClr val="94B6D2">
                    <a:lumMod val="75000"/>
                  </a:srgbClr>
                </a:solidFill>
              </a:rPr>
              <a:t>сүйемелін</a:t>
            </a:r>
            <a:r>
              <a:rPr lang="ru-RU" sz="2200" dirty="0">
                <a:solidFill>
                  <a:srgbClr val="94B6D2">
                    <a:lumMod val="75000"/>
                  </a:srgbClr>
                </a:solidFill>
              </a:rPr>
              <a:t> </a:t>
            </a:r>
            <a:r>
              <a:rPr lang="ru-RU" sz="2200" dirty="0" err="1">
                <a:solidFill>
                  <a:srgbClr val="94B6D2">
                    <a:lumMod val="75000"/>
                  </a:srgbClr>
                </a:solidFill>
              </a:rPr>
              <a:t>енгізеді</a:t>
            </a:r>
            <a:r>
              <a:rPr lang="ru-RU" sz="2200" dirty="0">
                <a:solidFill>
                  <a:srgbClr val="94B6D2">
                    <a:lumMod val="75000"/>
                  </a:srgbClr>
                </a:solidFill>
              </a:rPr>
              <a:t>.</a:t>
            </a:r>
          </a:p>
          <a:p>
            <a:pPr marL="1371600" lvl="3" indent="0">
              <a:lnSpc>
                <a:spcPct val="97000"/>
              </a:lnSpc>
              <a:buNone/>
              <a:tabLst>
                <a:tab pos="647700" algn="l"/>
              </a:tabLst>
            </a:pPr>
            <a:endParaRPr lang="kk-KZ" sz="22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1371600" lvl="3" indent="0">
              <a:lnSpc>
                <a:spcPct val="97000"/>
              </a:lnSpc>
              <a:buNone/>
              <a:tabLst>
                <a:tab pos="647700" algn="l"/>
              </a:tabLst>
            </a:pPr>
            <a:r>
              <a:rPr lang="kk-KZ" sz="24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Дескриптор: </a:t>
            </a:r>
            <a:r>
              <a:rPr lang="kk-KZ" sz="24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r>
            <a:br>
              <a:rPr lang="kk-KZ" sz="24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br>
            <a:r>
              <a:rPr lang="kk-KZ" sz="2400" dirty="0" smtClean="0">
                <a:latin typeface="Times New Roman" panose="02020603050405020304" pitchFamily="18" charset="0"/>
                <a:ea typeface="Times New Roman" panose="02020603050405020304" pitchFamily="18" charset="0"/>
                <a:cs typeface="Times New Roman" panose="02020603050405020304" pitchFamily="18" charset="0"/>
              </a:rPr>
              <a:t>-Мәтінді мұқият оқиды.</a:t>
            </a:r>
          </a:p>
          <a:p>
            <a:pPr marL="1371600" lvl="3" indent="0">
              <a:lnSpc>
                <a:spcPct val="97000"/>
              </a:lnSpc>
              <a:buNone/>
              <a:tabLst>
                <a:tab pos="647700" algn="l"/>
              </a:tabLst>
            </a:pPr>
            <a:r>
              <a:rPr lang="kk-KZ" sz="24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r>
              <a:rPr lang="kk-KZ" sz="2800" dirty="0" smtClean="0"/>
              <a:t>Мәтіннен </a:t>
            </a:r>
            <a:r>
              <a:rPr lang="kk-KZ" sz="2800" dirty="0"/>
              <a:t>термин сөздерді теріп жазады. </a:t>
            </a:r>
            <a:endParaRPr lang="kk-KZ"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a:lnSpc>
                <a:spcPct val="97000"/>
              </a:lnSpc>
              <a:spcAft>
                <a:spcPts val="0"/>
              </a:spcAft>
              <a:buNone/>
              <a:tabLst>
                <a:tab pos="647700" algn="l"/>
              </a:tabLst>
            </a:pPr>
            <a:endParaRPr lang="kk-KZ"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a:lnSpc>
                <a:spcPct val="97000"/>
              </a:lnSpc>
              <a:spcAft>
                <a:spcPts val="0"/>
              </a:spcAft>
              <a:buNone/>
              <a:tabLst>
                <a:tab pos="647700" algn="l"/>
              </a:tabLst>
            </a:pPr>
            <a:endParaRPr lang="kk-KZ" sz="3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a:lnSpc>
                <a:spcPct val="97000"/>
              </a:lnSpc>
              <a:spcAft>
                <a:spcPts val="0"/>
              </a:spcAft>
              <a:buNone/>
              <a:tabLst>
                <a:tab pos="647700" algn="l"/>
              </a:tabLst>
            </a:pPr>
            <a:endParaRPr lang="kk-KZ" sz="36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a:lnSpc>
                <a:spcPct val="97000"/>
              </a:lnSpc>
              <a:spcAft>
                <a:spcPts val="0"/>
              </a:spcAft>
              <a:buNone/>
              <a:tabLst>
                <a:tab pos="647700" algn="l"/>
              </a:tabLst>
            </a:pPr>
            <a:endParaRPr lang="kk-KZ"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39128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72" y="-27295"/>
            <a:ext cx="12192000" cy="1037230"/>
          </a:xfrm>
          <a:solidFill>
            <a:schemeClr val="bg2"/>
          </a:solidFill>
        </p:spPr>
        <p:txBody>
          <a:bodyPr>
            <a:normAutofit fontScale="90000"/>
          </a:bodyPr>
          <a:lstStyle/>
          <a:p>
            <a:r>
              <a:rPr lang="kk-KZ" sz="2800" b="1" dirty="0" smtClean="0">
                <a:solidFill>
                  <a:srgbClr val="FF0000"/>
                </a:solidFill>
                <a:latin typeface="Times New Roman" panose="02020603050405020304" pitchFamily="18" charset="0"/>
                <a:cs typeface="Times New Roman" panose="02020603050405020304" pitchFamily="18" charset="0"/>
              </a:rPr>
              <a:t>        </a:t>
            </a:r>
            <a:br>
              <a:rPr lang="kk-KZ" sz="2800" b="1" dirty="0" smtClean="0">
                <a:solidFill>
                  <a:srgbClr val="FF0000"/>
                </a:solidFill>
                <a:latin typeface="Times New Roman" panose="02020603050405020304" pitchFamily="18" charset="0"/>
                <a:cs typeface="Times New Roman" panose="02020603050405020304" pitchFamily="18" charset="0"/>
              </a:rPr>
            </a:br>
            <a:r>
              <a:rPr lang="kk-KZ" sz="2800" b="1" dirty="0" smtClean="0">
                <a:solidFill>
                  <a:srgbClr val="FF0000"/>
                </a:solidFill>
                <a:latin typeface="Times New Roman" panose="02020603050405020304" pitchFamily="18" charset="0"/>
                <a:cs typeface="Times New Roman" panose="02020603050405020304" pitchFamily="18" charset="0"/>
              </a:rPr>
              <a:t>                                                             Өзіңді тексер</a:t>
            </a:r>
            <a:r>
              <a:rPr lang="kk-KZ" sz="2000" dirty="0">
                <a:solidFill>
                  <a:srgbClr val="002060"/>
                </a:solidFill>
                <a:latin typeface="Times New Roman" panose="02020603050405020304" pitchFamily="18" charset="0"/>
                <a:ea typeface="Times New Roman" panose="02020603050405020304" pitchFamily="18" charset="0"/>
              </a:rPr>
              <a:t/>
            </a:r>
            <a:br>
              <a:rPr lang="kk-KZ" sz="2000" dirty="0">
                <a:solidFill>
                  <a:srgbClr val="002060"/>
                </a:solidFill>
                <a:latin typeface="Times New Roman" panose="02020603050405020304" pitchFamily="18" charset="0"/>
                <a:ea typeface="Times New Roman" panose="02020603050405020304" pitchFamily="18" charset="0"/>
              </a:rPr>
            </a:br>
            <a:endParaRPr lang="ru-RU" sz="20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734557552"/>
              </p:ext>
            </p:extLst>
          </p:nvPr>
        </p:nvGraphicFramePr>
        <p:xfrm>
          <a:off x="4978400" y="7620000"/>
          <a:ext cx="833120" cy="73152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208280">
                  <a:extLst>
                    <a:ext uri="{9D8B030D-6E8A-4147-A177-3AD203B41FA5}">
                      <a16:colId xmlns:a16="http://schemas.microsoft.com/office/drawing/2014/main" val="20002"/>
                    </a:ext>
                  </a:extLst>
                </a:gridCol>
                <a:gridCol w="208280">
                  <a:extLst>
                    <a:ext uri="{9D8B030D-6E8A-4147-A177-3AD203B41FA5}">
                      <a16:colId xmlns:a16="http://schemas.microsoft.com/office/drawing/2014/main" val="20003"/>
                    </a:ext>
                  </a:extLst>
                </a:gridCol>
              </a:tblGrid>
              <a:tr h="175260">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0"/>
                  </a:ext>
                </a:extLst>
              </a:tr>
              <a:tr h="175260">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5" name="Объект 4"/>
          <p:cNvSpPr>
            <a:spLocks noGrp="1"/>
          </p:cNvSpPr>
          <p:nvPr>
            <p:ph idx="1"/>
          </p:nvPr>
        </p:nvSpPr>
        <p:spPr/>
        <p:txBody>
          <a:bodyPr/>
          <a:lstStyle/>
          <a:p>
            <a:pPr marL="0" indent="0" algn="just">
              <a:spcAft>
                <a:spcPts val="0"/>
              </a:spcAft>
              <a:buNone/>
            </a:pPr>
            <a:r>
              <a:rPr lang="kk-KZ" sz="4000" dirty="0" smtClean="0">
                <a:solidFill>
                  <a:srgbClr val="000000"/>
                </a:solidFill>
                <a:latin typeface="Times New Roman" panose="02020603050405020304" pitchFamily="18" charset="0"/>
                <a:ea typeface="Calibri" panose="020F0502020204030204" pitchFamily="34" charset="0"/>
              </a:rPr>
              <a:t>   </a:t>
            </a:r>
            <a:r>
              <a:rPr lang="kk-KZ" sz="4000" dirty="0" smtClean="0">
                <a:solidFill>
                  <a:schemeClr val="accent1">
                    <a:lumMod val="75000"/>
                  </a:schemeClr>
                </a:solidFill>
                <a:latin typeface="Times New Roman" panose="02020603050405020304" pitchFamily="18" charset="0"/>
                <a:ea typeface="Calibri" panose="020F0502020204030204" pitchFamily="34" charset="0"/>
              </a:rPr>
              <a:t>Драма, опера</a:t>
            </a:r>
            <a:r>
              <a:rPr lang="kk-KZ" sz="4000" dirty="0">
                <a:solidFill>
                  <a:schemeClr val="accent1">
                    <a:lumMod val="75000"/>
                  </a:schemeClr>
                </a:solidFill>
                <a:latin typeface="Times New Roman" panose="02020603050405020304" pitchFamily="18" charset="0"/>
                <a:ea typeface="Calibri" panose="020F0502020204030204" pitchFamily="34" charset="0"/>
              </a:rPr>
              <a:t>,</a:t>
            </a:r>
            <a:r>
              <a:rPr lang="ru-RU" sz="4000" dirty="0">
                <a:solidFill>
                  <a:schemeClr val="accent1">
                    <a:lumMod val="75000"/>
                  </a:schemeClr>
                </a:solidFill>
                <a:latin typeface="Times New Roman" panose="02020603050405020304" pitchFamily="18" charset="0"/>
                <a:ea typeface="Calibri" panose="020F0502020204030204" pitchFamily="34" charset="0"/>
              </a:rPr>
              <a:t> режиссер</a:t>
            </a:r>
            <a:r>
              <a:rPr lang="kk-KZ" sz="4000" dirty="0">
                <a:solidFill>
                  <a:schemeClr val="accent1">
                    <a:lumMod val="75000"/>
                  </a:schemeClr>
                </a:solidFill>
                <a:latin typeface="Times New Roman" panose="02020603050405020304" pitchFamily="18" charset="0"/>
                <a:ea typeface="Calibri" panose="020F0502020204030204" pitchFamily="34" charset="0"/>
              </a:rPr>
              <a:t>, </a:t>
            </a:r>
            <a:r>
              <a:rPr lang="ru-RU" sz="4000" dirty="0">
                <a:solidFill>
                  <a:schemeClr val="accent1">
                    <a:lumMod val="75000"/>
                  </a:schemeClr>
                </a:solidFill>
                <a:latin typeface="Times New Roman" panose="02020603050405020304" pitchFamily="18" charset="0"/>
                <a:ea typeface="Calibri" panose="020F0502020204030204" pitchFamily="34" charset="0"/>
              </a:rPr>
              <a:t>оркестр</a:t>
            </a:r>
            <a:r>
              <a:rPr lang="kk-KZ" sz="4000" dirty="0">
                <a:solidFill>
                  <a:schemeClr val="accent1">
                    <a:lumMod val="75000"/>
                  </a:schemeClr>
                </a:solidFill>
                <a:latin typeface="Times New Roman" panose="02020603050405020304" pitchFamily="18" charset="0"/>
                <a:ea typeface="Calibri" panose="020F0502020204030204" pitchFamily="34" charset="0"/>
              </a:rPr>
              <a:t>,</a:t>
            </a:r>
            <a:r>
              <a:rPr lang="ru-RU" sz="4000" dirty="0">
                <a:solidFill>
                  <a:schemeClr val="accent1">
                    <a:lumMod val="75000"/>
                  </a:schemeClr>
                </a:solidFill>
                <a:latin typeface="Times New Roman" panose="02020603050405020304" pitchFamily="18" charset="0"/>
                <a:ea typeface="Calibri" panose="020F0502020204030204" pitchFamily="34" charset="0"/>
              </a:rPr>
              <a:t> дирижер,</a:t>
            </a:r>
            <a:r>
              <a:rPr lang="kk-KZ" sz="4000" dirty="0">
                <a:solidFill>
                  <a:schemeClr val="accent1">
                    <a:lumMod val="75000"/>
                  </a:schemeClr>
                </a:solidFill>
                <a:latin typeface="Times New Roman" panose="02020603050405020304" pitchFamily="18" charset="0"/>
                <a:ea typeface="Calibri" panose="020F0502020204030204" pitchFamily="34" charset="0"/>
              </a:rPr>
              <a:t> ариялар ,вокал, хор, сүйемелдеу</a:t>
            </a:r>
            <a:r>
              <a:rPr lang="kk-KZ" sz="4000" dirty="0" smtClean="0">
                <a:solidFill>
                  <a:schemeClr val="accent1">
                    <a:lumMod val="75000"/>
                  </a:schemeClr>
                </a:solidFill>
                <a:latin typeface="Times New Roman" panose="02020603050405020304" pitchFamily="18" charset="0"/>
                <a:ea typeface="Calibri" panose="020F0502020204030204" pitchFamily="34" charset="0"/>
              </a:rPr>
              <a:t>, грим</a:t>
            </a:r>
            <a:r>
              <a:rPr lang="kk-KZ" sz="4000" dirty="0">
                <a:solidFill>
                  <a:schemeClr val="accent1">
                    <a:lumMod val="75000"/>
                  </a:schemeClr>
                </a:solidFill>
                <a:latin typeface="Times New Roman" panose="02020603050405020304" pitchFamily="18" charset="0"/>
                <a:ea typeface="Calibri" panose="020F0502020204030204" pitchFamily="34" charset="0"/>
              </a:rPr>
              <a:t>.</a:t>
            </a:r>
            <a:endParaRPr lang="ru-RU" sz="4000" dirty="0">
              <a:solidFill>
                <a:schemeClr val="accent1">
                  <a:lumMod val="75000"/>
                </a:schemeClr>
              </a:solidFill>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21159838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
            <a:ext cx="12192000" cy="1269238"/>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t>
            </a:r>
            <a:r>
              <a:rPr lang="ru-RU" sz="3100" b="1" dirty="0" smtClean="0">
                <a:solidFill>
                  <a:srgbClr val="FF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3009" y="1269242"/>
            <a:ext cx="12192000" cy="5757360"/>
          </a:xfrm>
          <a:solidFill>
            <a:schemeClr val="accent3">
              <a:lumMod val="20000"/>
              <a:lumOff val="80000"/>
            </a:schemeClr>
          </a:solidFill>
        </p:spPr>
        <p:txBody>
          <a:bodyPr>
            <a:normAutofit/>
          </a:bodyPr>
          <a:lstStyle/>
          <a:p>
            <a:pPr marL="0" lvl="0" indent="0" algn="ctr">
              <a:lnSpc>
                <a:spcPct val="97000"/>
              </a:lnSpc>
              <a:spcAft>
                <a:spcPts val="0"/>
              </a:spcAft>
              <a:buNone/>
              <a:tabLst>
                <a:tab pos="647700" algn="l"/>
              </a:tabLst>
            </a:pPr>
            <a:endParaRPr lang="kk-KZ" sz="36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a:lnSpc>
                <a:spcPct val="97000"/>
              </a:lnSpc>
              <a:spcAft>
                <a:spcPts val="0"/>
              </a:spcAft>
              <a:buNone/>
              <a:tabLst>
                <a:tab pos="647700" algn="l"/>
              </a:tabLst>
            </a:pPr>
            <a:endParaRPr lang="kk-KZ" sz="3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Прямоугольник 3"/>
          <p:cNvSpPr/>
          <p:nvPr/>
        </p:nvSpPr>
        <p:spPr>
          <a:xfrm>
            <a:off x="1074603" y="1554274"/>
            <a:ext cx="9626222" cy="126241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kk-KZ" sz="24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 тапсырма. </a:t>
            </a:r>
            <a:r>
              <a:rPr lang="kk-KZ" sz="20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Мәтіннің мазмұны бойынша ақпаратты дұрыс немесе бұрыс екендігін  анықтаңыз</a:t>
            </a:r>
            <a:r>
              <a:rPr lang="kk-KZ" sz="2000" b="1" i="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Объект 5"/>
          <p:cNvGraphicFramePr>
            <a:graphicFrameLocks noChangeAspect="1"/>
          </p:cNvGraphicFramePr>
          <p:nvPr>
            <p:extLst>
              <p:ext uri="{D42A27DB-BD31-4B8C-83A1-F6EECF244321}">
                <p14:modId xmlns:p14="http://schemas.microsoft.com/office/powerpoint/2010/main" val="2423405615"/>
              </p:ext>
            </p:extLst>
          </p:nvPr>
        </p:nvGraphicFramePr>
        <p:xfrm>
          <a:off x="890106" y="2816688"/>
          <a:ext cx="11447670" cy="4322762"/>
        </p:xfrm>
        <a:graphic>
          <a:graphicData uri="http://schemas.openxmlformats.org/presentationml/2006/ole">
            <mc:AlternateContent xmlns:mc="http://schemas.openxmlformats.org/markup-compatibility/2006">
              <mc:Choice xmlns:v="urn:schemas-microsoft-com:vml" Requires="v">
                <p:oleObj spid="_x0000_s2058" name="Документ" r:id="rId4" imgW="6692883" imgH="2371173" progId="Word.Document.12">
                  <p:embed/>
                </p:oleObj>
              </mc:Choice>
              <mc:Fallback>
                <p:oleObj name="Документ" r:id="rId4" imgW="6692883" imgH="2371173" progId="Word.Document.12">
                  <p:embed/>
                  <p:pic>
                    <p:nvPicPr>
                      <p:cNvPr id="0" name=""/>
                      <p:cNvPicPr/>
                      <p:nvPr/>
                    </p:nvPicPr>
                    <p:blipFill>
                      <a:blip r:embed="rId5"/>
                      <a:stretch>
                        <a:fillRect/>
                      </a:stretch>
                    </p:blipFill>
                    <p:spPr>
                      <a:xfrm>
                        <a:off x="890106" y="2816688"/>
                        <a:ext cx="11447670" cy="4322762"/>
                      </a:xfrm>
                      <a:prstGeom prst="rect">
                        <a:avLst/>
                      </a:prstGeom>
                    </p:spPr>
                  </p:pic>
                </p:oleObj>
              </mc:Fallback>
            </mc:AlternateContent>
          </a:graphicData>
        </a:graphic>
      </p:graphicFrame>
    </p:spTree>
    <p:extLst>
      <p:ext uri="{BB962C8B-B14F-4D97-AF65-F5344CB8AC3E}">
        <p14:creationId xmlns:p14="http://schemas.microsoft.com/office/powerpoint/2010/main" val="28168949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741" y="0"/>
            <a:ext cx="11954435" cy="980661"/>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kk-KZ" sz="2800" b="1" dirty="0">
                <a:solidFill>
                  <a:srgbClr val="FF0000"/>
                </a:solidFill>
                <a:latin typeface="Times New Roman" panose="02020603050405020304" pitchFamily="18" charset="0"/>
                <a:cs typeface="Times New Roman" panose="02020603050405020304" pitchFamily="18" charset="0"/>
              </a:rPr>
              <a:t> </a:t>
            </a:r>
            <a:r>
              <a:rPr lang="kk-KZ" sz="2800" b="1" dirty="0" smtClean="0">
                <a:solidFill>
                  <a:srgbClr val="FF0000"/>
                </a:solidFill>
                <a:latin typeface="Times New Roman" panose="02020603050405020304" pitchFamily="18" charset="0"/>
                <a:cs typeface="Times New Roman" panose="02020603050405020304" pitchFamily="18" charset="0"/>
              </a:rPr>
              <a:t>                                                              </a:t>
            </a:r>
            <a:br>
              <a:rPr lang="kk-KZ" sz="2800" b="1" dirty="0" smtClean="0">
                <a:solidFill>
                  <a:srgbClr val="FF0000"/>
                </a:solidFill>
                <a:latin typeface="Times New Roman" panose="02020603050405020304" pitchFamily="18" charset="0"/>
                <a:cs typeface="Times New Roman" panose="02020603050405020304" pitchFamily="18" charset="0"/>
              </a:rPr>
            </a:br>
            <a:r>
              <a:rPr lang="kk-KZ" sz="2800" b="1" dirty="0">
                <a:solidFill>
                  <a:srgbClr val="FF0000"/>
                </a:solidFill>
                <a:latin typeface="Times New Roman" panose="02020603050405020304" pitchFamily="18" charset="0"/>
                <a:cs typeface="Times New Roman" panose="02020603050405020304" pitchFamily="18" charset="0"/>
              </a:rPr>
              <a:t> </a:t>
            </a:r>
            <a:r>
              <a:rPr lang="kk-KZ" sz="2800" b="1" dirty="0" smtClean="0">
                <a:solidFill>
                  <a:srgbClr val="FF0000"/>
                </a:solidFill>
                <a:latin typeface="Times New Roman" panose="02020603050405020304" pitchFamily="18" charset="0"/>
                <a:cs typeface="Times New Roman" panose="02020603050405020304" pitchFamily="18" charset="0"/>
              </a:rPr>
              <a:t>                                                                   Өзіңді </a:t>
            </a:r>
            <a:r>
              <a:rPr lang="kk-KZ" sz="2800" b="1" dirty="0">
                <a:solidFill>
                  <a:srgbClr val="FF0000"/>
                </a:solidFill>
                <a:latin typeface="Times New Roman" panose="02020603050405020304" pitchFamily="18" charset="0"/>
                <a:cs typeface="Times New Roman" panose="02020603050405020304" pitchFamily="18" charset="0"/>
              </a:rPr>
              <a:t>тексер</a:t>
            </a:r>
            <a:r>
              <a:rPr lang="kk-KZ" sz="2000" dirty="0">
                <a:solidFill>
                  <a:srgbClr val="002060"/>
                </a:solidFill>
                <a:latin typeface="Times New Roman" panose="02020603050405020304" pitchFamily="18" charset="0"/>
                <a:ea typeface="Times New Roman" panose="02020603050405020304" pitchFamily="18" charset="0"/>
              </a:rPr>
              <a:t/>
            </a:r>
            <a:br>
              <a:rPr lang="kk-KZ" sz="2000" dirty="0">
                <a:solidFill>
                  <a:srgbClr val="002060"/>
                </a:solidFill>
                <a:latin typeface="Times New Roman" panose="02020603050405020304" pitchFamily="18" charset="0"/>
                <a:ea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712695" y="1258957"/>
            <a:ext cx="9641541" cy="6130055"/>
          </a:xfrm>
          <a:solidFill>
            <a:schemeClr val="accent3">
              <a:lumMod val="20000"/>
              <a:lumOff val="80000"/>
            </a:schemeClr>
          </a:solidFill>
        </p:spPr>
        <p:txBody>
          <a:bodyPr>
            <a:normAutofit/>
          </a:bodyPr>
          <a:lstStyle/>
          <a:p>
            <a:pPr marL="0" lvl="0" indent="0" algn="ctr">
              <a:lnSpc>
                <a:spcPct val="97000"/>
              </a:lnSpc>
              <a:spcAft>
                <a:spcPts val="0"/>
              </a:spcAft>
              <a:buNone/>
              <a:tabLst>
                <a:tab pos="647700" algn="l"/>
              </a:tabLst>
            </a:pPr>
            <a:endParaRPr lang="kk-KZ" sz="36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ctr">
              <a:lnSpc>
                <a:spcPct val="97000"/>
              </a:lnSpc>
              <a:spcAft>
                <a:spcPts val="0"/>
              </a:spcAft>
              <a:buNone/>
              <a:tabLst>
                <a:tab pos="647700" algn="l"/>
              </a:tabLst>
            </a:pPr>
            <a:endParaRPr lang="kk-KZ" sz="3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1668844078"/>
              </p:ext>
            </p:extLst>
          </p:nvPr>
        </p:nvGraphicFramePr>
        <p:xfrm>
          <a:off x="92765" y="1258957"/>
          <a:ext cx="6665844" cy="5599042"/>
        </p:xfrm>
        <a:graphic>
          <a:graphicData uri="http://schemas.openxmlformats.org/drawingml/2006/table">
            <a:tbl>
              <a:tblPr firstRow="1" firstCol="1" bandRow="1"/>
              <a:tblGrid>
                <a:gridCol w="5451841">
                  <a:extLst>
                    <a:ext uri="{9D8B030D-6E8A-4147-A177-3AD203B41FA5}">
                      <a16:colId xmlns:a16="http://schemas.microsoft.com/office/drawing/2014/main" val="4157757129"/>
                    </a:ext>
                  </a:extLst>
                </a:gridCol>
                <a:gridCol w="1214003">
                  <a:extLst>
                    <a:ext uri="{9D8B030D-6E8A-4147-A177-3AD203B41FA5}">
                      <a16:colId xmlns:a16="http://schemas.microsoft.com/office/drawing/2014/main" val="3441257099"/>
                    </a:ext>
                  </a:extLst>
                </a:gridCol>
              </a:tblGrid>
              <a:tr h="1313005">
                <a:tc>
                  <a:txBody>
                    <a:bodyPr/>
                    <a:lstStyle/>
                    <a:p>
                      <a:pPr algn="just">
                        <a:lnSpc>
                          <a:spcPct val="107000"/>
                        </a:lnSpc>
                        <a:spcAft>
                          <a:spcPts val="0"/>
                        </a:spcAft>
                      </a:pPr>
                      <a:r>
                        <a:rPr lang="kk-KZ" sz="2400" dirty="0">
                          <a:effectLst/>
                          <a:latin typeface="Calibri" panose="020F0502020204030204" pitchFamily="34" charset="0"/>
                          <a:ea typeface="Calibri" panose="020F0502020204030204" pitchFamily="34" charset="0"/>
                          <a:cs typeface="Times New Roman" panose="02020603050405020304" pitchFamily="18" charset="0"/>
                        </a:rPr>
                        <a:t>1.Көне театр Грекияның Афины қаласында ашық аспанның астында, таудың етегінде орналасқан</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lnSpc>
                          <a:spcPct val="107000"/>
                        </a:lnSpc>
                        <a:spcAft>
                          <a:spcPts val="0"/>
                        </a:spcAft>
                      </a:pPr>
                      <a:r>
                        <a:rPr lang="kk-KZ" sz="2400" b="1" dirty="0">
                          <a:effectLst/>
                          <a:latin typeface="Times New Roman" panose="02020603050405020304" pitchFamily="18" charset="0"/>
                          <a:ea typeface="Calibri" panose="020F0502020204030204" pitchFamily="34" charset="0"/>
                          <a:cs typeface="Times New Roman" panose="02020603050405020304" pitchFamily="18" charset="0"/>
                        </a:rPr>
                        <a:t>    Дұрыс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1909986"/>
                  </a:ext>
                </a:extLst>
              </a:tr>
              <a:tr h="1244726">
                <a:tc>
                  <a:txBody>
                    <a:bodyPr/>
                    <a:lstStyle/>
                    <a:p>
                      <a:pPr algn="just">
                        <a:lnSpc>
                          <a:spcPct val="106000"/>
                        </a:lnSpc>
                        <a:spcBef>
                          <a:spcPts val="300"/>
                        </a:spcBef>
                        <a:spcAft>
                          <a:spcPts val="0"/>
                        </a:spcAft>
                      </a:pPr>
                      <a:r>
                        <a:rPr lang="kk-KZ" sz="2400" dirty="0">
                          <a:effectLst/>
                          <a:latin typeface="Calibri" panose="020F0502020204030204" pitchFamily="34" charset="0"/>
                          <a:ea typeface="Times New Roman" panose="02020603050405020304" pitchFamily="18" charset="0"/>
                        </a:rPr>
                        <a:t>2.</a:t>
                      </a:r>
                      <a:r>
                        <a:rPr lang="kk-KZ" sz="2400" dirty="0">
                          <a:effectLst/>
                          <a:latin typeface="Calibri" panose="020F0502020204030204" pitchFamily="34" charset="0"/>
                          <a:ea typeface="Calibri" panose="020F0502020204030204" pitchFamily="34" charset="0"/>
                        </a:rPr>
                        <a:t> Театрдың ортасы төртбұрыш, шеңбер </a:t>
                      </a:r>
                      <a:r>
                        <a:rPr lang="kk-KZ" sz="2400" dirty="0" smtClean="0">
                          <a:effectLst/>
                          <a:latin typeface="Calibri" panose="020F0502020204030204" pitchFamily="34" charset="0"/>
                          <a:ea typeface="Calibri" panose="020F0502020204030204" pitchFamily="34" charset="0"/>
                        </a:rPr>
                        <a:t>болған. </a:t>
                      </a:r>
                      <a:r>
                        <a:rPr lang="kk-KZ" sz="2400" dirty="0">
                          <a:effectLst/>
                          <a:latin typeface="Calibri" panose="020F0502020204030204" pitchFamily="34" charset="0"/>
                          <a:ea typeface="Calibri" panose="020F0502020204030204" pitchFamily="34" charset="0"/>
                        </a:rPr>
                        <a:t>О</a:t>
                      </a:r>
                      <a:r>
                        <a:rPr lang="kk-KZ" sz="2400" dirty="0" smtClean="0">
                          <a:effectLst/>
                          <a:latin typeface="Calibri" panose="020F0502020204030204" pitchFamily="34" charset="0"/>
                          <a:ea typeface="Calibri" panose="020F0502020204030204" pitchFamily="34" charset="0"/>
                        </a:rPr>
                        <a:t>ны </a:t>
                      </a:r>
                      <a:r>
                        <a:rPr lang="kk-KZ" sz="2400" dirty="0">
                          <a:effectLst/>
                          <a:latin typeface="Calibri" panose="020F0502020204030204" pitchFamily="34" charset="0"/>
                          <a:ea typeface="Calibri" panose="020F0502020204030204" pitchFamily="34" charset="0"/>
                        </a:rPr>
                        <a:t>«орхестра» деп атаған. </a:t>
                      </a:r>
                      <a:endParaRPr lang="ru-RU" sz="2400" dirty="0">
                        <a:effectLst/>
                        <a:latin typeface="Calibri" panose="020F0502020204030204" pitchFamily="34" charset="0"/>
                        <a:ea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lnSpc>
                          <a:spcPct val="107000"/>
                        </a:lnSpc>
                        <a:spcAft>
                          <a:spcPts val="0"/>
                        </a:spcAft>
                      </a:pPr>
                      <a:r>
                        <a:rPr lang="kk-KZ" sz="1200" b="1" dirty="0">
                          <a:effectLst/>
                          <a:latin typeface="Times New Roman" panose="02020603050405020304" pitchFamily="18" charset="0"/>
                          <a:ea typeface="Calibri" panose="020F0502020204030204" pitchFamily="34" charset="0"/>
                          <a:cs typeface="Times New Roman" panose="02020603050405020304" pitchFamily="18" charset="0"/>
                        </a:rPr>
                        <a:t>   </a:t>
                      </a:r>
                      <a:r>
                        <a:rPr lang="kk-KZ" sz="12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kk-KZ" sz="2400" b="1" dirty="0">
                          <a:effectLst/>
                          <a:latin typeface="Times New Roman" panose="02020603050405020304" pitchFamily="18" charset="0"/>
                          <a:ea typeface="Calibri" panose="020F0502020204030204" pitchFamily="34" charset="0"/>
                          <a:cs typeface="Times New Roman" panose="02020603050405020304" pitchFamily="18" charset="0"/>
                        </a:rPr>
                        <a:t>Бұрыс</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8647697"/>
                  </a:ext>
                </a:extLst>
              </a:tr>
              <a:tr h="1237654">
                <a:tc>
                  <a:txBody>
                    <a:bodyPr/>
                    <a:lstStyle/>
                    <a:p>
                      <a:pPr algn="just">
                        <a:lnSpc>
                          <a:spcPct val="107000"/>
                        </a:lnSpc>
                        <a:spcAft>
                          <a:spcPts val="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3.</a:t>
                      </a:r>
                      <a:r>
                        <a:rPr lang="kk-KZ" sz="2400" dirty="0">
                          <a:effectLst/>
                          <a:latin typeface="Calibri" panose="020F0502020204030204" pitchFamily="34" charset="0"/>
                          <a:ea typeface="Calibri" panose="020F0502020204030204" pitchFamily="34" charset="0"/>
                          <a:cs typeface="Times New Roman" panose="02020603050405020304" pitchFamily="18" charset="0"/>
                        </a:rPr>
                        <a:t>Т</a:t>
                      </a: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аудың етегін арнайы ойып, орындықтар жасап, 17мың көрермен отыратын болған.</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lnSpc>
                          <a:spcPct val="107000"/>
                        </a:lnSpc>
                        <a:spcAft>
                          <a:spcPts val="0"/>
                        </a:spcAft>
                      </a:pPr>
                      <a:r>
                        <a:rPr lang="kk-KZ" sz="2400" b="1" dirty="0">
                          <a:effectLst/>
                          <a:latin typeface="Times New Roman" panose="02020603050405020304" pitchFamily="18" charset="0"/>
                          <a:ea typeface="Calibri" panose="020F0502020204030204" pitchFamily="34" charset="0"/>
                          <a:cs typeface="Times New Roman" panose="02020603050405020304" pitchFamily="18" charset="0"/>
                        </a:rPr>
                        <a:t>    Дұрыс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0731635"/>
                  </a:ext>
                </a:extLst>
              </a:tr>
              <a:tr h="878858">
                <a:tc>
                  <a:txBody>
                    <a:bodyPr/>
                    <a:lstStyle/>
                    <a:p>
                      <a:pPr algn="just">
                        <a:lnSpc>
                          <a:spcPct val="107000"/>
                        </a:lnSpc>
                        <a:spcAft>
                          <a:spcPts val="0"/>
                        </a:spcAft>
                      </a:pPr>
                      <a:r>
                        <a:rPr lang="kk-KZ" sz="2400" b="1" dirty="0">
                          <a:effectLst/>
                          <a:latin typeface="Times New Roman" panose="02020603050405020304" pitchFamily="18" charset="0"/>
                          <a:ea typeface="Calibri" panose="020F0502020204030204" pitchFamily="34" charset="0"/>
                          <a:cs typeface="Times New Roman" panose="02020603050405020304" pitchFamily="18" charset="0"/>
                        </a:rPr>
                        <a:t>4.</a:t>
                      </a: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Қойылымды</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басқаратын</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оркестор.</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lnSpc>
                          <a:spcPct val="107000"/>
                        </a:lnSpc>
                        <a:spcAft>
                          <a:spcPts val="0"/>
                        </a:spcAft>
                      </a:pPr>
                      <a:r>
                        <a:rPr lang="kk-KZ" sz="2400" b="1" dirty="0">
                          <a:effectLst/>
                          <a:latin typeface="Times New Roman" panose="02020603050405020304" pitchFamily="18" charset="0"/>
                          <a:ea typeface="Calibri" panose="020F0502020204030204" pitchFamily="34" charset="0"/>
                          <a:cs typeface="Times New Roman" panose="02020603050405020304" pitchFamily="18" charset="0"/>
                        </a:rPr>
                        <a:t>    Бұрыс</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2327796"/>
                  </a:ext>
                </a:extLst>
              </a:tr>
              <a:tr h="924799">
                <a:tc>
                  <a:txBody>
                    <a:bodyPr/>
                    <a:lstStyle/>
                    <a:p>
                      <a:pPr algn="just">
                        <a:lnSpc>
                          <a:spcPct val="107000"/>
                        </a:lnSpc>
                        <a:spcAft>
                          <a:spcPts val="0"/>
                        </a:spcAft>
                      </a:pPr>
                      <a:r>
                        <a:rPr lang="kk-KZ" sz="2400" b="1" dirty="0">
                          <a:effectLst/>
                          <a:latin typeface="Times New Roman" panose="02020603050405020304" pitchFamily="18" charset="0"/>
                          <a:ea typeface="Calibri" panose="020F0502020204030204" pitchFamily="34" charset="0"/>
                          <a:cs typeface="Times New Roman" panose="02020603050405020304" pitchFamily="18" charset="0"/>
                        </a:rPr>
                        <a:t>5.</a:t>
                      </a:r>
                      <a:r>
                        <a:rPr lang="kk-KZ" sz="2400" dirty="0">
                          <a:effectLst/>
                          <a:latin typeface="Calibri" panose="020F0502020204030204" pitchFamily="34" charset="0"/>
                          <a:ea typeface="Calibri" panose="020F0502020204030204" pitchFamily="34" charset="0"/>
                          <a:cs typeface="Times New Roman" panose="02020603050405020304" pitchFamily="18" charset="0"/>
                        </a:rPr>
                        <a:t> </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Опера – 16-17 ғ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Италияда</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пайда</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болды</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a:lnSpc>
                          <a:spcPct val="107000"/>
                        </a:lnSpc>
                        <a:spcAft>
                          <a:spcPts val="0"/>
                        </a:spcAft>
                      </a:pPr>
                      <a:r>
                        <a:rPr lang="kk-KZ" sz="1200" b="1" dirty="0">
                          <a:effectLst/>
                          <a:latin typeface="Times New Roman" panose="02020603050405020304" pitchFamily="18" charset="0"/>
                          <a:ea typeface="Calibri" panose="020F0502020204030204" pitchFamily="34" charset="0"/>
                          <a:cs typeface="Times New Roman" panose="02020603050405020304" pitchFamily="18" charset="0"/>
                        </a:rPr>
                        <a:t>   </a:t>
                      </a:r>
                      <a:r>
                        <a:rPr lang="kk-KZ" sz="12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kk-KZ" sz="2400" b="1" dirty="0">
                          <a:effectLst/>
                          <a:latin typeface="Times New Roman" panose="02020603050405020304" pitchFamily="18" charset="0"/>
                          <a:ea typeface="Calibri" panose="020F0502020204030204" pitchFamily="34" charset="0"/>
                          <a:cs typeface="Times New Roman" panose="02020603050405020304" pitchFamily="18" charset="0"/>
                        </a:rPr>
                        <a:t>Дұрыс</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9814276"/>
                  </a:ext>
                </a:extLst>
              </a:tr>
            </a:tbl>
          </a:graphicData>
        </a:graphic>
      </p:graphicFrame>
    </p:spTree>
    <p:extLst>
      <p:ext uri="{BB962C8B-B14F-4D97-AF65-F5344CB8AC3E}">
        <p14:creationId xmlns:p14="http://schemas.microsoft.com/office/powerpoint/2010/main" val="28168949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828799"/>
          </a:xfrm>
          <a:solidFill>
            <a:schemeClr val="bg2"/>
          </a:solidFill>
        </p:spPr>
        <p:txBody>
          <a:bodyPr>
            <a:normAutofit fontScale="90000"/>
          </a:bodyPr>
          <a:lstStyle/>
          <a:p>
            <a:pPr>
              <a:lnSpc>
                <a:spcPct val="107000"/>
              </a:lnSpc>
            </a:pPr>
            <a:r>
              <a:rPr lang="ru-RU" sz="2200" b="1" dirty="0" smtClean="0">
                <a:solidFill>
                  <a:srgbClr val="002060"/>
                </a:solidFill>
                <a:latin typeface="Times New Roman" panose="02020603050405020304" pitchFamily="18" charset="0"/>
                <a:cs typeface="Times New Roman" panose="02020603050405020304" pitchFamily="18" charset="0"/>
              </a:rPr>
              <a:t/>
            </a:r>
            <a:br>
              <a:rPr lang="ru-RU" sz="2200" b="1" dirty="0" smtClean="0">
                <a:solidFill>
                  <a:srgbClr val="002060"/>
                </a:solidFill>
                <a:latin typeface="Times New Roman" panose="02020603050405020304" pitchFamily="18" charset="0"/>
                <a:cs typeface="Times New Roman" panose="02020603050405020304" pitchFamily="18" charset="0"/>
              </a:rPr>
            </a:br>
            <a:r>
              <a:rPr lang="ru-RU" sz="2200" b="1" dirty="0" smtClean="0">
                <a:solidFill>
                  <a:srgbClr val="002060"/>
                </a:solidFill>
                <a:latin typeface="Times New Roman" panose="02020603050405020304" pitchFamily="18" charset="0"/>
                <a:cs typeface="Times New Roman" panose="02020603050405020304" pitchFamily="18" charset="0"/>
              </a:rPr>
              <a:t>          </a:t>
            </a:r>
            <a:r>
              <a:rPr lang="ru-RU" sz="3100" b="1" dirty="0">
                <a:solidFill>
                  <a:srgbClr val="FF0000"/>
                </a:solidFill>
                <a:latin typeface="Times New Roman" panose="02020603050405020304" pitchFamily="18" charset="0"/>
                <a:cs typeface="Times New Roman" panose="02020603050405020304" pitchFamily="18" charset="0"/>
              </a:rPr>
              <a:t>3</a:t>
            </a:r>
            <a:r>
              <a:rPr lang="ru-RU" sz="3100" b="1" dirty="0" smtClean="0">
                <a:solidFill>
                  <a:srgbClr val="FF0000"/>
                </a:solidFill>
                <a:latin typeface="Times New Roman" panose="02020603050405020304" pitchFamily="18" charset="0"/>
                <a:cs typeface="Times New Roman" panose="02020603050405020304" pitchFamily="18" charset="0"/>
              </a:rPr>
              <a:t>- </a:t>
            </a:r>
            <a:r>
              <a:rPr lang="ru-RU" sz="3100" b="1" dirty="0" err="1" smtClean="0">
                <a:solidFill>
                  <a:srgbClr val="FF0000"/>
                </a:solidFill>
                <a:latin typeface="Times New Roman" panose="02020603050405020304" pitchFamily="18" charset="0"/>
                <a:cs typeface="Times New Roman" panose="02020603050405020304" pitchFamily="18" charset="0"/>
              </a:rPr>
              <a:t>тапсырма</a:t>
            </a:r>
            <a:r>
              <a:rPr lang="kk-KZ" sz="2400" b="1" i="1" dirty="0"/>
              <a:t>.</a:t>
            </a:r>
            <a:r>
              <a:rPr lang="kk-KZ" sz="2400" b="1" dirty="0" smtClean="0"/>
              <a:t>Қазіргі таңда </a:t>
            </a:r>
            <a:r>
              <a:rPr lang="kk-KZ" sz="2400" b="1" dirty="0"/>
              <a:t>көрерменнің опера өнеріне деген сұранысы біршама қалыптасқан.Сіз осыған келісесіз бе?Осы  сұраққа келісу,келіспеу эссесін жазу арқылы жауап беріңіздер.</a:t>
            </a:r>
            <a:br>
              <a:rPr lang="kk-KZ" sz="2400" b="1" dirty="0"/>
            </a:br>
            <a:r>
              <a:rPr lang="kk-KZ" sz="2400" dirty="0">
                <a:solidFill>
                  <a:schemeClr val="accent1">
                    <a:lumMod val="75000"/>
                  </a:schemeClr>
                </a:solidFill>
              </a:rPr>
              <a:t/>
            </a:r>
            <a:br>
              <a:rPr lang="kk-KZ" sz="2400" dirty="0">
                <a:solidFill>
                  <a:schemeClr val="accent1">
                    <a:lumMod val="75000"/>
                  </a:schemeClr>
                </a:solidFill>
              </a:rPr>
            </a:br>
            <a:r>
              <a:rPr lang="ru-RU" sz="2200" b="1" dirty="0">
                <a:solidFill>
                  <a:srgbClr val="002060"/>
                </a:solidFill>
                <a:latin typeface="Times New Roman" panose="02020603050405020304" pitchFamily="18" charset="0"/>
                <a:cs typeface="Times New Roman" panose="02020603050405020304" pitchFamily="18" charset="0"/>
              </a:rPr>
              <a:t/>
            </a:r>
            <a:br>
              <a:rPr lang="ru-RU" sz="2200" b="1" dirty="0">
                <a:solidFill>
                  <a:srgbClr val="002060"/>
                </a:solidFill>
                <a:latin typeface="Times New Roman" panose="02020603050405020304" pitchFamily="18" charset="0"/>
                <a:cs typeface="Times New Roman" panose="02020603050405020304" pitchFamily="18" charset="0"/>
              </a:rPr>
            </a:br>
            <a:endParaRPr lang="ru-RU" sz="27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651000"/>
            <a:ext cx="12192000" cy="5207000"/>
          </a:xfrm>
          <a:solidFill>
            <a:schemeClr val="accent3">
              <a:lumMod val="20000"/>
              <a:lumOff val="80000"/>
            </a:schemeClr>
          </a:solidFill>
        </p:spPr>
        <p:txBody>
          <a:bodyPr>
            <a:noAutofit/>
          </a:bodyPr>
          <a:lstStyle/>
          <a:p>
            <a:pPr lvl="2">
              <a:lnSpc>
                <a:spcPct val="115000"/>
              </a:lnSpc>
              <a:spcBef>
                <a:spcPts val="300"/>
              </a:spcBef>
              <a:spcAft>
                <a:spcPts val="300"/>
              </a:spcAft>
              <a:buNone/>
            </a:pPr>
            <a:endParaRPr lang="ru-RU" b="1" dirty="0" smtClean="0">
              <a:solidFill>
                <a:srgbClr val="002060"/>
              </a:solidFill>
              <a:latin typeface="Times New Roman" panose="02020603050405020304" pitchFamily="18" charset="0"/>
              <a:cs typeface="Times New Roman" panose="02020603050405020304" pitchFamily="18" charset="0"/>
            </a:endParaRPr>
          </a:p>
          <a:p>
            <a:pPr marL="0" indent="0">
              <a:lnSpc>
                <a:spcPct val="107000"/>
              </a:lnSpc>
              <a:spcAft>
                <a:spcPts val="0"/>
              </a:spcAft>
              <a:buNone/>
            </a:pPr>
            <a:r>
              <a:rPr lang="kk-KZ" sz="2400" b="1" dirty="0" smtClean="0">
                <a:ln w="22225">
                  <a:solidFill>
                    <a:schemeClr val="accent2"/>
                  </a:solidFill>
                  <a:prstDash val="solid"/>
                </a:ln>
                <a:solidFill>
                  <a:schemeClr val="accent2">
                    <a:lumMod val="40000"/>
                    <a:lumOff val="60000"/>
                  </a:schemeClr>
                </a:solidFill>
              </a:rPr>
              <a:t>      </a:t>
            </a:r>
            <a:r>
              <a:rPr lang="kk-KZ" sz="2400" b="1" dirty="0" smtClean="0">
                <a:ln w="22225">
                  <a:solidFill>
                    <a:schemeClr val="accent2"/>
                  </a:solidFill>
                  <a:prstDash val="solid"/>
                </a:ln>
              </a:rPr>
              <a:t>Кіріспе:  </a:t>
            </a:r>
            <a:r>
              <a:rPr lang="kk-KZ" sz="2400" dirty="0" smtClean="0">
                <a:solidFill>
                  <a:schemeClr val="accent1">
                    <a:lumMod val="75000"/>
                  </a:schemeClr>
                </a:solidFill>
              </a:rPr>
              <a:t>1-2 сөйлем</a:t>
            </a:r>
          </a:p>
          <a:p>
            <a:pPr marL="0" indent="0">
              <a:lnSpc>
                <a:spcPct val="107000"/>
              </a:lnSpc>
              <a:spcAft>
                <a:spcPts val="0"/>
              </a:spcAft>
              <a:buNone/>
            </a:pPr>
            <a:r>
              <a:rPr lang="kk-KZ" sz="2400" b="1" dirty="0">
                <a:ln w="22225">
                  <a:solidFill>
                    <a:schemeClr val="accent2"/>
                  </a:solidFill>
                  <a:prstDash val="solid"/>
                </a:ln>
                <a:solidFill>
                  <a:schemeClr val="accent2">
                    <a:lumMod val="40000"/>
                    <a:lumOff val="60000"/>
                  </a:schemeClr>
                </a:solidFill>
              </a:rPr>
              <a:t> </a:t>
            </a:r>
            <a:r>
              <a:rPr lang="kk-KZ" sz="2400" b="1" dirty="0" smtClean="0">
                <a:ln w="22225">
                  <a:solidFill>
                    <a:schemeClr val="accent2"/>
                  </a:solidFill>
                  <a:prstDash val="solid"/>
                </a:ln>
                <a:solidFill>
                  <a:schemeClr val="accent2">
                    <a:lumMod val="40000"/>
                    <a:lumOff val="60000"/>
                  </a:schemeClr>
                </a:solidFill>
              </a:rPr>
              <a:t>                </a:t>
            </a:r>
            <a:r>
              <a:rPr lang="kk-KZ" sz="2400" b="1" dirty="0" smtClean="0">
                <a:ln w="22225">
                  <a:solidFill>
                    <a:schemeClr val="accent2"/>
                  </a:solidFill>
                  <a:prstDash val="solid"/>
                </a:ln>
              </a:rPr>
              <a:t>Келісу,келіспеу себебі:</a:t>
            </a:r>
            <a:r>
              <a:rPr lang="kk-KZ" sz="2400" dirty="0" smtClean="0"/>
              <a:t> </a:t>
            </a:r>
            <a:r>
              <a:rPr lang="kk-KZ" sz="2400" dirty="0" smtClean="0">
                <a:solidFill>
                  <a:schemeClr val="accent1">
                    <a:lumMod val="75000"/>
                  </a:schemeClr>
                </a:solidFill>
              </a:rPr>
              <a:t>3-сөйлем</a:t>
            </a:r>
          </a:p>
          <a:p>
            <a:pPr marL="0" indent="0">
              <a:lnSpc>
                <a:spcPct val="107000"/>
              </a:lnSpc>
              <a:spcAft>
                <a:spcPts val="0"/>
              </a:spcAft>
              <a:buNone/>
            </a:pPr>
            <a:r>
              <a:rPr lang="kk-KZ" sz="2400" dirty="0"/>
              <a:t> </a:t>
            </a:r>
            <a:r>
              <a:rPr lang="kk-KZ" sz="2400" dirty="0" smtClean="0"/>
              <a:t>                        </a:t>
            </a:r>
            <a:r>
              <a:rPr lang="kk-KZ" sz="2400" b="1" dirty="0" smtClean="0">
                <a:ln w="22225">
                  <a:solidFill>
                    <a:schemeClr val="accent2"/>
                  </a:solidFill>
                  <a:prstDash val="solid"/>
                </a:ln>
              </a:rPr>
              <a:t>Дәлел: </a:t>
            </a:r>
            <a:r>
              <a:rPr lang="kk-KZ" sz="2400" dirty="0" smtClean="0">
                <a:solidFill>
                  <a:schemeClr val="accent1">
                    <a:lumMod val="75000"/>
                  </a:schemeClr>
                </a:solidFill>
              </a:rPr>
              <a:t>3-сөйлем(ақпарат көздерін немесе ғылыми мәліметтерді қолданыңыз)</a:t>
            </a:r>
          </a:p>
          <a:p>
            <a:pPr marL="0" indent="0">
              <a:lnSpc>
                <a:spcPct val="107000"/>
              </a:lnSpc>
              <a:spcAft>
                <a:spcPts val="0"/>
              </a:spcAft>
              <a:buNone/>
            </a:pPr>
            <a:r>
              <a:rPr lang="kk-KZ" sz="2400" b="1" dirty="0">
                <a:ln w="22225">
                  <a:solidFill>
                    <a:schemeClr val="accent2"/>
                  </a:solidFill>
                  <a:prstDash val="solid"/>
                </a:ln>
              </a:rPr>
              <a:t> </a:t>
            </a:r>
            <a:r>
              <a:rPr lang="kk-KZ" sz="2400" b="1" dirty="0" smtClean="0">
                <a:ln w="22225">
                  <a:solidFill>
                    <a:schemeClr val="accent2"/>
                  </a:solidFill>
                  <a:prstDash val="solid"/>
                </a:ln>
              </a:rPr>
              <a:t>                                    Шешім: </a:t>
            </a:r>
            <a:r>
              <a:rPr lang="kk-KZ" sz="2400" dirty="0" smtClean="0">
                <a:solidFill>
                  <a:schemeClr val="accent1">
                    <a:lumMod val="75000"/>
                  </a:schemeClr>
                </a:solidFill>
              </a:rPr>
              <a:t>1-2 сөйлем (бұл мәселені шешуге болады)</a:t>
            </a:r>
          </a:p>
          <a:p>
            <a:pPr marL="0" indent="0">
              <a:lnSpc>
                <a:spcPct val="107000"/>
              </a:lnSpc>
              <a:spcAft>
                <a:spcPts val="0"/>
              </a:spcAft>
              <a:buNone/>
            </a:pPr>
            <a:r>
              <a:rPr lang="kk-KZ" sz="2400" dirty="0"/>
              <a:t> </a:t>
            </a:r>
            <a:r>
              <a:rPr lang="kk-KZ" sz="2400" dirty="0" smtClean="0"/>
              <a:t>                                                </a:t>
            </a:r>
            <a:r>
              <a:rPr lang="kk-KZ" sz="2400" b="1" dirty="0" smtClean="0">
                <a:ln w="22225">
                  <a:solidFill>
                    <a:schemeClr val="accent2"/>
                  </a:solidFill>
                  <a:prstDash val="solid"/>
                </a:ln>
              </a:rPr>
              <a:t>Қорытынды:</a:t>
            </a:r>
            <a:r>
              <a:rPr lang="kk-KZ" sz="2400" dirty="0" smtClean="0">
                <a:solidFill>
                  <a:schemeClr val="accent1">
                    <a:lumMod val="75000"/>
                  </a:schemeClr>
                </a:solidFill>
              </a:rPr>
              <a:t>1-2 сөйлем</a:t>
            </a:r>
            <a:endParaRPr lang="ru-RU" sz="2400" dirty="0" smtClean="0">
              <a:solidFill>
                <a:schemeClr val="accent1">
                  <a:lumMod val="75000"/>
                </a:schemeClr>
              </a:solidFill>
            </a:endParaRPr>
          </a:p>
          <a:p>
            <a:pPr marL="0" indent="0">
              <a:buNone/>
            </a:pPr>
            <a:r>
              <a:rPr lang="kk-KZ" sz="2400" b="1" dirty="0" smtClean="0">
                <a:solidFill>
                  <a:schemeClr val="accent1">
                    <a:lumMod val="75000"/>
                  </a:schemeClr>
                </a:solidFill>
                <a:latin typeface="Times New Roman" panose="02020603050405020304" pitchFamily="18" charset="0"/>
                <a:cs typeface="Times New Roman" panose="02020603050405020304" pitchFamily="18" charset="0"/>
              </a:rPr>
              <a:t> </a:t>
            </a:r>
          </a:p>
          <a:p>
            <a:pPr marL="0" indent="0">
              <a:buNone/>
            </a:pPr>
            <a:endParaRPr lang="kk-KZ" b="1" dirty="0">
              <a:solidFill>
                <a:schemeClr val="accent1">
                  <a:lumMod val="75000"/>
                </a:schemeClr>
              </a:solidFill>
              <a:latin typeface="Times New Roman" panose="02020603050405020304" pitchFamily="18" charset="0"/>
              <a:cs typeface="Times New Roman" panose="02020603050405020304" pitchFamily="18" charset="0"/>
            </a:endParaRPr>
          </a:p>
          <a:p>
            <a:pPr marL="0" indent="0">
              <a:buNone/>
            </a:pPr>
            <a:r>
              <a:rPr lang="ru-RU" b="1" dirty="0" smtClean="0">
                <a:solidFill>
                  <a:srgbClr val="FF0000"/>
                </a:solidFill>
                <a:latin typeface="Times New Roman" panose="02020603050405020304" pitchFamily="18" charset="0"/>
                <a:cs typeface="Times New Roman" panose="02020603050405020304" pitchFamily="18" charset="0"/>
              </a:rPr>
              <a:t>Дескриптор</a:t>
            </a:r>
            <a:r>
              <a:rPr lang="ru-RU" b="1" dirty="0">
                <a:solidFill>
                  <a:srgbClr val="FF0000"/>
                </a:solidFill>
                <a:latin typeface="Times New Roman" panose="02020603050405020304" pitchFamily="18" charset="0"/>
                <a:cs typeface="Times New Roman" panose="02020603050405020304" pitchFamily="18" charset="0"/>
              </a:rPr>
              <a:t>:</a:t>
            </a:r>
            <a:r>
              <a:rPr lang="ru-RU" b="1" dirty="0">
                <a:solidFill>
                  <a:srgbClr val="002060"/>
                </a:solidFill>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ea typeface="Times New Roman" panose="02020603050405020304" pitchFamily="18" charset="0"/>
                <a:cs typeface="Times New Roman" panose="02020603050405020304" pitchFamily="18" charset="0"/>
              </a:rPr>
              <a:t>келісу,келіспеу эссесін жазу арқылы жауап береді.</a:t>
            </a:r>
            <a:endParaRPr lang="ru-RU" b="1" dirty="0">
              <a:solidFill>
                <a:srgbClr val="002060"/>
              </a:solidFill>
              <a:latin typeface="Calibri" panose="020F0502020204030204" pitchFamily="34" charset="0"/>
              <a:cs typeface="Times New Roman" panose="02020603050405020304" pitchFamily="18" charset="0"/>
            </a:endParaRPr>
          </a:p>
          <a:p>
            <a:pPr marL="0" indent="0">
              <a:buNone/>
            </a:pPr>
            <a:endParaRPr lang="ru-RU" b="1" dirty="0" smtClean="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54950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Тема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2654</TotalTime>
  <Words>495</Words>
  <Application>Microsoft Office PowerPoint</Application>
  <PresentationFormat>Широкоэкранный</PresentationFormat>
  <Paragraphs>98</Paragraphs>
  <Slides>12</Slides>
  <Notes>7</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1</vt:i4>
      </vt:variant>
      <vt:variant>
        <vt:lpstr>Заголовки слайдов</vt:lpstr>
      </vt:variant>
      <vt:variant>
        <vt:i4>12</vt:i4>
      </vt:variant>
    </vt:vector>
  </HeadingPairs>
  <TitlesOfParts>
    <vt:vector size="18" baseType="lpstr">
      <vt:lpstr>Arial</vt:lpstr>
      <vt:lpstr>Calibri</vt:lpstr>
      <vt:lpstr>Calibri Light</vt:lpstr>
      <vt:lpstr>Times New Roman</vt:lpstr>
      <vt:lpstr>Office Theme</vt:lpstr>
      <vt:lpstr>Документ</vt:lpstr>
      <vt:lpstr>        Бөлім тақырыбы:Астана – мәдениет пен өнер ордасы                                                                                 </vt:lpstr>
      <vt:lpstr>             Оқу мақсаттары:                                                                      </vt:lpstr>
      <vt:lpstr>         Бағалау критерийлері:   </vt:lpstr>
      <vt:lpstr>                                        Дамыту тапсырмалары.                                                 Ой қозғау, ойландыру</vt:lpstr>
      <vt:lpstr>                           </vt:lpstr>
      <vt:lpstr>                                                                      Өзіңді тексер </vt:lpstr>
      <vt:lpstr>       </vt:lpstr>
      <vt:lpstr>                                                                                                                                     Өзіңді тексер         </vt:lpstr>
      <vt:lpstr>           3- тапсырма.Қазіргі таңда көрерменнің опера өнеріне деген сұранысы біршама қалыптасқан.Сіз осыған келісесіз бе?Осы  сұраққа келісу,келіспеу эссесін жазу арқылы жауап беріңіздер.   </vt:lpstr>
      <vt:lpstr>                                                            Білгенің жөн           </vt:lpstr>
      <vt:lpstr>                                                        Өзіңді тексер  </vt:lpstr>
      <vt:lpstr>                                                                                                                                            Қорытынды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 бекіту:</dc:title>
  <dc:creator>User</dc:creator>
  <cp:lastModifiedBy>Leila</cp:lastModifiedBy>
  <cp:revision>164</cp:revision>
  <cp:lastPrinted>2020-03-22T06:39:47Z</cp:lastPrinted>
  <dcterms:created xsi:type="dcterms:W3CDTF">2020-03-21T16:12:39Z</dcterms:created>
  <dcterms:modified xsi:type="dcterms:W3CDTF">2020-11-20T05:24:45Z</dcterms:modified>
</cp:coreProperties>
</file>