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png" ContentType="image/png"/>
  <Override PartName="/ppt/media/image6.png" ContentType="image/png"/>
  <Override PartName="/ppt/media/image3.jpeg" ContentType="image/jpeg"/>
  <Override PartName="/ppt/media/image4.png" ContentType="image/png"/>
  <Override PartName="/ppt/media/image5.jpeg" ContentType="image/jpeg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F65EF8-6D3E-45D1-B7E8-CD61992BC81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deeb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F14A212-DA1E-4AA2-82B8-976E90FC30E4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" name="object 2"/>
          <p:cNvSpPr/>
          <p:nvPr/>
        </p:nvSpPr>
        <p:spPr>
          <a:xfrm>
            <a:off x="0" y="0"/>
            <a:ext cx="12190320" cy="977760"/>
          </a:xfrm>
          <a:custGeom>
            <a:avLst/>
            <a:gdLst>
              <a:gd name="textAreaLeft" fmla="*/ 0 w 12190320"/>
              <a:gd name="textAreaRight" fmla="*/ 12190680 w 1219032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9360">
            <a:solidFill>
              <a:srgbClr val="2e77e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TextBox 25"/>
          <p:cNvSpPr/>
          <p:nvPr/>
        </p:nvSpPr>
        <p:spPr>
          <a:xfrm>
            <a:off x="1228680" y="3438360"/>
            <a:ext cx="1016784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Сабақтың тақырыбы: Ахмет Жұбанов. Табу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TextBox 9"/>
          <p:cNvSpPr/>
          <p:nvPr/>
        </p:nvSpPr>
        <p:spPr>
          <a:xfrm>
            <a:off x="8666280" y="196920"/>
            <a:ext cx="2797200" cy="947880"/>
          </a:xfrm>
          <a:prstGeom prst="rect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00"/>
                </a:solidFill>
                <a:uFillTx/>
                <a:latin typeface="Times New Roman"/>
                <a:ea typeface="Times New Roman"/>
              </a:rPr>
              <a:t>ҚАЗАҚ ТІЛІ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00"/>
                </a:solidFill>
                <a:uFillTx/>
                <a:latin typeface="Times New Roman"/>
                <a:ea typeface="Times New Roman"/>
              </a:rPr>
              <a:t>6-сынып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TextBox 1"/>
          <p:cNvSpPr/>
          <p:nvPr/>
        </p:nvSpPr>
        <p:spPr>
          <a:xfrm>
            <a:off x="1228680" y="1270080"/>
            <a:ext cx="5892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Бөлім тақырыбы: ТАРИХИ ТҰЛҒАЛАР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0" name="Picture 2" descr="The Guardian»: ТОП-10 лучших книг минувшего десятилетия"/>
          <p:cNvPicPr/>
          <p:nvPr/>
        </p:nvPicPr>
        <p:blipFill>
          <a:blip r:embed="rId2"/>
          <a:stretch/>
        </p:blipFill>
        <p:spPr>
          <a:xfrm rot="21065400">
            <a:off x="3386160" y="2193840"/>
            <a:ext cx="3990960" cy="2228760"/>
          </a:xfrm>
          <a:prstGeom prst="rect">
            <a:avLst/>
          </a:prstGeom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52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3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4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55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56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57" name="TextBox 8"/>
          <p:cNvSpPr/>
          <p:nvPr/>
        </p:nvSpPr>
        <p:spPr>
          <a:xfrm>
            <a:off x="1282680" y="1992240"/>
            <a:ext cx="18432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8" name="TextBox 9"/>
          <p:cNvSpPr/>
          <p:nvPr/>
        </p:nvSpPr>
        <p:spPr>
          <a:xfrm>
            <a:off x="1133640" y="258840"/>
            <a:ext cx="8461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ТАБУ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59" name=""/>
          <p:cNvGraphicFramePr/>
          <p:nvPr/>
        </p:nvGraphicFramePr>
        <p:xfrm>
          <a:off x="477720" y="1378080"/>
          <a:ext cx="11287080" cy="4660920"/>
        </p:xfrm>
        <a:graphic>
          <a:graphicData uri="http://schemas.openxmlformats.org/drawingml/2006/table">
            <a:tbl>
              <a:tblPr/>
              <a:tblGrid>
                <a:gridCol w="5643720"/>
                <a:gridCol w="5643360"/>
              </a:tblGrid>
              <a:tr h="825480">
                <a:tc gridSpan="2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Халықтың наным-сенімі мен салт-дәстүріне байланысты атын атауға тыйым салынған сөздер </a:t>
                      </a: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табу </a:t>
                      </a: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деп аталады</a:t>
                      </a: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.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deebf7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496440">
                <a:tc gridSpan="2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Табу сөздердің пайда болуына себеп болған жағдай: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496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1. Әдет-ғұрып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2. Наным-сенім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1589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Ескі әдет-ғұрып дәстүрі бойынша қазақ келіндеріне күйеуінің туыстарының атын атауға тыйым салынған. Сол себепті оларға мінезі, сырт келбеті, әрекетіне қарай ат қойған.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Ескі наным бойынша адамға зиян келтіретін табиғаттағы дүлей күш пен жыртқыш аң-құс, жұқпалы індеттердің атын атауға тыйым салынған.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1252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Қызға:</a:t>
                      </a: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i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Шырайлым, Еркем,</a:t>
                      </a: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т.б.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Ұлға: </a:t>
                      </a:r>
                      <a:r>
                        <a:rPr b="0" i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Шырақ, Мырза жігіт, Төре жігіт</a:t>
                      </a: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т.б.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Қасқырдың атын атасақ, малға шабады деп, </a:t>
                      </a:r>
                      <a:r>
                        <a:rPr b="1" i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ит-құс, ұлыма, қара құлақ </a:t>
                      </a: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десе </a:t>
                      </a:r>
                      <a:r>
                        <a:rPr b="0" i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ж</a:t>
                      </a: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ыланды </a:t>
                      </a:r>
                      <a:r>
                        <a:rPr b="1" i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жылан</a:t>
                      </a: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десек, келіп шағады деп </a:t>
                      </a:r>
                      <a:r>
                        <a:rPr b="1" i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қамшы, ала жіп, ұзын құрт</a:t>
                      </a: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деп атаған.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1" name="object 2"/>
          <p:cNvSpPr/>
          <p:nvPr/>
        </p:nvSpPr>
        <p:spPr>
          <a:xfrm>
            <a:off x="28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62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63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64" name="TextBox 8"/>
          <p:cNvSpPr/>
          <p:nvPr/>
        </p:nvSpPr>
        <p:spPr>
          <a:xfrm>
            <a:off x="1133640" y="272880"/>
            <a:ext cx="4246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2-т</a:t>
            </a:r>
            <a:r>
              <a:rPr b="1" lang="kk-KZ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апсырма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5" name="TextBox 9"/>
          <p:cNvSpPr/>
          <p:nvPr/>
        </p:nvSpPr>
        <p:spPr>
          <a:xfrm>
            <a:off x="1311480" y="4830840"/>
            <a:ext cx="861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0000"/>
                </a:solidFill>
                <a:uFillTx/>
                <a:latin typeface="Calibri"/>
              </a:rPr>
              <a:t>Дескриптор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Calibri"/>
              </a:rPr>
              <a:t>Көнерген сөздер, дисфемизм, эвфемизм және табу сөздерді дұрыс тауып жазады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865080" y="1541520"/>
            <a:ext cx="10515600" cy="588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Берілген сөздерді топтастырып жазыңдар. </a:t>
            </a:r>
            <a:br>
              <a:rPr sz="2000"/>
            </a:br>
            <a:r>
              <a:rPr b="0" i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Сөзуар, шырақ, болыс, алпамсадай, ұлыма, хан, қолының жымысқысы бар, найза,  ұзын құлақ, сараң, мылжың, мырза жігіт.</a:t>
            </a:r>
            <a:br>
              <a:rPr sz="2000"/>
            </a:br>
            <a:endParaRPr b="0" lang="ru-RU" sz="2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838080" y="3274920"/>
          <a:ext cx="10515600" cy="1297080"/>
        </p:xfrm>
        <a:graphic>
          <a:graphicData uri="http://schemas.openxmlformats.org/drawingml/2006/table">
            <a:tbl>
              <a:tblPr/>
              <a:tblGrid>
                <a:gridCol w="2629080"/>
                <a:gridCol w="2628720"/>
                <a:gridCol w="2629080"/>
                <a:gridCol w="2628720"/>
              </a:tblGrid>
              <a:tr h="6476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Көнерген сөз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Дисфемизм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Эвфемизм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Табу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649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9" name="object 2"/>
          <p:cNvSpPr/>
          <p:nvPr/>
        </p:nvSpPr>
        <p:spPr>
          <a:xfrm>
            <a:off x="0" y="0"/>
            <a:ext cx="12190320" cy="977760"/>
          </a:xfrm>
          <a:custGeom>
            <a:avLst/>
            <a:gdLst>
              <a:gd name="textAreaLeft" fmla="*/ 0 w 12190320"/>
              <a:gd name="textAreaRight" fmla="*/ 12190680 w 1219032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70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71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72" name="TextBox 8"/>
          <p:cNvSpPr/>
          <p:nvPr/>
        </p:nvSpPr>
        <p:spPr>
          <a:xfrm>
            <a:off x="1133640" y="272880"/>
            <a:ext cx="4246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Өзіңді</a:t>
            </a:r>
            <a:r>
              <a:rPr b="1" lang="kk-KZ" sz="3200" strike="noStrike" u="none">
                <a:solidFill>
                  <a:srgbClr val="ffc00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тексер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687240" y="1924200"/>
          <a:ext cx="10515600" cy="2552400"/>
        </p:xfrm>
        <a:graphic>
          <a:graphicData uri="http://schemas.openxmlformats.org/drawingml/2006/table">
            <a:tbl>
              <a:tblPr/>
              <a:tblGrid>
                <a:gridCol w="2082960"/>
                <a:gridCol w="2469960"/>
                <a:gridCol w="3333960"/>
                <a:gridCol w="2628720"/>
              </a:tblGrid>
              <a:tr h="750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Көнерген сөз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Дисфемизм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Эвфемизм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Табу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1801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Найза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болыс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хан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Алпамсадай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сараң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мылжың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Сөзуар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қолының жымысқысы бар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ұзын құлақ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Ұлыма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мырза жігіт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i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шырақ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75" name="object 2"/>
          <p:cNvSpPr/>
          <p:nvPr/>
        </p:nvSpPr>
        <p:spPr>
          <a:xfrm>
            <a:off x="0" y="0"/>
            <a:ext cx="12190320" cy="977760"/>
          </a:xfrm>
          <a:custGeom>
            <a:avLst/>
            <a:gdLst>
              <a:gd name="textAreaLeft" fmla="*/ 0 w 12190320"/>
              <a:gd name="textAreaRight" fmla="*/ 12190680 w 1219032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6" name="TextBox 8"/>
          <p:cNvSpPr/>
          <p:nvPr/>
        </p:nvSpPr>
        <p:spPr>
          <a:xfrm>
            <a:off x="1133640" y="272880"/>
            <a:ext cx="4246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3-тапсырма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326520" y="1337760"/>
            <a:ext cx="11642760" cy="941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Жұмбақтарды шешіп, жауабын табу сөздермен жазыңдар</a:t>
            </a:r>
            <a:endParaRPr b="0" lang="ru-RU" sz="32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78" name=""/>
          <p:cNvSpPr txBox="1"/>
          <p:nvPr/>
        </p:nvSpPr>
        <p:spPr>
          <a:xfrm>
            <a:off x="838080" y="2238480"/>
            <a:ext cx="10515600" cy="39384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Қырда қылыш жарқылдайды. (...)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Жер астында жездемнің қамшысы жатыр (...)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Аузы бейне шалғы орақ,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Шөп емес, бірақ мал орады. (...)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Дескрипторлар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Жұмбақтың шешімін табады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Жауабын табу сөздермен жазады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9" name="Picture 3" descr="C:\Users\asus\Downloads\WhatsApp Image 2020-10-19 at 10.39.11.jpeg"/>
          <p:cNvPicPr/>
          <p:nvPr/>
        </p:nvPicPr>
        <p:blipFill>
          <a:blip r:embed="rId2"/>
          <a:stretch/>
        </p:blipFill>
        <p:spPr>
          <a:xfrm>
            <a:off x="8653320" y="4694400"/>
            <a:ext cx="2907000" cy="1780920"/>
          </a:xfrm>
          <a:prstGeom prst="rect">
            <a:avLst/>
          </a:prstGeom>
          <a:ln w="0">
            <a:noFill/>
          </a:ln>
        </p:spPr>
      </p:pic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81" name="object 2"/>
          <p:cNvSpPr/>
          <p:nvPr/>
        </p:nvSpPr>
        <p:spPr>
          <a:xfrm>
            <a:off x="0" y="0"/>
            <a:ext cx="12190320" cy="977760"/>
          </a:xfrm>
          <a:custGeom>
            <a:avLst/>
            <a:gdLst>
              <a:gd name="textAreaLeft" fmla="*/ 0 w 12190320"/>
              <a:gd name="textAreaRight" fmla="*/ 12190680 w 1219032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82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83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57240">
            <a:solidFill>
              <a:srgbClr val="0070c0"/>
            </a:solidFill>
            <a:miter/>
          </a:ln>
        </p:spPr>
      </p:cxnSp>
      <p:sp>
        <p:nvSpPr>
          <p:cNvPr id="84" name="TextBox 8"/>
          <p:cNvSpPr/>
          <p:nvPr/>
        </p:nvSpPr>
        <p:spPr>
          <a:xfrm>
            <a:off x="1133640" y="272880"/>
            <a:ext cx="4246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Өзіңді тексер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5" name=""/>
          <p:cNvSpPr txBox="1"/>
          <p:nvPr/>
        </p:nvSpPr>
        <p:spPr>
          <a:xfrm>
            <a:off x="838080" y="2238480"/>
            <a:ext cx="10515600" cy="39384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Қырда қылыш жарқылдайды. </a:t>
            </a: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(</a:t>
            </a:r>
            <a:r>
              <a:rPr b="1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найзағай /</a:t>
            </a:r>
            <a:r>
              <a:rPr b="1" lang="kk-KZ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 жасыл</a:t>
            </a:r>
            <a:r>
              <a:rPr b="0" lang="kk-KZ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)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Жер астында жездемнің қамшысы жатыр. </a:t>
            </a:r>
            <a:r>
              <a:rPr b="1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(жылан / </a:t>
            </a:r>
            <a:r>
              <a:rPr b="1" lang="kk-KZ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ұзын құрт)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Аузы бейне шалғы орақ,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Шөп емес, бірақ мал орады. </a:t>
            </a:r>
            <a:r>
              <a:rPr b="1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(қасқыр / </a:t>
            </a:r>
            <a:r>
              <a:rPr b="1" lang="kk-KZ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ұлыма)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87" name="object 2"/>
          <p:cNvSpPr/>
          <p:nvPr/>
        </p:nvSpPr>
        <p:spPr>
          <a:xfrm>
            <a:off x="0" y="0"/>
            <a:ext cx="12190320" cy="977760"/>
          </a:xfrm>
          <a:custGeom>
            <a:avLst/>
            <a:gdLst>
              <a:gd name="textAreaLeft" fmla="*/ 0 w 12190320"/>
              <a:gd name="textAreaRight" fmla="*/ 12190680 w 1219032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8" name="TextBox 8"/>
          <p:cNvSpPr/>
          <p:nvPr/>
        </p:nvSpPr>
        <p:spPr>
          <a:xfrm>
            <a:off x="1133640" y="272880"/>
            <a:ext cx="8378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Бүгінгі сабақта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9" name=""/>
          <p:cNvSpPr txBox="1"/>
          <p:nvPr/>
        </p:nvSpPr>
        <p:spPr>
          <a:xfrm>
            <a:off x="838080" y="1677600"/>
            <a:ext cx="10515600" cy="4498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Ахмет Жұбанов туралы ақпарат алдыңыздар;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Тыңдалған мәтін мазмұны бойынша жалпы және нақты сұрақтарға жауап бердіңіздер, мәтіндегі ақпаратты шынайы өмірмен байланыстырдыңыздар;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Көнерген сөз, эвфемизм, дисфемизм, табу сөздердің қолданыс аясын түсініп, ажырата білдіңіздер.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91" name="object 2"/>
          <p:cNvSpPr/>
          <p:nvPr/>
        </p:nvSpPr>
        <p:spPr>
          <a:xfrm>
            <a:off x="0" y="0"/>
            <a:ext cx="12190320" cy="977760"/>
          </a:xfrm>
          <a:custGeom>
            <a:avLst/>
            <a:gdLst>
              <a:gd name="textAreaLeft" fmla="*/ 0 w 12190320"/>
              <a:gd name="textAreaRight" fmla="*/ 12190680 w 1219032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2" name="TextBox 8"/>
          <p:cNvSpPr/>
          <p:nvPr/>
        </p:nvSpPr>
        <p:spPr>
          <a:xfrm>
            <a:off x="1133640" y="272880"/>
            <a:ext cx="8378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Қосымша тапсырма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3" name=""/>
          <p:cNvSpPr txBox="1"/>
          <p:nvPr/>
        </p:nvSpPr>
        <p:spPr>
          <a:xfrm>
            <a:off x="838080" y="1555920"/>
            <a:ext cx="10515600" cy="462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Табу сөздерді қолданып 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«Ахмет Жұбанов – музыка мәдениетін зерттеуші»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тақырыбында өмірбаяндық мәтін құраңыздар.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94" name="Picture 2" descr="Наталья Островская. Особенности лингводидактического описания вариантности  русского языка в рамках теории функционального поля"/>
          <p:cNvPicPr/>
          <p:nvPr/>
        </p:nvPicPr>
        <p:blipFill>
          <a:blip r:embed="rId2"/>
          <a:stretch/>
        </p:blipFill>
        <p:spPr>
          <a:xfrm>
            <a:off x="3890880" y="2954160"/>
            <a:ext cx="3970440" cy="2619720"/>
          </a:xfrm>
          <a:prstGeom prst="rect">
            <a:avLst/>
          </a:prstGeom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2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3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sp>
        <p:nvSpPr>
          <p:cNvPr id="14" name="TextBox 8"/>
          <p:cNvSpPr/>
          <p:nvPr/>
        </p:nvSpPr>
        <p:spPr>
          <a:xfrm>
            <a:off x="1133640" y="258840"/>
            <a:ext cx="4246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Оқу мақсат(тар)ы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" name="TextBox 1"/>
          <p:cNvSpPr/>
          <p:nvPr/>
        </p:nvSpPr>
        <p:spPr>
          <a:xfrm>
            <a:off x="968400" y="3740040"/>
            <a:ext cx="10686960" cy="250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Сабақ мақсаттары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Тыңдалған мәтін мазмұны бойынша жалпы және нақты сұрақтарға жауап береді, мәтіндегі ақпаратты шынайы өмірмен байланыстырады;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Көнерген сөз, эвфемизм, дисфемизм, табу сөздердің қолданыс аясын түсінеді және ажырата біледі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928800" y="1055880"/>
            <a:ext cx="9893160" cy="22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Т/А5.</a:t>
            </a:r>
            <a:r>
              <a:rPr b="0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Тыңдалған мәтін мазмұны бойынша жалпы және нақты сұрақтарға жауап беру, мәтіндегі ақпаратты шынайы өмірмен байланыстыру;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ӘТН3. Көнерген сөз, эвфемизм, дисфемизм, табу сөздердің қолданыс аясын түсіну және ажырата білу</a:t>
            </a:r>
            <a:r>
              <a:rPr b="0" lang="ru-RU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8" name="object 2"/>
          <p:cNvSpPr/>
          <p:nvPr/>
        </p:nvSpPr>
        <p:spPr>
          <a:xfrm>
            <a:off x="0" y="0"/>
            <a:ext cx="11918880" cy="977760"/>
          </a:xfrm>
          <a:custGeom>
            <a:avLst/>
            <a:gdLst>
              <a:gd name="textAreaLeft" fmla="*/ 0 w 11918880"/>
              <a:gd name="textAreaRight" fmla="*/ 11919240 w 119188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20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21" name="TextBox 8"/>
          <p:cNvSpPr/>
          <p:nvPr/>
        </p:nvSpPr>
        <p:spPr>
          <a:xfrm>
            <a:off x="1282680" y="1992240"/>
            <a:ext cx="18432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2" name="TextBox 9"/>
          <p:cNvSpPr/>
          <p:nvPr/>
        </p:nvSpPr>
        <p:spPr>
          <a:xfrm>
            <a:off x="1133640" y="258840"/>
            <a:ext cx="8132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ffff00"/>
                </a:solidFill>
                <a:uFillTx/>
                <a:latin typeface="Times New Roman"/>
                <a:ea typeface="Times New Roman"/>
              </a:rPr>
              <a:t>Бағалау </a:t>
            </a:r>
            <a:r>
              <a:rPr b="1" lang="kk-KZ" sz="3200" strike="noStrike" u="none">
                <a:solidFill>
                  <a:srgbClr val="ffff00"/>
                </a:solidFill>
                <a:uFillTx/>
                <a:latin typeface="Times New Roman"/>
                <a:ea typeface="Times New Roman"/>
              </a:rPr>
              <a:t>критерийлері</a:t>
            </a:r>
            <a:r>
              <a:rPr b="1" lang="kk-KZ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: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3" name="Прямоугольник 8"/>
          <p:cNvSpPr/>
          <p:nvPr/>
        </p:nvSpPr>
        <p:spPr>
          <a:xfrm>
            <a:off x="1433520" y="1979640"/>
            <a:ext cx="769608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Тыңдалған мәтін мазмұны бойынша жалпы және нақты сұрақтарға жауап береді, мәтіндегі ақпаратты шынайы өмірмен байланыстырады;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Көнерген сөз, эвфемизм, дисфемизм, табу сөздердің қолданыс аясын түсінеді және ажырата біледі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25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6" name="TextBox 8"/>
          <p:cNvSpPr/>
          <p:nvPr/>
        </p:nvSpPr>
        <p:spPr>
          <a:xfrm>
            <a:off x="1282680" y="1992240"/>
            <a:ext cx="18432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7" name="TextBox 9"/>
          <p:cNvSpPr/>
          <p:nvPr/>
        </p:nvSpPr>
        <p:spPr>
          <a:xfrm>
            <a:off x="1133640" y="258840"/>
            <a:ext cx="8461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Талқылауға арналған сұрақтар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8" name=""/>
          <p:cNvSpPr txBox="1"/>
          <p:nvPr/>
        </p:nvSpPr>
        <p:spPr>
          <a:xfrm>
            <a:off x="838080" y="1798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6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Ахмет Жұбанов туралы не білесіздер?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6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Музыка өнерімен қандай байланысы бар?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9" name="Picture 3" descr="C:\Users\asus\Downloads\WhatsApp Image 2020-10-19 at 10.39.11.jpeg"/>
          <p:cNvPicPr/>
          <p:nvPr/>
        </p:nvPicPr>
        <p:blipFill>
          <a:blip r:embed="rId2"/>
          <a:stretch/>
        </p:blipFill>
        <p:spPr>
          <a:xfrm>
            <a:off x="8629560" y="4189320"/>
            <a:ext cx="2906640" cy="1959120"/>
          </a:xfrm>
          <a:prstGeom prst="rect">
            <a:avLst/>
          </a:prstGeom>
          <a:ln w="0">
            <a:noFill/>
          </a:ln>
        </p:spPr>
      </p:pic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31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2" name="TextBox 9"/>
          <p:cNvSpPr/>
          <p:nvPr/>
        </p:nvSpPr>
        <p:spPr>
          <a:xfrm>
            <a:off x="1008000" y="1009800"/>
            <a:ext cx="10047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Ахмет Жұбанов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"/>
          <p:cNvSpPr txBox="1"/>
          <p:nvPr/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Қазақ музыкасын зерттеуші көрнекті ғалым, әйгілі композитор, дирижер.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Ол халық күйлерін оркестрге лайықтап, нотаға түсірді және қазақ музыкасын күрделі аспаптық симфониялық шығармалармен байытты.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35" name="object 2"/>
          <p:cNvSpPr/>
          <p:nvPr/>
        </p:nvSpPr>
        <p:spPr>
          <a:xfrm>
            <a:off x="1440" y="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                        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6" name="Ахмет Жұбанов.mp4" descr=""/>
          <p:cNvPicPr/>
          <p:nvPr/>
        </p:nvPicPr>
        <p:blipFill>
          <a:blip r:embed="rId2"/>
          <a:stretch/>
        </p:blipFill>
        <p:spPr>
          <a:xfrm>
            <a:off x="368280" y="996840"/>
            <a:ext cx="11572920" cy="566280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restart="whenNotActive" nodeType="interactiveSeq" fill="hold">
                <p:stCondLst>
                  <p:cond evt="onClick">
                    <p:tgtEl>
                      <p:spTgt spid="36"/>
                    </p:tgtEl>
                  </p:cond>
                </p:stCondLst>
                <p:childTnLst>
                  <p:par>
                    <p:cTn id="3" fill="hold">
                      <p:stCondLst>
                        <p:cond evt="onClick">
                          <p:tgtEl>
                            <p:spTgt spid="36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mediacall" presetID="2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38" name="object 2"/>
          <p:cNvSpPr/>
          <p:nvPr/>
        </p:nvSpPr>
        <p:spPr>
          <a:xfrm>
            <a:off x="28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9" name="TextBox 8"/>
          <p:cNvSpPr/>
          <p:nvPr/>
        </p:nvSpPr>
        <p:spPr>
          <a:xfrm>
            <a:off x="1133640" y="272880"/>
            <a:ext cx="4246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1-т</a:t>
            </a:r>
            <a:r>
              <a:rPr b="1" lang="kk-KZ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апсырма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838080" y="1133640"/>
            <a:ext cx="10515600" cy="995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Тыңдалым мәтінінің мазмұны бойынша сұрақтаға жауап беріңіз</a:t>
            </a:r>
            <a:endParaRPr b="0" lang="ru-RU" sz="28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41" name=""/>
          <p:cNvSpPr txBox="1"/>
          <p:nvPr/>
        </p:nvSpPr>
        <p:spPr>
          <a:xfrm>
            <a:off x="477360" y="2484000"/>
            <a:ext cx="10712520" cy="3274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Ахмет Жұбанов кім?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Ахмет неше жасында домбыра тартып, ән айтты?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Ахмет Жұбановтың алғашқы ұстазы кім болды?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Композитор Л. Хамидимен бірігіп қандай опера жазды?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Қандай кино мен </a:t>
            </a:r>
            <a:r>
              <a:rPr b="0" lang="ru-RU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спектакльдерге</a:t>
            </a: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музыка жазды?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Ахмет  Жұбанов қандай әндердің авторы?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2" name="Picture 3" descr="C:\Users\asus\Downloads\WhatsApp Image 2020-10-19 at 10.39.11.jpeg"/>
          <p:cNvPicPr/>
          <p:nvPr/>
        </p:nvPicPr>
        <p:blipFill>
          <a:blip r:embed="rId2"/>
          <a:stretch/>
        </p:blipFill>
        <p:spPr>
          <a:xfrm>
            <a:off x="10112400" y="5116680"/>
            <a:ext cx="2079720" cy="1741320"/>
          </a:xfrm>
          <a:prstGeom prst="rect">
            <a:avLst/>
          </a:prstGeom>
          <a:ln w="0"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44" name="object 2"/>
          <p:cNvSpPr/>
          <p:nvPr/>
        </p:nvSpPr>
        <p:spPr>
          <a:xfrm>
            <a:off x="28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838080" y="1133640"/>
            <a:ext cx="10515600" cy="995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Бағалау критерийі:</a:t>
            </a:r>
            <a:endParaRPr b="0" lang="ru-RU" sz="36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46" name=""/>
          <p:cNvSpPr txBox="1"/>
          <p:nvPr/>
        </p:nvSpPr>
        <p:spPr>
          <a:xfrm>
            <a:off x="674640" y="2128320"/>
            <a:ext cx="10515600" cy="36306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lnSpcReduction="9999"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Тыңдалған мәтін мазмұны бойынша жалпы және нақты сұрақтарға жауап береді, мәтіндегі ақпаратты шынайы өмірмен байланыстырады;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Дескрипторлар: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Мәтінді тыңдайды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 мазмұны бойынша сұрақтарға жауап береді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Өмірмен байланыстырады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7" name="Picture 2" descr="C:\Users\asus\Desktop\bec2eec2af38ffa749b0c8b741505945.jpg"/>
          <p:cNvPicPr/>
          <p:nvPr/>
        </p:nvPicPr>
        <p:blipFill>
          <a:blip r:embed="rId2"/>
          <a:stretch/>
        </p:blipFill>
        <p:spPr>
          <a:xfrm>
            <a:off x="9731520" y="5079960"/>
            <a:ext cx="2252520" cy="1538280"/>
          </a:xfrm>
          <a:prstGeom prst="rect">
            <a:avLst/>
          </a:prstGeom>
          <a:ln w="0"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bject 2"/>
          <p:cNvSpPr/>
          <p:nvPr/>
        </p:nvSpPr>
        <p:spPr>
          <a:xfrm>
            <a:off x="28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9" name="TextBox 8"/>
          <p:cNvSpPr/>
          <p:nvPr/>
        </p:nvSpPr>
        <p:spPr>
          <a:xfrm>
            <a:off x="1133640" y="272880"/>
            <a:ext cx="4246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00"/>
                </a:solidFill>
                <a:uFillTx/>
                <a:latin typeface="Tahoma"/>
                <a:ea typeface="Tahoma"/>
              </a:rPr>
              <a:t>Өзіңді тексер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0" name=""/>
          <p:cNvSpPr txBox="1"/>
          <p:nvPr/>
        </p:nvSpPr>
        <p:spPr>
          <a:xfrm>
            <a:off x="674640" y="1050840"/>
            <a:ext cx="11049120" cy="5608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lnSpcReduction="9999"/>
          </a:bodyPr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Ахмет Жұбанов кім?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қазақ музыкасын зерттеуші көрнекті ғалым, әйгілі композитор, дирижер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2. Ахмет неше жасында домбыра тартып, ән айтты?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6 жасында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3</a:t>
            </a:r>
            <a:r>
              <a:rPr b="1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. </a:t>
            </a: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Ахмет Жұбановтың алғашқы ұстазы кім болды?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Құсайын Әжіғалиев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4. Композитор Л. Хамидимен бірігіп қандай опера жазды?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“</a:t>
            </a: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Абай”, “Төлеген Тоқтаров”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5. Қандай кино мен </a:t>
            </a:r>
            <a:r>
              <a:rPr b="0" lang="ru-RU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спектакльдеріне</a:t>
            </a: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музыка жазды?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«</a:t>
            </a:r>
            <a:r>
              <a:rPr b="1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Қозы</a:t>
            </a:r>
            <a:r>
              <a:rPr b="0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 </a:t>
            </a:r>
            <a:r>
              <a:rPr b="1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Көрпеш</a:t>
            </a:r>
            <a:r>
              <a:rPr b="0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 – </a:t>
            </a:r>
            <a:r>
              <a:rPr b="1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Баян</a:t>
            </a:r>
            <a:r>
              <a:rPr b="0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 </a:t>
            </a:r>
            <a:r>
              <a:rPr b="1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сұлу</a:t>
            </a:r>
            <a:r>
              <a:rPr b="0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», </a:t>
            </a:r>
            <a:r>
              <a:rPr b="1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«Исатай - Махамбет» </a:t>
            </a:r>
            <a:r>
              <a:rPr b="0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спектакльдеріне, «</a:t>
            </a:r>
            <a:r>
              <a:rPr b="1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Амангелді</a:t>
            </a:r>
            <a:r>
              <a:rPr b="0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» кинофильміне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6. А. Жұбанов қандай әндердің авторы?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“</a:t>
            </a: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Қарлығаш”, “Ақ көгершін”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6217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2018-09-12T08:07:08Z</dcterms:created>
  <dc:creator>Жазира Асанова</dc:creator>
  <dc:description/>
  <dc:language>ru-RU</dc:language>
  <cp:lastModifiedBy>asus</cp:lastModifiedBy>
  <cp:lastPrinted>2020-03-24T14:36:16Z</cp:lastPrinted>
  <dcterms:modified xsi:type="dcterms:W3CDTF">2020-10-19T21:56:51Z</dcterms:modified>
  <cp:revision>477</cp:revision>
  <dc:subject/>
  <dc:title>Презентация PowerPoint</dc:title>
</cp:coreProperties>
</file>