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_rels/.rels" ContentType="application/vnd.openxmlformats-package.relationships+xml"/>
  <Override PartName="/ppt/presentation.xml" ContentType="application/vnd.openxmlformats-officedocument.presentationml.presentation.main+xml"/>
  <Override PartName="/ppt/presProps.xml" ContentType="application/vnd.openxmlformats-officedocument.presentationml.presProps+xml"/>
  <Override PartName="/ppt/theme/theme1.xml" ContentType="application/vnd.openxmlformats-officedocument.theme+xml"/>
  <Override PartName="/ppt/theme/theme2.xml" ContentType="application/vnd.openxmlformats-officedocument.them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_rels/presentation.xml.rels" ContentType="application/vnd.openxmlformats-package.relationships+xml"/>
  <Override PartName="/ppt/media/image2.png" ContentType="image/png"/>
  <Override PartName="/ppt/media/image3.jpeg" ContentType="image/jpeg"/>
  <Override PartName="/ppt/media/image4.jpeg" ContentType="image/jpeg"/>
  <Override PartName="/ppt/media/image5.jpeg" ContentType="image/jpeg"/>
  <Override PartName="/ppt/media/image6.jpeg" ContentType="image/jpeg"/>
  <Override PartName="/ppt/media/image12.png" ContentType="image/png"/>
  <Override PartName="/ppt/media/image10.jpeg" ContentType="image/jpeg"/>
  <Override PartName="/ppt/media/image7.jpeg" ContentType="image/jpeg"/>
  <Override PartName="/ppt/media/image8.jpeg" ContentType="image/jpeg"/>
  <Override PartName="/ppt/media/image14.jpeg" ContentType="image/jpeg"/>
  <Override PartName="/ppt/media/image22.jpeg" ContentType="image/jpeg"/>
  <Override PartName="/ppt/media/image20.png" ContentType="image/png"/>
  <Override PartName="/ppt/media/image11.png" ContentType="image/png"/>
  <Override PartName="/ppt/media/image15.jpeg" ContentType="image/jpeg"/>
  <Override PartName="/ppt/media/image16.jpeg" ContentType="image/jpeg"/>
  <Override PartName="/ppt/media/image21.png" ContentType="image/png"/>
  <Override PartName="/ppt/media/image19.jpeg" ContentType="image/jpeg"/>
  <Override PartName="/ppt/media/image17.jpeg" ContentType="image/jpeg"/>
  <Override PartName="/ppt/media/image23.jpeg" ContentType="image/jpeg"/>
  <Override PartName="/ppt/media/image9.jpeg" ContentType="image/jpeg"/>
  <Override PartName="/ppt/media/image1.jpeg" ContentType="image/jpeg"/>
  <Override PartName="/ppt/media/image18.jpeg" ContentType="image/jpeg"/>
  <Override PartName="/ppt/media/image13.png" ContentType="image/png"/>
  <Override PartName="/ppt/media/image24.jpeg" ContentType="image/jpeg"/>
  <Override PartName="/ppt/slideLayouts/_rels/slideLayout1.xml.rels" ContentType="application/vnd.openxmlformats-package.relationships+xml"/>
  <Override PartName="/ppt/slideLayouts/slideLayout1.xml" ContentType="application/vnd.openxmlformats-officedocument.presentationml.slideLayout+xml"/>
  <Override PartName="/ppt/slides/slide1.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_rels/slide15.xml.rels" ContentType="application/vnd.openxmlformats-package.relationships+xml"/>
  <Override PartName="/ppt/slides/_rels/slide14.xml.rels" ContentType="application/vnd.openxmlformats-package.relationships+xml"/>
  <Override PartName="/ppt/slides/_rels/slide13.xml.rels" ContentType="application/vnd.openxmlformats-package.relationships+xml"/>
  <Override PartName="/ppt/slides/_rels/slide9.xml.rels" ContentType="application/vnd.openxmlformats-package.relationships+xml"/>
  <Override PartName="/ppt/slides/_rels/slide12.xml.rels" ContentType="application/vnd.openxmlformats-package.relationships+xml"/>
  <Override PartName="/ppt/slides/_rels/slide8.xml.rels" ContentType="application/vnd.openxmlformats-package.relationships+xml"/>
  <Override PartName="/ppt/slides/_rels/slide11.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7.xml.rels" ContentType="application/vnd.openxmlformats-package.relationships+xml"/>
  <Override PartName="/ppt/slides/_rels/slide10.xml.rels" ContentType="application/vnd.openxmlformats-package.relationships+xml"/>
  <Override PartName="/ppt/slides/_rels/slide1.xml.rels" ContentType="application/vnd.openxmlformats-package.relationships+xml"/>
  <Override PartName="/ppt/slides/slide13.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50"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Lst>
  <p:sldSz cx="12193588"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Default">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898FB150-FB1F-49C2-A60A-628A9E78C8E0}" type="slidenum">
              <a:t>&lt;#&gt;</a:t>
            </a:fld>
          </a:p>
        </p:txBody>
      </p:sp>
      <p:sp>
        <p:nvSpPr>
          <p:cNvPr id="4" name="PlaceHolder 3"/>
          <p:cNvSpPr>
            <a:spLocks noGrp="1"/>
          </p:cNvSpPr>
          <p:nvPr>
            <p:ph type="dt" idx="1"/>
          </p:nvPr>
        </p:nvSpPr>
        <p:spPr/>
        <p:txBody>
          <a:bodyPr/>
          <a:p>
            <a:r>
              <a:rPr lang="ru-RU"/>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jpeg"/>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360"/>
            <a:ext cx="10972800" cy="1600200"/>
          </a:xfrm>
          <a:prstGeom prst="rect">
            <a:avLst/>
          </a:prstGeom>
          <a:noFill/>
          <a:ln w="0">
            <a:noFill/>
          </a:ln>
        </p:spPr>
        <p:txBody>
          <a:bodyPr lIns="90000" rIns="90000" tIns="46800" bIns="46800" anchor="b">
            <a:noAutofit/>
          </a:bodyPr>
          <a:p>
            <a:pPr indent="0" algn="ctr">
              <a:lnSpc>
                <a:spcPts val="58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5400" strike="noStrike" u="none">
                <a:solidFill>
                  <a:srgbClr val="4e5b6f"/>
                </a:solidFill>
                <a:uFillTx/>
                <a:latin typeface="Palatino Linotype"/>
              </a:rPr>
              <a:t>Click to edit the title text format</a:t>
            </a:r>
            <a:endParaRPr b="0" lang="ru-RU" sz="5400" strike="noStrike" u="none">
              <a:solidFill>
                <a:srgbClr val="4e5b6f"/>
              </a:solidFill>
              <a:uFillTx/>
              <a:latin typeface="Palatino Linotype"/>
            </a:endParaRPr>
          </a:p>
        </p:txBody>
      </p:sp>
      <p:sp>
        <p:nvSpPr>
          <p:cNvPr id="1" name="PlaceHolder 2"/>
          <p:cNvSpPr>
            <a:spLocks noGrp="1"/>
          </p:cNvSpPr>
          <p:nvPr>
            <p:ph type="body"/>
          </p:nvPr>
        </p:nvSpPr>
        <p:spPr>
          <a:xfrm>
            <a:off x="609480" y="1600200"/>
            <a:ext cx="10972800" cy="4525920"/>
          </a:xfrm>
          <a:prstGeom prst="rect">
            <a:avLst/>
          </a:prstGeom>
          <a:noFill/>
          <a:ln w="0">
            <a:noFill/>
          </a:ln>
        </p:spPr>
        <p:txBody>
          <a:bodyPr lIns="90000" rIns="90000" tIns="46800" bIns="46800" anchor="t">
            <a:normAutofit/>
          </a:bodyPr>
          <a:p>
            <a:pPr marL="343080" indent="-343080">
              <a:spcBef>
                <a:spcPts val="601"/>
              </a:spcBef>
              <a:buClr>
                <a:srgbClr val="7f7f7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7f7f7f"/>
                </a:solidFill>
                <a:uFillTx/>
                <a:latin typeface="Century Gothic"/>
              </a:rPr>
              <a:t>Click to edit the outline text format</a:t>
            </a:r>
            <a:endParaRPr b="0" lang="ru-RU" sz="2400" strike="noStrike" u="none">
              <a:solidFill>
                <a:srgbClr val="7f7f7f"/>
              </a:solidFill>
              <a:uFillTx/>
              <a:latin typeface="Century Gothic"/>
            </a:endParaRPr>
          </a:p>
          <a:p>
            <a:pPr lvl="1" marL="743040" indent="-285840">
              <a:spcBef>
                <a:spcPts val="601"/>
              </a:spcBef>
              <a:buClr>
                <a:srgbClr val="7f7f7f"/>
              </a:buClr>
              <a:buFont typeface="Courier New"/>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7f7f7f"/>
                </a:solidFill>
                <a:uFillTx/>
                <a:latin typeface="Century Gothic"/>
              </a:rPr>
              <a:t>Second Outline Level</a:t>
            </a:r>
            <a:endParaRPr b="0" lang="ru-RU" sz="2400" strike="noStrike" u="none">
              <a:solidFill>
                <a:srgbClr val="7f7f7f"/>
              </a:solidFill>
              <a:uFillTx/>
              <a:latin typeface="Century Gothic"/>
            </a:endParaRPr>
          </a:p>
          <a:p>
            <a:pPr lvl="2" marL="1143000" indent="-228600">
              <a:spcBef>
                <a:spcPts val="601"/>
              </a:spcBef>
              <a:buClr>
                <a:srgbClr val="7f7f7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7f7f7f"/>
                </a:solidFill>
                <a:uFillTx/>
                <a:latin typeface="Century Gothic"/>
              </a:rPr>
              <a:t>Third Outline Level</a:t>
            </a:r>
            <a:endParaRPr b="0" lang="ru-RU" sz="2400" strike="noStrike" u="none">
              <a:solidFill>
                <a:srgbClr val="7f7f7f"/>
              </a:solidFill>
              <a:uFillTx/>
              <a:latin typeface="Century Gothic"/>
            </a:endParaRPr>
          </a:p>
          <a:p>
            <a:pPr lvl="3" marL="1600200" indent="-228600">
              <a:spcBef>
                <a:spcPts val="601"/>
              </a:spcBef>
              <a:buClr>
                <a:srgbClr val="7f7f7f"/>
              </a:buClr>
              <a:buFont typeface="Courier New"/>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7f7f7f"/>
                </a:solidFill>
                <a:uFillTx/>
                <a:latin typeface="Century Gothic"/>
              </a:rPr>
              <a:t>Fourth Outline Level</a:t>
            </a:r>
            <a:endParaRPr b="0" lang="ru-RU" sz="2400" strike="noStrike" u="none">
              <a:solidFill>
                <a:srgbClr val="7f7f7f"/>
              </a:solidFill>
              <a:uFillTx/>
              <a:latin typeface="Century Gothic"/>
            </a:endParaRPr>
          </a:p>
          <a:p>
            <a:pPr lvl="4" marL="2057400" indent="-228600">
              <a:spcBef>
                <a:spcPts val="601"/>
              </a:spcBef>
              <a:buClr>
                <a:srgbClr val="7f7f7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7f7f7f"/>
                </a:solidFill>
                <a:uFillTx/>
                <a:latin typeface="Century Gothic"/>
              </a:rPr>
              <a:t>Fifth Outline Level</a:t>
            </a:r>
            <a:endParaRPr b="0" lang="ru-RU" sz="2400" strike="noStrike" u="none">
              <a:solidFill>
                <a:srgbClr val="7f7f7f"/>
              </a:solidFill>
              <a:uFillTx/>
              <a:latin typeface="Century Gothic"/>
            </a:endParaRPr>
          </a:p>
          <a:p>
            <a:pPr lvl="5" marL="205740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7f7f7f"/>
                </a:solidFill>
                <a:uFillTx/>
                <a:latin typeface="Century Gothic"/>
              </a:rPr>
              <a:t>Sixth Outline Level</a:t>
            </a:r>
            <a:endParaRPr b="0" lang="ru-RU" sz="2400" strike="noStrike" u="none">
              <a:solidFill>
                <a:srgbClr val="7f7f7f"/>
              </a:solidFill>
              <a:uFillTx/>
              <a:latin typeface="Century Gothic"/>
            </a:endParaRPr>
          </a:p>
          <a:p>
            <a:pPr lvl="6" marL="205740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7f7f7f"/>
                </a:solidFill>
                <a:uFillTx/>
                <a:latin typeface="Century Gothic"/>
              </a:rPr>
              <a:t>Seventh Outline Level</a:t>
            </a:r>
            <a:endParaRPr b="0" lang="ru-RU" sz="2400" strike="noStrike" u="none">
              <a:solidFill>
                <a:srgbClr val="7f7f7f"/>
              </a:solidFill>
              <a:uFillTx/>
              <a:latin typeface="Century Gothic"/>
            </a:endParaRPr>
          </a:p>
        </p:txBody>
      </p:sp>
      <p:sp>
        <p:nvSpPr>
          <p:cNvPr id="2" name="PlaceHolder 3"/>
          <p:cNvSpPr>
            <a:spLocks noGrp="1"/>
          </p:cNvSpPr>
          <p:nvPr>
            <p:ph type="dt" idx="1"/>
          </p:nvPr>
        </p:nvSpPr>
        <p:spPr>
          <a:xfrm>
            <a:off x="8485200" y="6356520"/>
            <a:ext cx="2781360" cy="365040"/>
          </a:xfrm>
          <a:prstGeom prst="rect">
            <a:avLst/>
          </a:prstGeom>
          <a:noFill/>
          <a:ln w="0">
            <a:noFill/>
          </a:ln>
        </p:spPr>
        <p:txBody>
          <a:bodyPr lIns="90000" rIns="4572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595959"/>
                </a:solidFill>
                <a:uFillTx/>
                <a:latin typeface="Century Gothic"/>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595959"/>
                </a:solidFill>
                <a:uFillTx/>
                <a:latin typeface="Century Gothic"/>
              </a:rPr>
              <a:t>&lt;date/time&gt;</a:t>
            </a:r>
            <a:endParaRPr b="0" lang="ru-RU" sz="1200" strike="noStrike" u="none">
              <a:solidFill>
                <a:srgbClr val="000000"/>
              </a:solidFill>
              <a:uFillTx/>
              <a:latin typeface="Calibri"/>
            </a:endParaRPr>
          </a:p>
        </p:txBody>
      </p:sp>
      <p:sp>
        <p:nvSpPr>
          <p:cNvPr id="3" name="PlaceHolder 4"/>
          <p:cNvSpPr>
            <a:spLocks noGrp="1"/>
          </p:cNvSpPr>
          <p:nvPr>
            <p:ph type="ftr" idx="2"/>
          </p:nvPr>
        </p:nvSpPr>
        <p:spPr>
          <a:xfrm>
            <a:off x="879480" y="6356520"/>
            <a:ext cx="3797280" cy="365040"/>
          </a:xfrm>
          <a:prstGeom prst="rect">
            <a:avLst/>
          </a:prstGeom>
          <a:noFill/>
          <a:ln w="0">
            <a:noFill/>
          </a:ln>
        </p:spPr>
        <p:txBody>
          <a:bodyPr lIns="4572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 name="PlaceHolder 5"/>
          <p:cNvSpPr>
            <a:spLocks noGrp="1"/>
          </p:cNvSpPr>
          <p:nvPr>
            <p:ph type="sldNum" idx="3"/>
          </p:nvPr>
        </p:nvSpPr>
        <p:spPr>
          <a:xfrm>
            <a:off x="11390040" y="6356520"/>
            <a:ext cx="749160" cy="365040"/>
          </a:xfrm>
          <a:prstGeom prst="rect">
            <a:avLst/>
          </a:prstGeom>
          <a:noFill/>
          <a:ln w="0">
            <a:noFill/>
          </a:ln>
        </p:spPr>
        <p:txBody>
          <a:bodyPr lIns="27360" rIns="45720" tIns="46800" bIns="46800" anchor="ctr">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595959"/>
                </a:solidFill>
                <a:uFillTx/>
                <a:latin typeface="Century Gothic"/>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835D7D42-567E-4592-A94E-F28F3008268A}" type="slidenum">
              <a:rPr b="0" lang="ru-RU" sz="1200" strike="noStrike" u="none">
                <a:solidFill>
                  <a:srgbClr val="595959"/>
                </a:solidFill>
                <a:uFillTx/>
                <a:latin typeface="Century Gothic"/>
              </a:rPr>
              <a:t>&lt;number&gt;</a:t>
            </a:fld>
            <a:endParaRPr b="0" lang="ru-RU" sz="1200" strike="noStrike" u="none">
              <a:solidFill>
                <a:srgbClr val="000000"/>
              </a:solidFill>
              <a:uFillTx/>
              <a:latin typeface="Calibri"/>
            </a:endParaRPr>
          </a:p>
        </p:txBody>
      </p:sp>
      <p:sp>
        <p:nvSpPr>
          <p:cNvPr id="5" name="Oval 6"/>
          <p:cNvSpPr/>
          <p:nvPr/>
        </p:nvSpPr>
        <p:spPr>
          <a:xfrm>
            <a:off x="11277720" y="6499080"/>
            <a:ext cx="112680" cy="84240"/>
          </a:xfrm>
          <a:prstGeom prst="ellipse">
            <a:avLst/>
          </a:prstGeom>
          <a:solidFill>
            <a:srgbClr val="7f7f7f"/>
          </a:solidFill>
          <a:ln w="0">
            <a:noFill/>
          </a:ln>
        </p:spPr>
        <p:style>
          <a:lnRef idx="0"/>
          <a:fillRef idx="0"/>
          <a:effectRef idx="0"/>
          <a:fontRef idx="minor"/>
        </p:style>
        <p:txBody>
          <a:bodyPr lIns="90000" rIns="90000" tIns="12960" bIns="1296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6" name="Oval 7"/>
          <p:cNvSpPr/>
          <p:nvPr/>
        </p:nvSpPr>
        <p:spPr>
          <a:xfrm>
            <a:off x="758880" y="6499080"/>
            <a:ext cx="112680" cy="84240"/>
          </a:xfrm>
          <a:prstGeom prst="ellipse">
            <a:avLst/>
          </a:prstGeom>
          <a:solidFill>
            <a:srgbClr val="7f7f7f"/>
          </a:solidFill>
          <a:ln w="0">
            <a:noFill/>
          </a:ln>
        </p:spPr>
        <p:style>
          <a:lnRef idx="0"/>
          <a:fillRef idx="0"/>
          <a:effectRef idx="0"/>
          <a:fontRef idx="minor"/>
        </p:style>
        <p:txBody>
          <a:bodyPr lIns="90000" rIns="90000" tIns="12960" bIns="12960" anchor="ctr">
            <a:noAutofit/>
          </a:bodyPr>
          <a:p>
            <a:pPr indent="0" algn="ct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LayoutId id="2147483649" r:id="rId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7" name="Oval 6"/>
          <p:cNvSpPr/>
          <p:nvPr/>
        </p:nvSpPr>
        <p:spPr>
          <a:xfrm>
            <a:off x="11277720" y="6499080"/>
            <a:ext cx="112680" cy="84240"/>
          </a:xfrm>
          <a:prstGeom prst="ellipse">
            <a:avLst/>
          </a:prstGeom>
          <a:solidFill>
            <a:srgbClr val="7f7f7f"/>
          </a:solidFill>
          <a:ln w="0">
            <a:noFill/>
          </a:ln>
        </p:spPr>
        <p:style>
          <a:lnRef idx="0"/>
          <a:fillRef idx="0"/>
          <a:effectRef idx="0"/>
          <a:fontRef idx="minor"/>
        </p:style>
        <p:txBody>
          <a:bodyPr lIns="90000" rIns="90000" tIns="12960" bIns="1296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8" name="Oval 7"/>
          <p:cNvSpPr/>
          <p:nvPr/>
        </p:nvSpPr>
        <p:spPr>
          <a:xfrm>
            <a:off x="758880" y="6499080"/>
            <a:ext cx="112680" cy="84240"/>
          </a:xfrm>
          <a:prstGeom prst="ellipse">
            <a:avLst/>
          </a:prstGeom>
          <a:solidFill>
            <a:srgbClr val="7f7f7f"/>
          </a:solidFill>
          <a:ln w="0">
            <a:noFill/>
          </a:ln>
        </p:spPr>
        <p:style>
          <a:lnRef idx="0"/>
          <a:fillRef idx="0"/>
          <a:effectRef idx="0"/>
          <a:fontRef idx="minor"/>
        </p:style>
        <p:txBody>
          <a:bodyPr lIns="90000" rIns="90000" tIns="12960" bIns="1296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9" name="Oval 6"/>
          <p:cNvSpPr/>
          <p:nvPr/>
        </p:nvSpPr>
        <p:spPr>
          <a:xfrm>
            <a:off x="5994360" y="3924360"/>
            <a:ext cx="112680" cy="84240"/>
          </a:xfrm>
          <a:prstGeom prst="ellipse">
            <a:avLst/>
          </a:prstGeom>
          <a:solidFill>
            <a:srgbClr val="7f7f7f"/>
          </a:solidFill>
          <a:ln w="0">
            <a:noFill/>
          </a:ln>
        </p:spPr>
        <p:style>
          <a:lnRef idx="0"/>
          <a:fillRef idx="0"/>
          <a:effectRef idx="0"/>
          <a:fontRef idx="minor"/>
        </p:style>
        <p:txBody>
          <a:bodyPr lIns="90000" rIns="90000" tIns="12960" bIns="1296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0" name="Oval 7"/>
          <p:cNvSpPr/>
          <p:nvPr/>
        </p:nvSpPr>
        <p:spPr>
          <a:xfrm>
            <a:off x="6261120" y="3924360"/>
            <a:ext cx="112680" cy="84240"/>
          </a:xfrm>
          <a:prstGeom prst="ellipse">
            <a:avLst/>
          </a:prstGeom>
          <a:solidFill>
            <a:srgbClr val="7f7f7f"/>
          </a:solidFill>
          <a:ln w="0">
            <a:noFill/>
          </a:ln>
        </p:spPr>
        <p:style>
          <a:lnRef idx="0"/>
          <a:fillRef idx="0"/>
          <a:effectRef idx="0"/>
          <a:fontRef idx="minor"/>
        </p:style>
        <p:txBody>
          <a:bodyPr lIns="90000" rIns="90000" tIns="12960" bIns="1296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1" name="Oval 8"/>
          <p:cNvSpPr/>
          <p:nvPr/>
        </p:nvSpPr>
        <p:spPr>
          <a:xfrm>
            <a:off x="5729400" y="3924360"/>
            <a:ext cx="112680" cy="84240"/>
          </a:xfrm>
          <a:prstGeom prst="ellipse">
            <a:avLst/>
          </a:prstGeom>
          <a:solidFill>
            <a:srgbClr val="7f7f7f"/>
          </a:solidFill>
          <a:ln w="0">
            <a:noFill/>
          </a:ln>
        </p:spPr>
        <p:style>
          <a:lnRef idx="0"/>
          <a:fillRef idx="0"/>
          <a:effectRef idx="0"/>
          <a:fontRef idx="minor"/>
        </p:style>
        <p:txBody>
          <a:bodyPr lIns="90000" rIns="90000" tIns="12960" bIns="12960" anchor="ctr">
            <a:no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2" name="PlaceHolder 1"/>
          <p:cNvSpPr>
            <a:spLocks noGrp="1"/>
          </p:cNvSpPr>
          <p:nvPr>
            <p:ph type="title"/>
          </p:nvPr>
        </p:nvSpPr>
        <p:spPr>
          <a:xfrm>
            <a:off x="609480" y="-360"/>
            <a:ext cx="10972800" cy="1600200"/>
          </a:xfrm>
          <a:prstGeom prst="rect">
            <a:avLst/>
          </a:prstGeom>
          <a:noFill/>
          <a:ln w="0">
            <a:noFill/>
          </a:ln>
        </p:spPr>
        <p:txBody>
          <a:bodyPr lIns="90000" rIns="90000" tIns="46800" bIns="46800" anchor="b">
            <a:noAutofit/>
          </a:bodyPr>
          <a:p>
            <a:pPr indent="0" algn="ctr">
              <a:lnSpc>
                <a:spcPts val="58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5400" strike="noStrike" u="none">
                <a:solidFill>
                  <a:srgbClr val="4e5b6f"/>
                </a:solidFill>
                <a:uFillTx/>
                <a:latin typeface="Palatino Linotype"/>
              </a:rPr>
              <a:t>Click to edit the title text format</a:t>
            </a:r>
            <a:endParaRPr b="0" lang="ru-RU" sz="5400" strike="noStrike" u="none">
              <a:solidFill>
                <a:srgbClr val="4e5b6f"/>
              </a:solidFill>
              <a:uFillTx/>
              <a:latin typeface="Palatino Linotype"/>
            </a:endParaRPr>
          </a:p>
        </p:txBody>
      </p:sp>
      <p:sp>
        <p:nvSpPr>
          <p:cNvPr id="13" name="PlaceHolder 2"/>
          <p:cNvSpPr>
            <a:spLocks noGrp="1"/>
          </p:cNvSpPr>
          <p:nvPr>
            <p:ph type="body"/>
          </p:nvPr>
        </p:nvSpPr>
        <p:spPr>
          <a:xfrm>
            <a:off x="609480" y="1600200"/>
            <a:ext cx="10972800" cy="4525920"/>
          </a:xfrm>
          <a:prstGeom prst="rect">
            <a:avLst/>
          </a:prstGeom>
          <a:noFill/>
          <a:ln w="0">
            <a:noFill/>
          </a:ln>
        </p:spPr>
        <p:txBody>
          <a:bodyPr lIns="90000" rIns="90000" tIns="46800" bIns="46800" anchor="t">
            <a:normAutofit/>
          </a:bodyPr>
          <a:p>
            <a:pPr marL="343080" indent="-343080">
              <a:spcBef>
                <a:spcPts val="601"/>
              </a:spcBef>
              <a:buClr>
                <a:srgbClr val="7f7f7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7f7f7f"/>
                </a:solidFill>
                <a:uFillTx/>
                <a:latin typeface="Century Gothic"/>
              </a:rPr>
              <a:t>Click to edit the outline text format</a:t>
            </a:r>
            <a:endParaRPr b="0" lang="ru-RU" sz="2400" strike="noStrike" u="none">
              <a:solidFill>
                <a:srgbClr val="7f7f7f"/>
              </a:solidFill>
              <a:uFillTx/>
              <a:latin typeface="Century Gothic"/>
            </a:endParaRPr>
          </a:p>
          <a:p>
            <a:pPr lvl="1" marL="743040" indent="-285840">
              <a:spcBef>
                <a:spcPts val="601"/>
              </a:spcBef>
              <a:buClr>
                <a:srgbClr val="7f7f7f"/>
              </a:buClr>
              <a:buFont typeface="Courier New"/>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7f7f7f"/>
                </a:solidFill>
                <a:uFillTx/>
                <a:latin typeface="Century Gothic"/>
              </a:rPr>
              <a:t>Second Outline Level</a:t>
            </a:r>
            <a:endParaRPr b="0" lang="ru-RU" sz="2400" strike="noStrike" u="none">
              <a:solidFill>
                <a:srgbClr val="7f7f7f"/>
              </a:solidFill>
              <a:uFillTx/>
              <a:latin typeface="Century Gothic"/>
            </a:endParaRPr>
          </a:p>
          <a:p>
            <a:pPr lvl="2" marL="1143000" indent="-228600">
              <a:spcBef>
                <a:spcPts val="601"/>
              </a:spcBef>
              <a:buClr>
                <a:srgbClr val="7f7f7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7f7f7f"/>
                </a:solidFill>
                <a:uFillTx/>
                <a:latin typeface="Century Gothic"/>
              </a:rPr>
              <a:t>Third Outline Level</a:t>
            </a:r>
            <a:endParaRPr b="0" lang="ru-RU" sz="2400" strike="noStrike" u="none">
              <a:solidFill>
                <a:srgbClr val="7f7f7f"/>
              </a:solidFill>
              <a:uFillTx/>
              <a:latin typeface="Century Gothic"/>
            </a:endParaRPr>
          </a:p>
          <a:p>
            <a:pPr lvl="3" marL="1600200" indent="-228600">
              <a:spcBef>
                <a:spcPts val="601"/>
              </a:spcBef>
              <a:buClr>
                <a:srgbClr val="7f7f7f"/>
              </a:buClr>
              <a:buFont typeface="Courier New"/>
              <a:buChar char="o"/>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7f7f7f"/>
                </a:solidFill>
                <a:uFillTx/>
                <a:latin typeface="Century Gothic"/>
              </a:rPr>
              <a:t>Fourth Outline Level</a:t>
            </a:r>
            <a:endParaRPr b="0" lang="ru-RU" sz="2400" strike="noStrike" u="none">
              <a:solidFill>
                <a:srgbClr val="7f7f7f"/>
              </a:solidFill>
              <a:uFillTx/>
              <a:latin typeface="Century Gothic"/>
            </a:endParaRPr>
          </a:p>
          <a:p>
            <a:pPr lvl="4" marL="2057400" indent="-228600">
              <a:spcBef>
                <a:spcPts val="601"/>
              </a:spcBef>
              <a:buClr>
                <a:srgbClr val="7f7f7f"/>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7f7f7f"/>
                </a:solidFill>
                <a:uFillTx/>
                <a:latin typeface="Century Gothic"/>
              </a:rPr>
              <a:t>Fifth Outline Level</a:t>
            </a:r>
            <a:endParaRPr b="0" lang="ru-RU" sz="2400" strike="noStrike" u="none">
              <a:solidFill>
                <a:srgbClr val="7f7f7f"/>
              </a:solidFill>
              <a:uFillTx/>
              <a:latin typeface="Century Gothic"/>
            </a:endParaRPr>
          </a:p>
          <a:p>
            <a:pPr lvl="5" marL="205740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7f7f7f"/>
                </a:solidFill>
                <a:uFillTx/>
                <a:latin typeface="Century Gothic"/>
              </a:rPr>
              <a:t>Sixth Outline Level</a:t>
            </a:r>
            <a:endParaRPr b="0" lang="ru-RU" sz="2400" strike="noStrike" u="none">
              <a:solidFill>
                <a:srgbClr val="7f7f7f"/>
              </a:solidFill>
              <a:uFillTx/>
              <a:latin typeface="Century Gothic"/>
            </a:endParaRPr>
          </a:p>
          <a:p>
            <a:pPr lvl="6" marL="2057400" indent="-228600">
              <a:spcBef>
                <a:spcPts val="601"/>
              </a:spcBef>
              <a:buClr>
                <a:srgbClr val="000000"/>
              </a:buClr>
              <a:buFont typeface="Arial"/>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7f7f7f"/>
                </a:solidFill>
                <a:uFillTx/>
                <a:latin typeface="Century Gothic"/>
              </a:rPr>
              <a:t>Seventh Outline Level</a:t>
            </a:r>
            <a:endParaRPr b="0" lang="ru-RU" sz="2400" strike="noStrike" u="none">
              <a:solidFill>
                <a:srgbClr val="7f7f7f"/>
              </a:solidFill>
              <a:uFillTx/>
              <a:latin typeface="Century Gothic"/>
            </a:endParaRPr>
          </a:p>
        </p:txBody>
      </p:sp>
      <p:sp>
        <p:nvSpPr>
          <p:cNvPr id="14" name="PlaceHolder 3"/>
          <p:cNvSpPr>
            <a:spLocks noGrp="1"/>
          </p:cNvSpPr>
          <p:nvPr>
            <p:ph type="dt" idx="4"/>
          </p:nvPr>
        </p:nvSpPr>
        <p:spPr>
          <a:xfrm>
            <a:off x="8485200" y="6356520"/>
            <a:ext cx="2781360" cy="365040"/>
          </a:xfrm>
          <a:prstGeom prst="rect">
            <a:avLst/>
          </a:prstGeom>
          <a:noFill/>
          <a:ln w="0">
            <a:noFill/>
          </a:ln>
        </p:spPr>
        <p:txBody>
          <a:bodyPr lIns="90000" rIns="45720" tIns="46800" bIns="46800" anchor="ctr">
            <a:noAutofit/>
          </a:bodyPr>
          <a:lstStyle>
            <a:lvl1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595959"/>
                </a:solidFill>
                <a:uFillTx/>
                <a:latin typeface="Century Gothic"/>
              </a:defRPr>
            </a:lvl1pPr>
          </a:lstStyle>
          <a:p>
            <a:pPr indent="0" algn="r">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1200" strike="noStrike" u="none">
                <a:solidFill>
                  <a:srgbClr val="595959"/>
                </a:solidFill>
                <a:uFillTx/>
                <a:latin typeface="Century Gothic"/>
              </a:rPr>
              <a:t>&lt;date/time&gt;</a:t>
            </a:r>
            <a:endParaRPr b="0" lang="ru-RU" sz="1200" strike="noStrike" u="none">
              <a:solidFill>
                <a:srgbClr val="000000"/>
              </a:solidFill>
              <a:uFillTx/>
              <a:latin typeface="Calibri"/>
            </a:endParaRPr>
          </a:p>
        </p:txBody>
      </p:sp>
      <p:sp>
        <p:nvSpPr>
          <p:cNvPr id="15" name="PlaceHolder 4"/>
          <p:cNvSpPr>
            <a:spLocks noGrp="1"/>
          </p:cNvSpPr>
          <p:nvPr>
            <p:ph type="ftr" idx="5"/>
          </p:nvPr>
        </p:nvSpPr>
        <p:spPr>
          <a:xfrm>
            <a:off x="879480" y="6356520"/>
            <a:ext cx="3797280" cy="365040"/>
          </a:xfrm>
          <a:prstGeom prst="rect">
            <a:avLst/>
          </a:prstGeom>
          <a:noFill/>
          <a:ln w="0">
            <a:noFill/>
          </a:ln>
        </p:spPr>
        <p:txBody>
          <a:bodyPr lIns="45720" rIns="90000" tIns="46800" bIns="46800" anchor="ctr">
            <a:noAutofit/>
          </a:bodyPr>
          <a:p>
            <a:pPr indent="0">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16" name="PlaceHolder 5"/>
          <p:cNvSpPr>
            <a:spLocks noGrp="1"/>
          </p:cNvSpPr>
          <p:nvPr>
            <p:ph type="sldNum" idx="6"/>
          </p:nvPr>
        </p:nvSpPr>
        <p:spPr>
          <a:xfrm>
            <a:off x="11390040" y="6356520"/>
            <a:ext cx="749160" cy="365040"/>
          </a:xfrm>
          <a:prstGeom prst="rect">
            <a:avLst/>
          </a:prstGeom>
          <a:noFill/>
          <a:ln w="0">
            <a:noFill/>
          </a:ln>
        </p:spPr>
        <p:txBody>
          <a:bodyPr lIns="27360" rIns="45720" tIns="46800" bIns="46800" anchor="ctr">
            <a:noAutofit/>
          </a:bodyPr>
          <a:lstStyle>
            <a:lvl1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defRPr b="0" lang="ru-RU" sz="1200" strike="noStrike" u="none">
                <a:solidFill>
                  <a:srgbClr val="595959"/>
                </a:solidFill>
                <a:uFillTx/>
                <a:latin typeface="Century Gothic"/>
              </a:defRPr>
            </a:lvl1pPr>
          </a:lstStyle>
          <a:p>
            <a:pPr indent="0">
              <a:lnSpc>
                <a:spcPct val="100000"/>
              </a:lnSpc>
              <a:buNone/>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fld id="{D582E39E-4780-41FC-84BB-FFA3FD3C7A5D}" type="slidenum">
              <a:rPr b="0" lang="ru-RU" sz="1200" strike="noStrike" u="none">
                <a:solidFill>
                  <a:srgbClr val="595959"/>
                </a:solidFill>
                <a:uFillTx/>
                <a:latin typeface="Century Gothic"/>
              </a:rPr>
              <a:t>&lt;number&gt;</a:t>
            </a:fld>
            <a:endParaRPr b="0" lang="ru-RU" sz="1200" strike="noStrike" u="none">
              <a:solidFill>
                <a:srgbClr val="000000"/>
              </a:solidFill>
              <a:uFillTx/>
              <a:latin typeface="Calibri"/>
            </a:endParaRPr>
          </a:p>
        </p:txBody>
      </p:sp>
    </p:spTree>
  </p:cSld>
  <p:clrMap bg1="lt1" tx1="dk1" bg2="lt2" tx2="dk2" accent1="accent1" accent2="accent2" accent3="accent3" accent4="accent4" accent5="accent5" accent6="accent6" hlink="hlink" folHlink="folHlink"/>
  <p:sldLayoutIdLst/>
</p:sldMaster>
</file>

<file path=ppt/slides/_rels/slide1.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3.jpeg"/><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5.jpeg"/><Relationship Id="rId3" Type="http://schemas.openxmlformats.org/officeDocument/2006/relationships/image" Target="../media/image4.jpeg"/><Relationship Id="rId4" Type="http://schemas.openxmlformats.org/officeDocument/2006/relationships/image" Target="../media/image16.jpeg"/><Relationship Id="rId5" Type="http://schemas.openxmlformats.org/officeDocument/2006/relationships/image" Target="../media/image6.jpeg"/><Relationship Id="rId6" Type="http://schemas.openxmlformats.org/officeDocument/2006/relationships/slideLayout" Target="../slideLayouts/slideLayout1.xml"/>
</Relationships>
</file>

<file path=ppt/slides/_rels/slide11.xml.rels><?xml version="1.0" encoding="UTF-8"?>
<Relationships xmlns="http://schemas.openxmlformats.org/package/2006/relationships"><Relationship Id="rId1" Type="http://schemas.openxmlformats.org/officeDocument/2006/relationships/image" Target="../media/image17.jpeg"/><Relationship Id="rId2" Type="http://schemas.openxmlformats.org/officeDocument/2006/relationships/image" Target="../media/image18.jpeg"/><Relationship Id="rId3" Type="http://schemas.openxmlformats.org/officeDocument/2006/relationships/image" Target="../media/image19.jpeg"/><Relationship Id="rId4" Type="http://schemas.openxmlformats.org/officeDocument/2006/relationships/image" Target="../media/image6.jpeg"/><Relationship Id="rId5" Type="http://schemas.openxmlformats.org/officeDocument/2006/relationships/hyperlink" Target="https://kk.wikipedia.org/wiki/&#1061;&#1072;&#1084;&#1077;&#1083;&#1077;&#1086;&#1085;" TargetMode="External"/><Relationship Id="rId6"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xml"/>
</Relationships>
</file>

<file path=ppt/slides/_rels/slide13.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xml"/>
</Relationships>
</file>

<file path=ppt/slides/_rels/slide14.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xml"/>
</Relationships>
</file>

<file path=ppt/slides/_rels/slide15.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xml"/>
</Relationships>
</file>

<file path=ppt/slides/_rels/slide16.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3.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7.jpeg"/><Relationship Id="rId3" Type="http://schemas.openxmlformats.org/officeDocument/2006/relationships/slideLayout" Target="../slideLayouts/slideLayout1.xml"/>
</Relationships>
</file>

<file path=ppt/slides/_rels/slide4.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8.jpeg"/><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11.png"/><Relationship Id="rId3" Type="http://schemas.openxmlformats.org/officeDocument/2006/relationships/image" Target="../media/image12.png"/><Relationship Id="rId4" Type="http://schemas.openxmlformats.org/officeDocument/2006/relationships/slideLayout" Target="../slideLayouts/slideLayout1.xml"/>
</Relationships>
</file>

<file path=ppt/slides/_rels/slide6.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7.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jpeg"/><Relationship Id="rId3" Type="http://schemas.openxmlformats.org/officeDocument/2006/relationships/slideLayout" Target="../slideLayouts/slideLayout1.xml"/>
</Relationships>
</file>

<file path=ppt/slides/_rels/slide8.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7" name="Рисунок 48" descr=""/>
          <p:cNvPicPr/>
          <p:nvPr/>
        </p:nvPicPr>
        <p:blipFill>
          <a:blip r:embed="rId1"/>
          <a:stretch/>
        </p:blipFill>
        <p:spPr>
          <a:xfrm>
            <a:off x="652320" y="7978680"/>
            <a:ext cx="200160" cy="203400"/>
          </a:xfrm>
          <a:prstGeom prst="rect">
            <a:avLst/>
          </a:prstGeom>
          <a:ln w="0">
            <a:noFill/>
          </a:ln>
        </p:spPr>
      </p:pic>
      <p:cxnSp>
        <p:nvCxnSpPr>
          <p:cNvPr id="18" name="Google Shape;77;p1"/>
          <p:cNvCxnSpPr/>
          <p:nvPr/>
        </p:nvCxnSpPr>
        <p:spPr>
          <a:xfrm>
            <a:off x="212400" y="6621120"/>
            <a:ext cx="11729160" cy="26280"/>
          </a:xfrm>
          <a:prstGeom prst="straightConnector1">
            <a:avLst/>
          </a:prstGeom>
          <a:ln w="57240">
            <a:solidFill>
              <a:srgbClr val="33cccc"/>
            </a:solidFill>
            <a:miter/>
          </a:ln>
        </p:spPr>
      </p:cxnSp>
      <p:cxnSp>
        <p:nvCxnSpPr>
          <p:cNvPr id="19" name="Google Shape;78;p1"/>
          <p:cNvCxnSpPr/>
          <p:nvPr/>
        </p:nvCxnSpPr>
        <p:spPr>
          <a:xfrm>
            <a:off x="757080" y="3716280"/>
            <a:ext cx="10694160" cy="37440"/>
          </a:xfrm>
          <a:prstGeom prst="straightConnector1">
            <a:avLst/>
          </a:prstGeom>
          <a:ln w="57240">
            <a:solidFill>
              <a:srgbClr val="6e86c6"/>
            </a:solidFill>
            <a:miter/>
          </a:ln>
        </p:spPr>
      </p:cxnSp>
      <p:sp>
        <p:nvSpPr>
          <p:cNvPr id="20" name="TextBox 25"/>
          <p:cNvSpPr/>
          <p:nvPr/>
        </p:nvSpPr>
        <p:spPr>
          <a:xfrm>
            <a:off x="1087560" y="1836720"/>
            <a:ext cx="4354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ru-RU" sz="2400" strike="noStrike" u="none">
                <a:solidFill>
                  <a:srgbClr val="2e77e2"/>
                </a:solidFill>
                <a:uFillTx/>
                <a:latin typeface="Times New Roman"/>
                <a:ea typeface="Times New Roman"/>
              </a:rPr>
              <a:t>   </a:t>
            </a:r>
            <a:r>
              <a:rPr b="1" i="1" lang="ru-RU" sz="2400" strike="noStrike" u="none">
                <a:solidFill>
                  <a:srgbClr val="2e77e2"/>
                </a:solidFill>
                <a:uFillTx/>
                <a:latin typeface="Times New Roman"/>
                <a:ea typeface="Times New Roman"/>
              </a:rPr>
              <a:t>Сабақтың  тақырыбы:</a:t>
            </a:r>
            <a:endParaRPr b="0" lang="ru-RU" sz="2400" strike="noStrike" u="none">
              <a:solidFill>
                <a:srgbClr val="000000"/>
              </a:solidFill>
              <a:uFillTx/>
              <a:latin typeface="Calibri"/>
            </a:endParaRPr>
          </a:p>
        </p:txBody>
      </p:sp>
      <p:sp>
        <p:nvSpPr>
          <p:cNvPr id="21" name="TextBox 9"/>
          <p:cNvSpPr/>
          <p:nvPr/>
        </p:nvSpPr>
        <p:spPr>
          <a:xfrm>
            <a:off x="9045000" y="196920"/>
            <a:ext cx="1842120" cy="581400"/>
          </a:xfrm>
          <a:prstGeom prst="rect">
            <a:avLst/>
          </a:prstGeom>
          <a:noFill/>
          <a:ln w="0">
            <a:noFill/>
          </a:ln>
        </p:spPr>
        <p:style>
          <a:lnRef idx="0"/>
          <a:fillRef idx="0"/>
          <a:effectRef idx="0"/>
          <a:fontRef idx="minor"/>
        </p:style>
        <p:txBody>
          <a:bodyPr wrap="none"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600" strike="noStrike" u="none">
                <a:solidFill>
                  <a:srgbClr val="2e77e2"/>
                </a:solidFill>
                <a:uFillTx/>
                <a:latin typeface="Times New Roman"/>
                <a:ea typeface="Times New Roman"/>
              </a:rPr>
              <a:t>ҚАЗАҚ ТІЛІ  (Т2)</a:t>
            </a:r>
            <a:endParaRPr b="0" lang="ru-RU" sz="1600" strike="noStrike" u="none">
              <a:solidFill>
                <a:srgbClr val="000000"/>
              </a:solidFill>
              <a:uFillTx/>
              <a:latin typeface="Calibri"/>
            </a:endParaRPr>
          </a:p>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600" strike="noStrike" u="none">
                <a:solidFill>
                  <a:srgbClr val="2e77e2"/>
                </a:solidFill>
                <a:uFillTx/>
                <a:latin typeface="Times New Roman"/>
                <a:ea typeface="Times New Roman"/>
              </a:rPr>
              <a:t>6-сынып</a:t>
            </a:r>
            <a:endParaRPr b="0" lang="ru-RU" sz="1600" strike="noStrike" u="none">
              <a:solidFill>
                <a:srgbClr val="000000"/>
              </a:solidFill>
              <a:uFillTx/>
              <a:latin typeface="Calibri"/>
            </a:endParaRPr>
          </a:p>
        </p:txBody>
      </p:sp>
      <p:sp>
        <p:nvSpPr>
          <p:cNvPr id="22" name="TextBox 1"/>
          <p:cNvSpPr/>
          <p:nvPr/>
        </p:nvSpPr>
        <p:spPr>
          <a:xfrm>
            <a:off x="1271160" y="320760"/>
            <a:ext cx="263736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400" strike="noStrike" u="none">
                <a:solidFill>
                  <a:srgbClr val="2e77e2"/>
                </a:solidFill>
                <a:uFillTx/>
                <a:latin typeface="Times New Roman"/>
                <a:ea typeface="Times New Roman"/>
              </a:rPr>
              <a:t>Бөлім тақырыбы:</a:t>
            </a:r>
            <a:endParaRPr b="0" lang="ru-RU" sz="2400" strike="noStrike" u="none">
              <a:solidFill>
                <a:srgbClr val="000000"/>
              </a:solidFill>
              <a:uFillTx/>
              <a:latin typeface="Calibri"/>
            </a:endParaRPr>
          </a:p>
        </p:txBody>
      </p:sp>
      <p:sp>
        <p:nvSpPr>
          <p:cNvPr id="23" name="Прямоугольник 1"/>
          <p:cNvSpPr/>
          <p:nvPr/>
        </p:nvSpPr>
        <p:spPr>
          <a:xfrm>
            <a:off x="1216080" y="2300400"/>
            <a:ext cx="8164440" cy="5511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000" strike="noStrike" u="none">
                <a:solidFill>
                  <a:srgbClr val="2e77e2"/>
                </a:solidFill>
                <a:uFillTx/>
                <a:latin typeface="Times New Roman"/>
                <a:ea typeface="Arial"/>
              </a:rPr>
              <a:t>Астана – бас қала. </a:t>
            </a:r>
            <a:r>
              <a:rPr b="1" i="1" lang="kk-KZ" sz="3000" strike="noStrike" u="none">
                <a:solidFill>
                  <a:srgbClr val="2e77e2"/>
                </a:solidFill>
                <a:uFillTx/>
                <a:latin typeface="Times New Roman"/>
                <a:ea typeface="Arial"/>
              </a:rPr>
              <a:t>Неологизмдер</a:t>
            </a:r>
            <a:r>
              <a:rPr b="1" lang="kk-KZ" sz="3000" strike="noStrike" u="none">
                <a:solidFill>
                  <a:srgbClr val="2e77e2"/>
                </a:solidFill>
                <a:uFillTx/>
                <a:latin typeface="Times New Roman"/>
                <a:ea typeface="Arial"/>
              </a:rPr>
              <a:t> </a:t>
            </a:r>
            <a:endParaRPr b="0" lang="ru-RU" sz="3000" strike="noStrike" u="none">
              <a:solidFill>
                <a:srgbClr val="000000"/>
              </a:solidFill>
              <a:uFillTx/>
              <a:latin typeface="Calibri"/>
            </a:endParaRPr>
          </a:p>
        </p:txBody>
      </p:sp>
      <p:sp>
        <p:nvSpPr>
          <p:cNvPr id="24" name="Прямоугольник 2"/>
          <p:cNvSpPr/>
          <p:nvPr/>
        </p:nvSpPr>
        <p:spPr>
          <a:xfrm>
            <a:off x="1112760" y="790560"/>
            <a:ext cx="8658360" cy="584640"/>
          </a:xfrm>
          <a:prstGeom prst="rect">
            <a:avLst/>
          </a:prstGeom>
          <a:noFill/>
          <a:ln w="0">
            <a:noFill/>
          </a:ln>
        </p:spPr>
        <p:style>
          <a:lnRef idx="0"/>
          <a:fillRef idx="0"/>
          <a:effectRef idx="0"/>
          <a:fontRef idx="minor"/>
        </p:style>
        <p:txBody>
          <a:bodyPr lIns="90000" rIns="90000" tIns="46800" bIns="46800" anchor="t">
            <a:sp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2e77e2"/>
                </a:solidFill>
                <a:uFillTx/>
                <a:latin typeface="Times New Roman"/>
                <a:ea typeface="Calibri"/>
              </a:rPr>
              <a:t>4-б</a:t>
            </a:r>
            <a:r>
              <a:rPr b="1" lang="kk-KZ" sz="2800" strike="noStrike" u="none">
                <a:solidFill>
                  <a:srgbClr val="2e77e2"/>
                </a:solidFill>
                <a:uFillTx/>
                <a:latin typeface="Times New Roman"/>
                <a:ea typeface="Calibri"/>
              </a:rPr>
              <a:t>өлім: Астана – мәдениет пен өнер ордасы </a:t>
            </a:r>
            <a:endParaRPr b="0" lang="ru-RU" sz="2800" strike="noStrike" u="none">
              <a:solidFill>
                <a:srgbClr val="000000"/>
              </a:solidFill>
              <a:uFillTx/>
              <a:latin typeface="Calibri"/>
            </a:endParaRPr>
          </a:p>
        </p:txBody>
      </p:sp>
      <p:pic>
        <p:nvPicPr>
          <p:cNvPr id="25" name="Рисунок 12" descr="https://im0-tub-kz.yandex.net/i?id=4440bf7a97f56a2bc2ec296ec4dacd98-l&amp;n=13"/>
          <p:cNvPicPr/>
          <p:nvPr/>
        </p:nvPicPr>
        <p:blipFill>
          <a:blip r:embed="rId2"/>
          <a:stretch/>
        </p:blipFill>
        <p:spPr>
          <a:xfrm>
            <a:off x="1087560" y="3911760"/>
            <a:ext cx="2089080" cy="1249200"/>
          </a:xfrm>
          <a:prstGeom prst="rect">
            <a:avLst/>
          </a:prstGeom>
          <a:ln cap="sq" w="38160">
            <a:solidFill>
              <a:srgbClr val="000000"/>
            </a:solidFill>
            <a:miter/>
          </a:ln>
          <a:effectLst>
            <a:outerShdw dist="38183" dir="2700000" blurRad="0" rotWithShape="0">
              <a:srgbClr val="000000">
                <a:alpha val="43000"/>
              </a:srgbClr>
            </a:outerShdw>
          </a:effectLst>
        </p:spPr>
      </p:pic>
      <p:pic>
        <p:nvPicPr>
          <p:cNvPr id="26" name="Рисунок 20" descr="Astana Architecture 02.jpg"/>
          <p:cNvPicPr/>
          <p:nvPr/>
        </p:nvPicPr>
        <p:blipFill>
          <a:blip r:embed="rId3"/>
          <a:stretch/>
        </p:blipFill>
        <p:spPr>
          <a:xfrm>
            <a:off x="4057560" y="3952800"/>
            <a:ext cx="2019240" cy="1208160"/>
          </a:xfrm>
          <a:prstGeom prst="rect">
            <a:avLst/>
          </a:prstGeom>
          <a:ln cap="sq" w="38160">
            <a:solidFill>
              <a:srgbClr val="000000"/>
            </a:solidFill>
            <a:miter/>
          </a:ln>
          <a:effectLst>
            <a:outerShdw dist="38183" dir="2700000" blurRad="0" rotWithShape="0">
              <a:srgbClr val="000000">
                <a:alpha val="43000"/>
              </a:srgbClr>
            </a:outerShdw>
          </a:effectLst>
        </p:spPr>
      </p:pic>
      <p:pic>
        <p:nvPicPr>
          <p:cNvPr id="27" name="Рисунок 21" descr="Astana Architecture 01.jpg"/>
          <p:cNvPicPr/>
          <p:nvPr/>
        </p:nvPicPr>
        <p:blipFill>
          <a:blip r:embed="rId4"/>
          <a:stretch/>
        </p:blipFill>
        <p:spPr>
          <a:xfrm>
            <a:off x="6970680" y="4006800"/>
            <a:ext cx="2032200" cy="1154160"/>
          </a:xfrm>
          <a:prstGeom prst="rect">
            <a:avLst/>
          </a:prstGeom>
          <a:ln cap="sq" w="38160">
            <a:solidFill>
              <a:srgbClr val="000000"/>
            </a:solidFill>
            <a:miter/>
          </a:ln>
          <a:effectLst>
            <a:outerShdw dist="38183" dir="2700000" blurRad="0" rotWithShape="0">
              <a:srgbClr val="000000">
                <a:alpha val="43000"/>
              </a:srgbClr>
            </a:outerShdw>
          </a:effectLst>
        </p:spPr>
      </p:pic>
      <p:pic>
        <p:nvPicPr>
          <p:cNvPr id="28" name="Picture 16" descr="https://elbasy.kz/sites/default/files/styles/thumb85x85/public/pages/2019-07/elbasykz-d30b0d6b463297e2de0d27f49c9797c3.jpg?itok=epxc0uP3"/>
          <p:cNvPicPr/>
          <p:nvPr/>
        </p:nvPicPr>
        <p:blipFill>
          <a:blip r:embed="rId5"/>
          <a:stretch/>
        </p:blipFill>
        <p:spPr>
          <a:xfrm>
            <a:off x="9872640" y="4038480"/>
            <a:ext cx="1698480" cy="1090800"/>
          </a:xfrm>
          <a:prstGeom prst="rect">
            <a:avLst/>
          </a:prstGeom>
          <a:ln cap="sq" w="38160">
            <a:solidFill>
              <a:srgbClr val="000000"/>
            </a:solidFill>
            <a:miter/>
          </a:ln>
          <a:effectLst>
            <a:outerShdw dist="38183" dir="2700000" blurRad="0" rotWithShape="0">
              <a:srgbClr val="000000">
                <a:alpha val="43000"/>
              </a:srgbClr>
            </a:outerShdw>
          </a:effectLst>
        </p:spPr>
      </p:pic>
      <p:sp>
        <p:nvSpPr>
          <p:cNvPr id="29" name="Прямоугольник 1"/>
          <p:cNvSpPr/>
          <p:nvPr/>
        </p:nvSpPr>
        <p:spPr>
          <a:xfrm>
            <a:off x="5954760" y="5573880"/>
            <a:ext cx="6095880" cy="325440"/>
          </a:xfrm>
          <a:prstGeom prst="rect">
            <a:avLst/>
          </a:prstGeom>
          <a:noFill/>
          <a:ln w="0">
            <a:noFill/>
          </a:ln>
        </p:spPr>
        <p:style>
          <a:lnRef idx="0"/>
          <a:fillRef idx="0"/>
          <a:effectRef idx="0"/>
          <a:fontRef idx="minor"/>
        </p:style>
        <p:txBody>
          <a:bodyPr lIns="90000" rIns="90000" tIns="46800" bIns="46800" anchor="t">
            <a:sp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Tree>
  </p:cSld>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5" name="Рисунок 48" descr=""/>
          <p:cNvPicPr/>
          <p:nvPr/>
        </p:nvPicPr>
        <p:blipFill>
          <a:blip r:embed="rId1"/>
          <a:stretch/>
        </p:blipFill>
        <p:spPr>
          <a:xfrm>
            <a:off x="652320" y="7978680"/>
            <a:ext cx="200160" cy="203400"/>
          </a:xfrm>
          <a:prstGeom prst="rect">
            <a:avLst/>
          </a:prstGeom>
          <a:ln w="0">
            <a:noFill/>
          </a:ln>
        </p:spPr>
      </p:pic>
      <p:cxnSp>
        <p:nvCxnSpPr>
          <p:cNvPr id="86" name="Google Shape;77;p1"/>
          <p:cNvCxnSpPr/>
          <p:nvPr/>
        </p:nvCxnSpPr>
        <p:spPr>
          <a:xfrm>
            <a:off x="212400" y="6621120"/>
            <a:ext cx="11729160" cy="26280"/>
          </a:xfrm>
          <a:prstGeom prst="straightConnector1">
            <a:avLst/>
          </a:prstGeom>
          <a:ln w="57240">
            <a:solidFill>
              <a:srgbClr val="33cccc"/>
            </a:solidFill>
            <a:miter/>
          </a:ln>
        </p:spPr>
      </p:cxnSp>
      <p:cxnSp>
        <p:nvCxnSpPr>
          <p:cNvPr id="87" name="Google Shape;78;p1"/>
          <p:cNvCxnSpPr/>
          <p:nvPr/>
        </p:nvCxnSpPr>
        <p:spPr>
          <a:xfrm>
            <a:off x="757080" y="6364080"/>
            <a:ext cx="10694160" cy="37080"/>
          </a:xfrm>
          <a:prstGeom prst="straightConnector1">
            <a:avLst/>
          </a:prstGeom>
          <a:ln w="38160">
            <a:solidFill>
              <a:srgbClr val="6e86c6"/>
            </a:solidFill>
            <a:miter/>
          </a:ln>
        </p:spPr>
      </p:cxnSp>
      <p:sp>
        <p:nvSpPr>
          <p:cNvPr id="88" name="TextBox 8"/>
          <p:cNvSpPr/>
          <p:nvPr/>
        </p:nvSpPr>
        <p:spPr>
          <a:xfrm>
            <a:off x="3030480" y="271620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pic>
        <p:nvPicPr>
          <p:cNvPr id="89" name="Рисунок 9" descr="https://im0-tub-kz.yandex.net/i?id=4440bf7a97f56a2bc2ec296ec4dacd98-l&amp;n=13"/>
          <p:cNvPicPr/>
          <p:nvPr/>
        </p:nvPicPr>
        <p:blipFill>
          <a:blip r:embed="rId2"/>
          <a:stretch/>
        </p:blipFill>
        <p:spPr>
          <a:xfrm>
            <a:off x="752400" y="1206360"/>
            <a:ext cx="2089080" cy="1303560"/>
          </a:xfrm>
          <a:prstGeom prst="rect">
            <a:avLst/>
          </a:prstGeom>
          <a:ln cap="sq" w="38160">
            <a:solidFill>
              <a:srgbClr val="000000"/>
            </a:solidFill>
            <a:miter/>
          </a:ln>
          <a:effectLst>
            <a:outerShdw dist="38183" dir="2700000" blurRad="0" rotWithShape="0">
              <a:srgbClr val="000000">
                <a:alpha val="43000"/>
              </a:srgbClr>
            </a:outerShdw>
          </a:effectLst>
        </p:spPr>
      </p:pic>
      <p:pic>
        <p:nvPicPr>
          <p:cNvPr id="90" name="Рисунок 10" descr="Astana Architecture 02.jpg"/>
          <p:cNvPicPr/>
          <p:nvPr/>
        </p:nvPicPr>
        <p:blipFill>
          <a:blip r:embed="rId3"/>
          <a:stretch/>
        </p:blipFill>
        <p:spPr>
          <a:xfrm>
            <a:off x="3816360" y="1254240"/>
            <a:ext cx="2019240" cy="1207800"/>
          </a:xfrm>
          <a:prstGeom prst="rect">
            <a:avLst/>
          </a:prstGeom>
          <a:ln cap="sq" w="38160">
            <a:solidFill>
              <a:srgbClr val="000000"/>
            </a:solidFill>
            <a:miter/>
          </a:ln>
          <a:effectLst>
            <a:outerShdw dist="38183" dir="2700000" blurRad="0" rotWithShape="0">
              <a:srgbClr val="000000">
                <a:alpha val="43000"/>
              </a:srgbClr>
            </a:outerShdw>
          </a:effectLst>
        </p:spPr>
      </p:pic>
      <p:pic>
        <p:nvPicPr>
          <p:cNvPr id="91" name="Рисунок 11" descr="Astana Architecture 01.jpg"/>
          <p:cNvPicPr/>
          <p:nvPr/>
        </p:nvPicPr>
        <p:blipFill>
          <a:blip r:embed="rId4"/>
          <a:stretch/>
        </p:blipFill>
        <p:spPr>
          <a:xfrm>
            <a:off x="6869160" y="1301760"/>
            <a:ext cx="2031840" cy="1208160"/>
          </a:xfrm>
          <a:prstGeom prst="rect">
            <a:avLst/>
          </a:prstGeom>
          <a:ln cap="sq" w="38160">
            <a:solidFill>
              <a:srgbClr val="000000"/>
            </a:solidFill>
            <a:miter/>
          </a:ln>
          <a:effectLst>
            <a:outerShdw dist="38183" dir="2700000" blurRad="0" rotWithShape="0">
              <a:srgbClr val="000000">
                <a:alpha val="43000"/>
              </a:srgbClr>
            </a:outerShdw>
          </a:effectLst>
        </p:spPr>
      </p:pic>
      <p:pic>
        <p:nvPicPr>
          <p:cNvPr id="92" name="Picture 16" descr="https://elbasy.kz/sites/default/files/styles/thumb85x85/public/pages/2019-07/elbasykz-d30b0d6b463297e2de0d27f49c9797c3.jpg?itok=epxc0uP3"/>
          <p:cNvPicPr/>
          <p:nvPr/>
        </p:nvPicPr>
        <p:blipFill>
          <a:blip r:embed="rId5"/>
          <a:stretch/>
        </p:blipFill>
        <p:spPr>
          <a:xfrm>
            <a:off x="9672480" y="1300320"/>
            <a:ext cx="1221120" cy="1220760"/>
          </a:xfrm>
          <a:prstGeom prst="rect">
            <a:avLst/>
          </a:prstGeom>
          <a:ln cap="sq" w="38160">
            <a:solidFill>
              <a:srgbClr val="000000"/>
            </a:solidFill>
            <a:miter/>
          </a:ln>
          <a:effectLst>
            <a:outerShdw dist="38183" dir="2700000" blurRad="0" rotWithShape="0">
              <a:srgbClr val="000000">
                <a:alpha val="43000"/>
              </a:srgbClr>
            </a:outerShdw>
          </a:effectLst>
        </p:spPr>
      </p:pic>
      <p:sp>
        <p:nvSpPr>
          <p:cNvPr id="93" name="Прямоугольник 1"/>
          <p:cNvSpPr/>
          <p:nvPr/>
        </p:nvSpPr>
        <p:spPr>
          <a:xfrm>
            <a:off x="757080" y="3641760"/>
            <a:ext cx="7866360" cy="1482480"/>
          </a:xfrm>
          <a:prstGeom prst="rect">
            <a:avLst/>
          </a:prstGeom>
          <a:noFill/>
          <a:ln w="0">
            <a:noFill/>
          </a:ln>
        </p:spPr>
        <p:style>
          <a:lnRef idx="0"/>
          <a:fillRef idx="0"/>
          <a:effectRef idx="0"/>
          <a:fontRef idx="minor"/>
        </p:style>
        <p:txBody>
          <a:bodyPr lIns="90000" rIns="90000" tIns="46800" bIns="46800" anchor="t">
            <a:spAutoFit/>
          </a:bodyPr>
          <a:p>
            <a:pPr>
              <a:lnSpc>
                <a:spcPct val="115000"/>
              </a:lnSpc>
              <a:spcAft>
                <a:spcPts val="1001"/>
              </a:spcAft>
              <a:tabLst>
                <a:tab algn="l" pos="0"/>
                <a:tab algn="l" pos="5219640"/>
                <a:tab algn="l" pos="5486400"/>
                <a:tab algn="l" pos="6400800"/>
                <a:tab algn="l" pos="7315200"/>
                <a:tab algn="l" pos="8229600"/>
                <a:tab algn="l" pos="9144000"/>
                <a:tab algn="l" pos="10058400"/>
              </a:tabLst>
            </a:pPr>
            <a:r>
              <a:rPr b="1" lang="kk-KZ" sz="2400" strike="noStrike" u="none">
                <a:solidFill>
                  <a:srgbClr val="2e77e2"/>
                </a:solidFill>
                <a:uFillTx/>
                <a:latin typeface="Times New Roman"/>
                <a:ea typeface="Calibri"/>
              </a:rPr>
              <a:t>дескрипторлар: </a:t>
            </a:r>
            <a:endParaRPr b="0" lang="ru-RU" sz="2400" strike="noStrike" u="none">
              <a:solidFill>
                <a:srgbClr val="000000"/>
              </a:solidFill>
              <a:uFillTx/>
              <a:latin typeface="Calibri"/>
            </a:endParaRPr>
          </a:p>
          <a:p>
            <a:pPr>
              <a:lnSpc>
                <a:spcPct val="115000"/>
              </a:lnSpc>
              <a:buClr>
                <a:srgbClr val="2e77e2"/>
              </a:buClr>
              <a:buFont typeface="Calibri"/>
              <a:buChar char="-"/>
              <a:tabLst>
                <a:tab algn="l" pos="521964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Calibri"/>
              </a:rPr>
              <a:t>Мәтінді оқиды;</a:t>
            </a:r>
            <a:endParaRPr b="0" lang="ru-RU" sz="2400" strike="noStrike" u="none">
              <a:solidFill>
                <a:srgbClr val="000000"/>
              </a:solidFill>
              <a:uFillTx/>
              <a:latin typeface="Calibri"/>
            </a:endParaRPr>
          </a:p>
          <a:p>
            <a:pPr>
              <a:lnSpc>
                <a:spcPct val="115000"/>
              </a:lnSpc>
              <a:spcAft>
                <a:spcPts val="1001"/>
              </a:spcAft>
              <a:buClr>
                <a:srgbClr val="2e77e2"/>
              </a:buClr>
              <a:buFont typeface="Calibri"/>
              <a:buChar char="-"/>
              <a:tabLst>
                <a:tab algn="l" pos="521964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Calibri"/>
              </a:rPr>
              <a:t>Мәтін мен суретті  пайдалана отырып, диалог құрады</a:t>
            </a:r>
            <a:r>
              <a:rPr b="0" lang="kk-KZ" sz="1800" strike="noStrike" u="none">
                <a:solidFill>
                  <a:srgbClr val="2e77e2"/>
                </a:solidFill>
                <a:uFillTx/>
                <a:latin typeface="Times New Roman"/>
                <a:ea typeface="Calibri"/>
              </a:rPr>
              <a:t>.</a:t>
            </a:r>
            <a:endParaRPr b="0" lang="ru-RU" sz="1800" strike="noStrike" u="none">
              <a:solidFill>
                <a:srgbClr val="000000"/>
              </a:solidFill>
              <a:uFillTx/>
              <a:latin typeface="Calibri"/>
            </a:endParaRPr>
          </a:p>
        </p:txBody>
      </p:sp>
    </p:spTree>
  </p:cSld>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Прямоугольник 3"/>
          <p:cNvSpPr/>
          <p:nvPr/>
        </p:nvSpPr>
        <p:spPr>
          <a:xfrm>
            <a:off x="3635280" y="439560"/>
            <a:ext cx="4988160" cy="934920"/>
          </a:xfrm>
          <a:prstGeom prst="rect">
            <a:avLst/>
          </a:prstGeom>
          <a:noFill/>
          <a:ln w="0">
            <a:noFill/>
          </a:ln>
        </p:spPr>
        <p:style>
          <a:lnRef idx="0"/>
          <a:fillRef idx="0"/>
          <a:effectRef idx="0"/>
          <a:fontRef idx="minor"/>
        </p:style>
        <p:txBody>
          <a:bodyPr lIns="90000" rIns="90000" tIns="46800" bIns="46800" anchor="t">
            <a:spAutoFit/>
          </a:bodyPr>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2e77e2"/>
                </a:solidFill>
                <a:uFillTx/>
                <a:latin typeface="Times New Roman"/>
                <a:ea typeface="Calibri"/>
              </a:rPr>
              <a:t>Дұрыс жауабына назар аударайық</a:t>
            </a:r>
            <a:endParaRPr b="0" lang="ru-RU" sz="2400" strike="noStrike" u="none">
              <a:solidFill>
                <a:srgbClr val="000000"/>
              </a:solidFill>
              <a:uFillTx/>
              <a:latin typeface="Calibri"/>
            </a:endParaRPr>
          </a:p>
        </p:txBody>
      </p:sp>
      <p:pic>
        <p:nvPicPr>
          <p:cNvPr id="95" name="Рисунок 9" descr="https://im0-tub-kz.yandex.net/i?id=4440bf7a97f56a2bc2ec296ec4dacd98-l&amp;n=13"/>
          <p:cNvPicPr/>
          <p:nvPr/>
        </p:nvPicPr>
        <p:blipFill>
          <a:blip r:embed="rId1"/>
          <a:stretch/>
        </p:blipFill>
        <p:spPr>
          <a:xfrm>
            <a:off x="504720" y="196920"/>
            <a:ext cx="1228680" cy="760320"/>
          </a:xfrm>
          <a:prstGeom prst="rect">
            <a:avLst/>
          </a:prstGeom>
          <a:ln cap="sq" w="38160">
            <a:solidFill>
              <a:srgbClr val="000000"/>
            </a:solidFill>
            <a:miter/>
          </a:ln>
          <a:effectLst>
            <a:outerShdw dist="38183" dir="2700000" blurRad="0" rotWithShape="0">
              <a:srgbClr val="000000">
                <a:alpha val="43000"/>
              </a:srgbClr>
            </a:outerShdw>
          </a:effectLst>
        </p:spPr>
      </p:pic>
      <p:pic>
        <p:nvPicPr>
          <p:cNvPr id="96" name="Рисунок 10" descr="Astana Architecture 02.jpg"/>
          <p:cNvPicPr/>
          <p:nvPr/>
        </p:nvPicPr>
        <p:blipFill>
          <a:blip r:embed="rId2"/>
          <a:stretch/>
        </p:blipFill>
        <p:spPr>
          <a:xfrm>
            <a:off x="2190600" y="196920"/>
            <a:ext cx="1154160" cy="760320"/>
          </a:xfrm>
          <a:prstGeom prst="rect">
            <a:avLst/>
          </a:prstGeom>
          <a:ln cap="sq" w="38160">
            <a:solidFill>
              <a:srgbClr val="000000"/>
            </a:solidFill>
            <a:miter/>
          </a:ln>
          <a:effectLst>
            <a:outerShdw dist="38183" dir="2700000" blurRad="0" rotWithShape="0">
              <a:srgbClr val="000000">
                <a:alpha val="43000"/>
              </a:srgbClr>
            </a:outerShdw>
          </a:effectLst>
        </p:spPr>
      </p:pic>
      <p:pic>
        <p:nvPicPr>
          <p:cNvPr id="97" name="Рисунок 11" descr="Astana Architecture 01.jpg"/>
          <p:cNvPicPr/>
          <p:nvPr/>
        </p:nvPicPr>
        <p:blipFill>
          <a:blip r:embed="rId3"/>
          <a:stretch/>
        </p:blipFill>
        <p:spPr>
          <a:xfrm>
            <a:off x="8847000" y="236520"/>
            <a:ext cx="1316160" cy="781200"/>
          </a:xfrm>
          <a:prstGeom prst="rect">
            <a:avLst/>
          </a:prstGeom>
          <a:ln cap="sq" w="38160">
            <a:solidFill>
              <a:srgbClr val="000000"/>
            </a:solidFill>
            <a:miter/>
          </a:ln>
          <a:effectLst>
            <a:outerShdw dist="38183" dir="2700000" blurRad="0" rotWithShape="0">
              <a:srgbClr val="000000">
                <a:alpha val="43000"/>
              </a:srgbClr>
            </a:outerShdw>
          </a:effectLst>
        </p:spPr>
      </p:pic>
      <p:pic>
        <p:nvPicPr>
          <p:cNvPr id="98" name="Picture 16" descr="https://elbasy.kz/sites/default/files/styles/thumb85x85/public/pages/2019-07/elbasykz-d30b0d6b463297e2de0d27f49c9797c3.jpg?itok=epxc0uP3"/>
          <p:cNvPicPr/>
          <p:nvPr/>
        </p:nvPicPr>
        <p:blipFill>
          <a:blip r:embed="rId4"/>
          <a:stretch/>
        </p:blipFill>
        <p:spPr>
          <a:xfrm>
            <a:off x="10861560" y="193680"/>
            <a:ext cx="825480" cy="824040"/>
          </a:xfrm>
          <a:prstGeom prst="rect">
            <a:avLst/>
          </a:prstGeom>
          <a:ln cap="sq" w="38160">
            <a:solidFill>
              <a:srgbClr val="000000"/>
            </a:solidFill>
            <a:miter/>
          </a:ln>
          <a:effectLst>
            <a:outerShdw dist="38183" dir="2700000" blurRad="0" rotWithShape="0">
              <a:srgbClr val="000000">
                <a:alpha val="43000"/>
              </a:srgbClr>
            </a:outerShdw>
          </a:effectLst>
        </p:spPr>
      </p:pic>
      <p:sp>
        <p:nvSpPr>
          <p:cNvPr id="99" name="Прямоугольник 8"/>
          <p:cNvSpPr/>
          <p:nvPr/>
        </p:nvSpPr>
        <p:spPr>
          <a:xfrm>
            <a:off x="719280" y="957240"/>
            <a:ext cx="11209320" cy="6161760"/>
          </a:xfrm>
          <a:prstGeom prst="rect">
            <a:avLst/>
          </a:prstGeom>
          <a:noFill/>
          <a:ln w="0">
            <a:noFill/>
          </a:ln>
        </p:spPr>
        <p:style>
          <a:lnRef idx="0"/>
          <a:fillRef idx="0"/>
          <a:effectRef idx="0"/>
          <a:fontRef idx="minor"/>
        </p:style>
        <p:txBody>
          <a:bodyPr lIns="90000" rIns="90000" tIns="46800" bIns="46800" anchor="t">
            <a:spAutoFit/>
          </a:bodyPr>
          <a:p>
            <a:pPr marL="285840" indent="-285840">
              <a:lnSpc>
                <a:spcPct val="100000"/>
              </a:lnSpc>
              <a:buClr>
                <a:srgbClr val="2e77e2"/>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imes New Roman"/>
                <a:ea typeface="Times New Roman"/>
              </a:rPr>
              <a:t>Сәлем, Майра!</a:t>
            </a:r>
            <a:endParaRPr b="0" lang="ru-RU" sz="2000" strike="noStrike" u="none">
              <a:solidFill>
                <a:srgbClr val="000000"/>
              </a:solidFill>
              <a:uFillTx/>
              <a:latin typeface="Calibri"/>
            </a:endParaRPr>
          </a:p>
          <a:p>
            <a:pPr marL="285840" indent="-285840">
              <a:lnSpc>
                <a:spcPct val="100000"/>
              </a:lnSpc>
              <a:buClr>
                <a:srgbClr val="2e77e2"/>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imes New Roman"/>
                <a:ea typeface="Times New Roman"/>
              </a:rPr>
              <a:t>Сәлем Жанар! Сенің көмегің керек болып тұр. Бірінші суретте қандай ғимарат кешені көрсетілген?</a:t>
            </a:r>
            <a:endParaRPr b="0" lang="ru-RU" sz="2000" strike="noStrike" u="none">
              <a:solidFill>
                <a:srgbClr val="000000"/>
              </a:solidFill>
              <a:uFillTx/>
              <a:latin typeface="Calibri"/>
            </a:endParaRPr>
          </a:p>
          <a:p>
            <a:pPr marL="285840" indent="-28584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imes New Roman"/>
                <a:ea typeface="Times New Roman"/>
              </a:rPr>
              <a:t>-  Бірінші суретте «Бәйтерек» монументі.</a:t>
            </a:r>
            <a:endParaRPr b="0" lang="ru-RU" sz="2000" strike="noStrike" u="none">
              <a:solidFill>
                <a:srgbClr val="000000"/>
              </a:solidFill>
              <a:uFillTx/>
              <a:latin typeface="Calibri"/>
            </a:endParaRPr>
          </a:p>
          <a:p>
            <a:pPr marL="285840" indent="-28584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imes New Roman"/>
                <a:ea typeface="Times New Roman"/>
              </a:rPr>
              <a:t>- «Бәйтерек» монументінің биіктігі неше метр екенін білесің бе?</a:t>
            </a:r>
            <a:endParaRPr b="0" lang="ru-RU" sz="2000" strike="noStrike" u="none">
              <a:solidFill>
                <a:srgbClr val="000000"/>
              </a:solidFill>
              <a:uFillTx/>
              <a:latin typeface="Calibri"/>
            </a:endParaRPr>
          </a:p>
          <a:p>
            <a:pPr marL="285840" indent="-28584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imes New Roman"/>
                <a:ea typeface="Times New Roman"/>
              </a:rPr>
              <a:t>- Иә, білемін. «Бәйтеректің» бикітгі 97м, диамерті 27м. Ал сен басында тұрған шардың салмағы мен диамертін білесің бе?</a:t>
            </a:r>
            <a:endParaRPr b="0" lang="ru-RU" sz="2000" strike="noStrike" u="none">
              <a:solidFill>
                <a:srgbClr val="000000"/>
              </a:solidFill>
              <a:uFillTx/>
              <a:latin typeface="Calibri"/>
            </a:endParaRPr>
          </a:p>
          <a:p>
            <a:pPr marL="285840" indent="-28584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imes New Roman"/>
                <a:ea typeface="Times New Roman"/>
              </a:rPr>
              <a:t>- Әрине , білемін. Әлемде бірінші рет диаметрі 22 метрлік және салмағы 300 тоннадан тұратын күннің түсуіне қарай түсін өзгертетін «</a:t>
            </a:r>
            <a:r>
              <a:rPr b="0" lang="kk-KZ" sz="2000" strike="noStrike" u="sng">
                <a:solidFill>
                  <a:srgbClr val="eb8803"/>
                </a:solidFill>
                <a:uFillTx/>
                <a:latin typeface="Times New Roman"/>
                <a:ea typeface="Times New Roman"/>
                <a:hlinkClick r:id="rId5"/>
              </a:rPr>
              <a:t>хамелеон»</a:t>
            </a:r>
            <a:r>
              <a:rPr b="0" lang="kk-KZ" sz="2000" strike="noStrike" u="none">
                <a:solidFill>
                  <a:srgbClr val="2e77e2"/>
                </a:solidFill>
                <a:uFillTx/>
                <a:latin typeface="Times New Roman"/>
                <a:ea typeface="Times New Roman"/>
              </a:rPr>
              <a:t> әйнегінен жасалынған шар биіктігі жағынан рекордқа (әлемдегі ең үлкен шардың ең биіке көтерілуі бойынша) ие болды. Осы «Бәйтерек» монументінің авторлары жайлы білесің бе?</a:t>
            </a:r>
            <a:endParaRPr b="0" lang="ru-RU" sz="2000" strike="noStrike" u="none">
              <a:solidFill>
                <a:srgbClr val="000000"/>
              </a:solidFill>
              <a:uFillTx/>
              <a:latin typeface="Calibri"/>
            </a:endParaRPr>
          </a:p>
          <a:p>
            <a:pPr marL="285840" indent="-28584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imes New Roman"/>
                <a:ea typeface="Times New Roman"/>
              </a:rPr>
              <a:t>- Әлеументтік желіден оқуым бойынша «Бәйтерек» кешенін жобалаушы архитекторлар тобы А.Рүстембеков (топ жетекшісі), С.Базарбаев пен Ж.Айтбалаев, инженер-конструкторы М.Вахштейн, интерьер дизайншысы А.Оспанов; сондай-ақ оның жобасын жасауға “Аэропорт” ААҚ, “ЭМК” ЖШС, “Архфонд” ЖАҚ, Архитекторлар одағы және “Алуа” ЖШС секілді қазақстандық жетекші фирмалардың мамандары қатысты; ал құрылысын “Имсталькон” ААҚ құрылыс компаниясы (бас директоры В.Т. Кананыхин) салды</a:t>
            </a:r>
            <a:r>
              <a:rPr b="0" lang="ru-RU" sz="2000" strike="noStrike" u="none">
                <a:solidFill>
                  <a:srgbClr val="2e77e2"/>
                </a:solidFill>
                <a:uFillTx/>
                <a:latin typeface="Times New Roman"/>
                <a:ea typeface="Times New Roman"/>
              </a:rPr>
              <a:t>. </a:t>
            </a:r>
            <a:endParaRPr b="0" lang="ru-RU" sz="2000" strike="noStrike" u="none">
              <a:solidFill>
                <a:srgbClr val="000000"/>
              </a:solidFill>
              <a:uFillTx/>
              <a:latin typeface="Calibri"/>
            </a:endParaRPr>
          </a:p>
          <a:p>
            <a:pPr marL="285840" indent="-28584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imes New Roman"/>
                <a:ea typeface="Times New Roman"/>
              </a:rPr>
              <a:t>- Жақсы, бүгін біраз мәліметтерді ортаға салдық. Келесі сабаққа дайыналайық. Сау бол!</a:t>
            </a:r>
            <a:endParaRPr b="0" lang="ru-RU" sz="2000" strike="noStrike" u="none">
              <a:solidFill>
                <a:srgbClr val="000000"/>
              </a:solidFill>
              <a:uFillTx/>
              <a:latin typeface="Calibri"/>
            </a:endParaRPr>
          </a:p>
          <a:p>
            <a:pPr marL="285840" indent="-285840">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imes New Roman"/>
                <a:ea typeface="Times New Roman"/>
              </a:rPr>
              <a:t>- Сау бол! </a:t>
            </a:r>
            <a:br>
              <a:rPr sz="1800"/>
            </a:br>
            <a:endParaRPr b="0" lang="ru-RU" sz="20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Прямоугольник 3"/>
          <p:cNvSpPr/>
          <p:nvPr/>
        </p:nvSpPr>
        <p:spPr>
          <a:xfrm>
            <a:off x="425520" y="289080"/>
            <a:ext cx="11477520" cy="4423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2e77e2"/>
                </a:solidFill>
                <a:uFillTx/>
                <a:latin typeface="Times New Roman"/>
                <a:ea typeface="Times New Roman"/>
              </a:rPr>
              <a:t>                                                                 </a:t>
            </a:r>
            <a:r>
              <a:rPr b="1" lang="ru-RU" sz="2400" strike="noStrike" u="none">
                <a:solidFill>
                  <a:srgbClr val="2e77e2"/>
                </a:solidFill>
                <a:uFillTx/>
                <a:latin typeface="Times New Roman"/>
                <a:ea typeface="Times New Roman"/>
              </a:rPr>
              <a:t>3-т</a:t>
            </a:r>
            <a:r>
              <a:rPr b="1" lang="kk-KZ" sz="2400" strike="noStrike" u="none">
                <a:solidFill>
                  <a:srgbClr val="2e77e2"/>
                </a:solidFill>
                <a:uFillTx/>
                <a:latin typeface="Times New Roman"/>
                <a:ea typeface="Times New Roman"/>
              </a:rPr>
              <a:t>апсырма</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2e77e2"/>
                </a:solidFill>
                <a:uFillTx/>
                <a:latin typeface="Times New Roman"/>
                <a:ea typeface="Times New Roman"/>
              </a:rPr>
              <a:t>Деңгейлік тапсырмалар</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2e77e2"/>
                </a:solidFill>
                <a:uFillTx/>
                <a:latin typeface="Times New Roman"/>
                <a:ea typeface="Times New Roman"/>
              </a:rPr>
              <a:t>ІІІ деңгей</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Times New Roman"/>
                <a:ea typeface="Times New Roman"/>
              </a:rPr>
              <a:t>1. </a:t>
            </a:r>
            <a:r>
              <a:rPr b="1" lang="ru-RU" sz="2000" strike="noStrike" u="none">
                <a:solidFill>
                  <a:srgbClr val="2e77e2"/>
                </a:solidFill>
                <a:uFillTx/>
                <a:latin typeface="Times New Roman"/>
                <a:ea typeface="Times New Roman"/>
              </a:rPr>
              <a:t>Сөйлемдерді толықтырыңыздар.</a:t>
            </a:r>
            <a:br>
              <a:rPr sz="2000"/>
            </a:br>
            <a:r>
              <a:rPr b="0" lang="kk-KZ" sz="2000" strike="noStrike" u="none">
                <a:solidFill>
                  <a:srgbClr val="2e77e2"/>
                </a:solidFill>
                <a:uFillTx/>
                <a:latin typeface="Times New Roman"/>
                <a:ea typeface="Times New Roman"/>
              </a:rPr>
              <a:t>П</a:t>
            </a:r>
            <a:r>
              <a:rPr b="0" lang="ru-RU" sz="2000" strike="noStrike" u="none">
                <a:solidFill>
                  <a:srgbClr val="2e77e2"/>
                </a:solidFill>
                <a:uFillTx/>
                <a:latin typeface="Times New Roman"/>
                <a:ea typeface="Times New Roman"/>
              </a:rPr>
              <a:t>резиденттің 1998 жылғы 6 мамырдағы Жарлығымен …  атауы Астана болып өзгертілді. 1999 жылы ЮНЕСКО шешімі бойынша Астана «…    …» атағына ие болды. …  жылғы 23 наурыздағы Қазақстан Республикасы Президентінің Жарлығымен Астана қаласы Қазақстан Республикасының астанасы – Нұр-Сұлтан қаласы деп қайта аталды. Қала төрт ауданнан – «….», «…», «…» және «…» ауданынан тұрады.</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2e77e2"/>
                </a:solidFill>
                <a:uFillTx/>
                <a:latin typeface="Times New Roman"/>
                <a:ea typeface="Times New Roman"/>
              </a:rPr>
              <a:t>ІІ деңгей</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Times New Roman"/>
                <a:ea typeface="Times New Roman"/>
              </a:rPr>
              <a:t>1. Мәтіннен неоголизмді теріп жазыныздар.</a:t>
            </a:r>
            <a:br>
              <a:rPr sz="2000"/>
            </a:br>
            <a:r>
              <a:rPr b="0" lang="ru-RU" sz="2000" strike="noStrike" u="none">
                <a:solidFill>
                  <a:srgbClr val="2e77e2"/>
                </a:solidFill>
                <a:uFillTx/>
                <a:latin typeface="Times New Roman"/>
                <a:ea typeface="Times New Roman"/>
              </a:rPr>
              <a:t>2. Мәтін мазмұнына байланысты 3 сұрақ дайынданыздар.</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2e77e2"/>
                </a:solidFill>
                <a:uFillTx/>
                <a:latin typeface="Times New Roman"/>
                <a:ea typeface="Times New Roman"/>
              </a:rPr>
              <a:t>І деңгей</a:t>
            </a:r>
            <a:br>
              <a:rPr sz="2000"/>
            </a:br>
            <a:r>
              <a:rPr b="1" lang="ru-RU" sz="2000" strike="noStrike" u="none">
                <a:solidFill>
                  <a:srgbClr val="2e77e2"/>
                </a:solidFill>
                <a:uFillTx/>
                <a:latin typeface="Times New Roman"/>
                <a:ea typeface="Arial"/>
              </a:rPr>
              <a:t>«Астана – бейбітшілік қаласы» </a:t>
            </a:r>
            <a:r>
              <a:rPr b="0" lang="ru-RU" sz="2000" strike="noStrike" u="none">
                <a:solidFill>
                  <a:srgbClr val="2e77e2"/>
                </a:solidFill>
                <a:uFillTx/>
                <a:latin typeface="Times New Roman"/>
                <a:ea typeface="Arial"/>
              </a:rPr>
              <a:t>атты шағын мәтін жазыңыздар</a:t>
            </a:r>
            <a:endParaRPr b="0" lang="ru-RU" sz="2000" strike="noStrike" u="none">
              <a:solidFill>
                <a:srgbClr val="000000"/>
              </a:solidFill>
              <a:uFillTx/>
              <a:latin typeface="Calibri"/>
            </a:endParaRPr>
          </a:p>
        </p:txBody>
      </p:sp>
      <p:sp>
        <p:nvSpPr>
          <p:cNvPr id="101" name="Прямоугольник 4"/>
          <p:cNvSpPr/>
          <p:nvPr/>
        </p:nvSpPr>
        <p:spPr>
          <a:xfrm>
            <a:off x="725400" y="4732200"/>
            <a:ext cx="7756560" cy="2301480"/>
          </a:xfrm>
          <a:prstGeom prst="rect">
            <a:avLst/>
          </a:prstGeom>
          <a:noFill/>
          <a:ln w="0">
            <a:noFill/>
          </a:ln>
        </p:spPr>
        <p:style>
          <a:lnRef idx="0"/>
          <a:fillRef idx="0"/>
          <a:effectRef idx="0"/>
          <a:fontRef idx="minor"/>
        </p:style>
        <p:txBody>
          <a:bodyPr lIns="90000" rIns="90000" tIns="46800" bIns="46800" anchor="t">
            <a:sp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2e77e2"/>
                </a:solidFill>
                <a:uFillTx/>
                <a:latin typeface="Times New Roman"/>
                <a:ea typeface="Calibri"/>
              </a:rPr>
              <a:t>           </a:t>
            </a:r>
            <a:r>
              <a:rPr b="1" lang="kk-KZ" sz="1800" strike="noStrike" u="none">
                <a:solidFill>
                  <a:srgbClr val="2e77e2"/>
                </a:solidFill>
                <a:uFillTx/>
                <a:latin typeface="Times New Roman"/>
                <a:ea typeface="Calibri"/>
              </a:rPr>
              <a:t>Дескрипторлар:</a:t>
            </a:r>
            <a:endParaRPr b="0" lang="ru-RU" sz="1800" strike="noStrike" u="none">
              <a:solidFill>
                <a:srgbClr val="000000"/>
              </a:solidFill>
              <a:uFillTx/>
              <a:latin typeface="Calibri"/>
            </a:endParaRPr>
          </a:p>
          <a:p>
            <a:pPr>
              <a:lnSpc>
                <a:spcPct val="115000"/>
              </a:lnSpc>
              <a:buClr>
                <a:srgbClr val="2e77e2"/>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e77e2"/>
                </a:solidFill>
                <a:uFillTx/>
                <a:latin typeface="Times New Roman"/>
                <a:ea typeface="Calibri"/>
              </a:rPr>
              <a:t>Көп нүктенің орнына тиісті сөздерді қояды;</a:t>
            </a:r>
            <a:endParaRPr b="0" lang="ru-RU" sz="1800" strike="noStrike" u="none">
              <a:solidFill>
                <a:srgbClr val="000000"/>
              </a:solidFill>
              <a:uFillTx/>
              <a:latin typeface="Calibri"/>
            </a:endParaRPr>
          </a:p>
          <a:p>
            <a:pPr>
              <a:lnSpc>
                <a:spcPct val="115000"/>
              </a:lnSpc>
              <a:buClr>
                <a:srgbClr val="2e77e2"/>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e77e2"/>
                </a:solidFill>
                <a:uFillTx/>
                <a:latin typeface="Times New Roman"/>
                <a:ea typeface="Calibri"/>
              </a:rPr>
              <a:t>Мәтіндегі неологизмдерді   теріп жазады;</a:t>
            </a:r>
            <a:endParaRPr b="0" lang="ru-RU" sz="1800" strike="noStrike" u="none">
              <a:solidFill>
                <a:srgbClr val="000000"/>
              </a:solidFill>
              <a:uFillTx/>
              <a:latin typeface="Calibri"/>
            </a:endParaRPr>
          </a:p>
          <a:p>
            <a:pPr>
              <a:lnSpc>
                <a:spcPct val="115000"/>
              </a:lnSpc>
              <a:buClr>
                <a:srgbClr val="2e77e2"/>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e77e2"/>
                </a:solidFill>
                <a:uFillTx/>
                <a:latin typeface="Times New Roman"/>
                <a:ea typeface="Calibri"/>
              </a:rPr>
              <a:t>Мәтіннен 3 сұрақ дайындайды;</a:t>
            </a:r>
            <a:endParaRPr b="0" lang="ru-RU" sz="1800" strike="noStrike" u="none">
              <a:solidFill>
                <a:srgbClr val="000000"/>
              </a:solidFill>
              <a:uFillTx/>
              <a:latin typeface="Calibri"/>
            </a:endParaRPr>
          </a:p>
          <a:p>
            <a:pPr>
              <a:lnSpc>
                <a:spcPct val="115000"/>
              </a:lnSpc>
              <a:buClr>
                <a:srgbClr val="2e77e2"/>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1800" strike="noStrike" u="none">
                <a:solidFill>
                  <a:srgbClr val="2e77e2"/>
                </a:solidFill>
                <a:uFillTx/>
                <a:latin typeface="Times New Roman"/>
                <a:ea typeface="Calibri"/>
              </a:rPr>
              <a:t>Шағын шығарма жазады. </a:t>
            </a:r>
            <a:endParaRPr b="0" lang="ru-RU" sz="18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br>
              <a:rPr sz="1800"/>
            </a:br>
            <a:endParaRPr b="0" lang="ru-RU" sz="1800" strike="noStrike" u="none">
              <a:solidFill>
                <a:srgbClr val="000000"/>
              </a:solidFill>
              <a:uFillTx/>
              <a:latin typeface="Calibri"/>
            </a:endParaRPr>
          </a:p>
        </p:txBody>
      </p:sp>
      <p:pic>
        <p:nvPicPr>
          <p:cNvPr id="102" name="Рисунок 5" descr="http://kazakhfilm.kazakh.ru/upload/blog/cd8/%20qkteloimgk.png"/>
          <p:cNvPicPr/>
          <p:nvPr/>
        </p:nvPicPr>
        <p:blipFill>
          <a:blip r:embed="rId1"/>
          <a:stretch/>
        </p:blipFill>
        <p:spPr>
          <a:xfrm>
            <a:off x="9659880" y="4611600"/>
            <a:ext cx="2048040" cy="2048040"/>
          </a:xfrm>
          <a:prstGeom prst="rect">
            <a:avLst/>
          </a:prstGeom>
          <a:ln w="0">
            <a:noFill/>
          </a:ln>
        </p:spPr>
      </p:pic>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Прямоугольник 3"/>
          <p:cNvSpPr/>
          <p:nvPr/>
        </p:nvSpPr>
        <p:spPr>
          <a:xfrm>
            <a:off x="3865320" y="228600"/>
            <a:ext cx="3799440" cy="409320"/>
          </a:xfrm>
          <a:prstGeom prst="rect">
            <a:avLst/>
          </a:prstGeom>
          <a:noFill/>
          <a:ln w="0">
            <a:noFill/>
          </a:ln>
        </p:spPr>
        <p:style>
          <a:lnRef idx="0"/>
          <a:fillRef idx="0"/>
          <a:effectRef idx="0"/>
          <a:fontRef idx="minor"/>
        </p:style>
        <p:txBody>
          <a:bodyPr wrap="none" lIns="90000" rIns="90000" tIns="46800" bIns="46800" anchor="t">
            <a:spAutoFit/>
          </a:bodyPr>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2e77e2"/>
                </a:solidFill>
                <a:uFillTx/>
                <a:latin typeface="Times New Roman"/>
                <a:ea typeface="Calibri"/>
              </a:rPr>
              <a:t>Дұрыс жауабына назар аударайық</a:t>
            </a:r>
            <a:endParaRPr b="0" lang="ru-RU" sz="1800" strike="noStrike" u="none">
              <a:solidFill>
                <a:srgbClr val="000000"/>
              </a:solidFill>
              <a:uFillTx/>
              <a:latin typeface="Calibri"/>
            </a:endParaRPr>
          </a:p>
        </p:txBody>
      </p:sp>
      <p:sp>
        <p:nvSpPr>
          <p:cNvPr id="104" name="Прямоугольник 4"/>
          <p:cNvSpPr/>
          <p:nvPr/>
        </p:nvSpPr>
        <p:spPr>
          <a:xfrm>
            <a:off x="152280" y="506520"/>
            <a:ext cx="11509560" cy="6422040"/>
          </a:xfrm>
          <a:prstGeom prst="rect">
            <a:avLst/>
          </a:prstGeom>
          <a:noFill/>
          <a:ln w="0">
            <a:noFill/>
          </a:ln>
        </p:spPr>
        <p:style>
          <a:lnRef idx="0"/>
          <a:fillRef idx="0"/>
          <a:effectRef idx="0"/>
          <a:fontRef idx="minor"/>
        </p:style>
        <p:txBody>
          <a:bodyPr lIns="90000" rIns="90000" tIns="46800" bIns="46800" anchor="t">
            <a:sp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Times New Roman"/>
                <a:ea typeface="Calibri"/>
              </a:rPr>
              <a:t>1. Сөйлемдерді толықтырыңыздар</a:t>
            </a:r>
            <a:r>
              <a:rPr b="0" lang="kk-KZ" sz="2000" strike="noStrike" u="none">
                <a:solidFill>
                  <a:srgbClr val="2e77e2"/>
                </a:solidFill>
                <a:uFillTx/>
                <a:latin typeface="Times New Roman"/>
                <a:ea typeface="Calibri"/>
              </a:rPr>
              <a:t>. </a:t>
            </a:r>
            <a:r>
              <a:rPr b="1" lang="kk-KZ" sz="2000" strike="noStrike" u="none">
                <a:solidFill>
                  <a:srgbClr val="2e77e2"/>
                </a:solidFill>
                <a:uFillTx/>
                <a:latin typeface="Times New Roman"/>
                <a:ea typeface="Calibri"/>
              </a:rPr>
              <a:t>ІІІ деңгей</a:t>
            </a:r>
            <a:br>
              <a:rPr sz="2000"/>
            </a:br>
            <a:r>
              <a:rPr b="1" lang="kk-KZ" sz="2000" strike="noStrike" u="none">
                <a:solidFill>
                  <a:srgbClr val="2e77e2"/>
                </a:solidFill>
                <a:uFillTx/>
                <a:latin typeface="Times New Roman"/>
                <a:ea typeface="Calibri"/>
              </a:rPr>
              <a:t>Президенттің 1998 жылғы 6 мамырдағы Жарлығымен </a:t>
            </a:r>
            <a:r>
              <a:rPr b="0" lang="kk-KZ" sz="2000" strike="noStrike" u="sng">
                <a:solidFill>
                  <a:srgbClr val="2e77e2"/>
                </a:solidFill>
                <a:uFillTx/>
                <a:latin typeface="Times New Roman"/>
                <a:ea typeface="Calibri"/>
              </a:rPr>
              <a:t>Ақмоланың</a:t>
            </a:r>
            <a:r>
              <a:rPr b="0" lang="kk-KZ" sz="2000" strike="noStrike" u="none">
                <a:solidFill>
                  <a:srgbClr val="2e77e2"/>
                </a:solidFill>
                <a:uFillTx/>
                <a:latin typeface="Times New Roman"/>
                <a:ea typeface="Calibri"/>
              </a:rPr>
              <a:t>  атауы Астана болып өзгертілді. 1999 жылы ЮНЕСКО шешімі бойынша Астана </a:t>
            </a:r>
            <a:r>
              <a:rPr b="0" lang="kk-KZ" sz="2000" strike="noStrike" u="sng">
                <a:solidFill>
                  <a:srgbClr val="2e77e2"/>
                </a:solidFill>
                <a:uFillTx/>
                <a:latin typeface="Times New Roman"/>
                <a:ea typeface="Calibri"/>
              </a:rPr>
              <a:t>«Бейбітшілік қаласы» </a:t>
            </a:r>
            <a:r>
              <a:rPr b="0" lang="kk-KZ" sz="2000" strike="noStrike" u="none">
                <a:solidFill>
                  <a:srgbClr val="2e77e2"/>
                </a:solidFill>
                <a:uFillTx/>
                <a:latin typeface="Times New Roman"/>
                <a:ea typeface="Calibri"/>
              </a:rPr>
              <a:t>атағына ие болды.  </a:t>
            </a:r>
            <a:r>
              <a:rPr b="0" lang="kk-KZ" sz="2000" strike="noStrike" u="sng">
                <a:solidFill>
                  <a:srgbClr val="2e77e2"/>
                </a:solidFill>
                <a:uFillTx/>
                <a:latin typeface="Times New Roman"/>
                <a:ea typeface="Calibri"/>
              </a:rPr>
              <a:t>2019 </a:t>
            </a:r>
            <a:r>
              <a:rPr b="0" lang="kk-KZ" sz="2000" strike="noStrike" u="none">
                <a:solidFill>
                  <a:srgbClr val="2e77e2"/>
                </a:solidFill>
                <a:uFillTx/>
                <a:latin typeface="Times New Roman"/>
                <a:ea typeface="Calibri"/>
              </a:rPr>
              <a:t>жылғы 23 наурыздағы Қазақстан Республикасы Президентінің Жарлығымен Астана қаласы Қазақстан Республикасының астанасы – Нұр-Сұлтан қаласы деп қайта аталды. Қала төрт ауданнан – </a:t>
            </a:r>
            <a:r>
              <a:rPr b="0" lang="kk-KZ" sz="2000" strike="noStrike" u="sng">
                <a:solidFill>
                  <a:srgbClr val="2e77e2"/>
                </a:solidFill>
                <a:uFillTx/>
                <a:latin typeface="Times New Roman"/>
                <a:ea typeface="Calibri"/>
              </a:rPr>
              <a:t>«Алматы», «Сарыарқа», «Есіл» және «Байқоңыр»  </a:t>
            </a:r>
            <a:r>
              <a:rPr b="0" lang="kk-KZ" sz="2000" strike="noStrike" u="none">
                <a:solidFill>
                  <a:srgbClr val="2e77e2"/>
                </a:solidFill>
                <a:uFillTx/>
                <a:latin typeface="Times New Roman"/>
                <a:ea typeface="Calibri"/>
              </a:rPr>
              <a:t>ауданынан тұрады.</a:t>
            </a:r>
            <a:endParaRPr b="0" lang="ru-RU" sz="20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Times New Roman"/>
                <a:ea typeface="Calibri"/>
              </a:rPr>
              <a:t>ІІ деңгей</a:t>
            </a:r>
            <a:endParaRPr b="0" lang="ru-RU" sz="2000" strike="noStrike" u="none">
              <a:solidFill>
                <a:srgbClr val="000000"/>
              </a:solidFill>
              <a:uFillTx/>
              <a:latin typeface="Calibri"/>
            </a:endParaRPr>
          </a:p>
          <a:p>
            <a:pPr>
              <a:lnSpc>
                <a:spcPct val="115000"/>
              </a:lnSpc>
              <a:buClr>
                <a:srgbClr val="2e77e2"/>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imes New Roman"/>
                <a:ea typeface="Calibri"/>
              </a:rPr>
              <a:t>Мәтіннен неоголизм (жарлық).</a:t>
            </a:r>
            <a:endParaRPr b="0" lang="ru-RU" sz="2000" strike="noStrike" u="none">
              <a:solidFill>
                <a:srgbClr val="000000"/>
              </a:solidFill>
              <a:uFillTx/>
              <a:latin typeface="Calibri"/>
            </a:endParaRPr>
          </a:p>
          <a:p>
            <a:pPr>
              <a:lnSpc>
                <a:spcPct val="115000"/>
              </a:lnSpc>
              <a:buClr>
                <a:srgbClr val="2e77e2"/>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imes New Roman"/>
                <a:ea typeface="Calibri"/>
              </a:rPr>
              <a:t> </a:t>
            </a:r>
            <a:r>
              <a:rPr b="0" lang="kk-KZ" sz="2000" strike="noStrike" u="none">
                <a:solidFill>
                  <a:srgbClr val="2e77e2"/>
                </a:solidFill>
                <a:uFillTx/>
                <a:latin typeface="Times New Roman"/>
                <a:ea typeface="Calibri"/>
              </a:rPr>
              <a:t>а) Қай жылы Ақмола атауы Астана болып өзгерді? (1999ж)</a:t>
            </a:r>
            <a:endParaRPr b="0" lang="ru-RU" sz="20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imes New Roman"/>
                <a:ea typeface="Calibri"/>
              </a:rPr>
              <a:t>ә) 1999 жылы Астана қандай атаққа ие болды? (Бейбітшілік қаласы)</a:t>
            </a:r>
            <a:endParaRPr b="0" lang="ru-RU" sz="20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imes New Roman"/>
                <a:ea typeface="Calibri"/>
              </a:rPr>
              <a:t>б) Нұр-Сұлтан қаласы неше ауданнан тұрады. (4)</a:t>
            </a:r>
            <a:endParaRPr b="0" lang="ru-RU" sz="20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Times New Roman"/>
                <a:ea typeface="Calibri"/>
              </a:rPr>
              <a:t>І деңгей</a:t>
            </a:r>
            <a:br>
              <a:rPr sz="2000"/>
            </a:br>
            <a:r>
              <a:rPr b="1" lang="kk-KZ" sz="2000" strike="noStrike" u="none">
                <a:solidFill>
                  <a:srgbClr val="2e77e2"/>
                </a:solidFill>
                <a:uFillTx/>
                <a:latin typeface="Times New Roman"/>
                <a:ea typeface="Calibri"/>
              </a:rPr>
              <a:t>«Астана – бейбітшілік қаласы»</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imes New Roman"/>
                <a:ea typeface="Times New Roman"/>
              </a:rPr>
              <a:t>        </a:t>
            </a:r>
            <a:r>
              <a:rPr b="0" lang="kk-KZ" sz="2000" strike="noStrike" u="none">
                <a:solidFill>
                  <a:srgbClr val="2e77e2"/>
                </a:solidFill>
                <a:uFillTx/>
                <a:latin typeface="Times New Roman"/>
                <a:ea typeface="Times New Roman"/>
              </a:rPr>
              <a:t>Нұр-Сұлтан менің қалам, менің астанам! Бұл қала  - ең көрікті, әдемі қала. Менің көз алдымда өсіп келеді. </a:t>
            </a:r>
            <a:endParaRPr b="0" lang="ru-RU" sz="20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000" strike="noStrike" u="none">
                <a:solidFill>
                  <a:srgbClr val="2e77e2"/>
                </a:solidFill>
                <a:uFillTx/>
                <a:latin typeface="Times New Roman"/>
                <a:ea typeface="Times New Roman"/>
              </a:rPr>
              <a:t>Мен осы қалада дүние келіп, осы қалада оқып жатқанымды мақтан етемін. Нұр-Сұлтанда қаласында қанша ұлт өкілдері тұрады, соған қарамастан барлығымыз  бақытты  өмір кешудеміз. Сондықтан бұл қаланы «Бейбітшілік қаласы» деп атаймыз...</a:t>
            </a:r>
            <a:endParaRPr b="0" lang="ru-RU" sz="20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1400" strike="noStrike" u="none">
                <a:solidFill>
                  <a:srgbClr val="2e77e2"/>
                </a:solidFill>
                <a:uFillTx/>
                <a:latin typeface="Calibri"/>
                <a:ea typeface="Calibri"/>
              </a:rPr>
              <a:t> </a:t>
            </a:r>
            <a:endParaRPr b="0" lang="ru-RU" sz="1400" strike="noStrike" u="none">
              <a:solidFill>
                <a:srgbClr val="000000"/>
              </a:solidFill>
              <a:uFillTx/>
              <a:latin typeface="Calibri"/>
            </a:endParaRPr>
          </a:p>
        </p:txBody>
      </p:sp>
      <p:pic>
        <p:nvPicPr>
          <p:cNvPr id="105" name="Рисунок 5" descr="https://ds04.infourok.ru/uploads/ex/08ba/00049c99-f778a120/hello_html_67a37cca.png"/>
          <p:cNvPicPr/>
          <p:nvPr/>
        </p:nvPicPr>
        <p:blipFill>
          <a:blip r:embed="rId1"/>
          <a:stretch/>
        </p:blipFill>
        <p:spPr>
          <a:xfrm>
            <a:off x="10263240" y="87480"/>
            <a:ext cx="1039680" cy="599760"/>
          </a:xfrm>
          <a:prstGeom prst="rect">
            <a:avLst/>
          </a:prstGeom>
          <a:ln w="0">
            <a:noFill/>
          </a:ln>
        </p:spPr>
      </p:pic>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06" name=""/>
          <p:cNvGraphicFramePr/>
          <p:nvPr/>
        </p:nvGraphicFramePr>
        <p:xfrm>
          <a:off x="1889280" y="3024360"/>
          <a:ext cx="6240240" cy="3294000"/>
        </p:xfrm>
        <a:graphic>
          <a:graphicData uri="http://schemas.openxmlformats.org/drawingml/2006/table">
            <a:tbl>
              <a:tblPr/>
              <a:tblGrid>
                <a:gridCol w="6240240"/>
              </a:tblGrid>
              <a:tr h="3294000">
                <a:tc>
                  <a:txBody>
                    <a:bodyPr lIns="114480" rIns="114480" tIns="0" bIns="0" anchor="t">
                      <a:no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Times New Roman"/>
                        </a:rPr>
                        <a:t>•</a:t>
                      </a:r>
                      <a:r>
                        <a:rPr b="0" lang="kk-KZ" sz="2400" strike="noStrike" u="none">
                          <a:solidFill>
                            <a:srgbClr val="2e77e2"/>
                          </a:solidFill>
                          <a:uFillTx/>
                          <a:latin typeface="Times New Roman"/>
                          <a:ea typeface="Times New Roman"/>
                        </a:rPr>
                        <a:t>	</a:t>
                      </a:r>
                      <a:r>
                        <a:rPr b="0" lang="kk-KZ" sz="2400" strike="noStrike" u="none">
                          <a:solidFill>
                            <a:srgbClr val="2e77e2"/>
                          </a:solidFill>
                          <a:uFillTx/>
                          <a:latin typeface="Times New Roman"/>
                          <a:ea typeface="Times New Roman"/>
                        </a:rPr>
                        <a:t>Сабақтан алған 3 маңызды ақпарат</a:t>
                      </a:r>
                      <a:endParaRPr b="0" lang="ru-RU" sz="24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Times New Roman"/>
                        </a:rPr>
                        <a:t>•</a:t>
                      </a:r>
                      <a:r>
                        <a:rPr b="0" lang="kk-KZ" sz="2400" strike="noStrike" u="none">
                          <a:solidFill>
                            <a:srgbClr val="2e77e2"/>
                          </a:solidFill>
                          <a:uFillTx/>
                          <a:latin typeface="Times New Roman"/>
                          <a:ea typeface="Times New Roman"/>
                        </a:rPr>
                        <a:t>	</a:t>
                      </a:r>
                      <a:r>
                        <a:rPr b="0" lang="kk-KZ" sz="2400" strike="noStrike" u="none">
                          <a:solidFill>
                            <a:srgbClr val="2e77e2"/>
                          </a:solidFill>
                          <a:uFillTx/>
                          <a:latin typeface="Times New Roman"/>
                          <a:ea typeface="Times New Roman"/>
                        </a:rPr>
                        <a:t>Қиындық тудырған 2 аспект</a:t>
                      </a:r>
                      <a:endParaRPr b="0" lang="ru-RU" sz="2400" strike="noStrike" u="none">
                        <a:solidFill>
                          <a:srgbClr val="000000"/>
                        </a:solidFill>
                        <a:uFillTx/>
                        <a:latin typeface="Calibri"/>
                      </a:endParaRPr>
                    </a:p>
                    <a:p>
                      <a:pPr algn="just">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Times New Roman"/>
                        </a:rPr>
                        <a:t>•          </a:t>
                      </a:r>
                      <a:r>
                        <a:rPr b="0" lang="kk-KZ" sz="2400" strike="noStrike" u="none">
                          <a:solidFill>
                            <a:srgbClr val="2e77e2"/>
                          </a:solidFill>
                          <a:uFillTx/>
                          <a:latin typeface="Times New Roman"/>
                          <a:ea typeface="Times New Roman"/>
                        </a:rPr>
                        <a:t>Сабақ барысында туындаған 1 сұрақ,...</a:t>
                      </a:r>
                      <a:endParaRPr b="0" lang="ru-RU" sz="2400" strike="noStrike" u="none">
                        <a:solidFill>
                          <a:srgbClr val="000000"/>
                        </a:solidFill>
                        <a:uFillTx/>
                        <a:latin typeface="Calibri"/>
                      </a:endParaRPr>
                    </a:p>
                  </a:txBody>
                  <a:tcPr anchor="t" marL="114480" marR="114480">
                    <a:lnL w="5760">
                      <a:solidFill>
                        <a:srgbClr val="ffffff"/>
                      </a:solidFill>
                      <a:prstDash val="solid"/>
                    </a:lnL>
                    <a:lnR w="5760">
                      <a:solidFill>
                        <a:srgbClr val="ffffff"/>
                      </a:solidFill>
                      <a:prstDash val="solid"/>
                    </a:lnR>
                    <a:lnT w="5760">
                      <a:solidFill>
                        <a:srgbClr val="ffffff"/>
                      </a:solidFill>
                      <a:prstDash val="solid"/>
                    </a:lnT>
                    <a:lnB w="5760">
                      <a:solidFill>
                        <a:srgbClr val="ffffff"/>
                      </a:solidFill>
                      <a:prstDash val="solid"/>
                    </a:lnB>
                    <a:solidFill>
                      <a:srgbClr val="ecf7e8"/>
                    </a:solidFill>
                  </a:tcPr>
                </a:tc>
              </a:tr>
            </a:tbl>
          </a:graphicData>
        </a:graphic>
      </p:graphicFrame>
      <p:sp>
        <p:nvSpPr>
          <p:cNvPr id="107" name="TextBox 6"/>
          <p:cNvSpPr/>
          <p:nvPr/>
        </p:nvSpPr>
        <p:spPr>
          <a:xfrm>
            <a:off x="800280" y="642960"/>
            <a:ext cx="6095880" cy="58176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2e77e2"/>
                </a:solidFill>
                <a:uFillTx/>
                <a:latin typeface="Times New Roman"/>
                <a:ea typeface="Calibri"/>
              </a:rPr>
              <a:t>Рефлексия</a:t>
            </a:r>
            <a:endParaRPr b="0" lang="ru-RU" sz="3200" strike="noStrike" u="none">
              <a:solidFill>
                <a:srgbClr val="000000"/>
              </a:solidFill>
              <a:uFillTx/>
              <a:latin typeface="Calibri"/>
            </a:endParaRPr>
          </a:p>
        </p:txBody>
      </p:sp>
      <p:sp>
        <p:nvSpPr>
          <p:cNvPr id="108" name="TextBox 8"/>
          <p:cNvSpPr/>
          <p:nvPr/>
        </p:nvSpPr>
        <p:spPr>
          <a:xfrm>
            <a:off x="1828800" y="1817640"/>
            <a:ext cx="6068880" cy="58176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3200" strike="noStrike" u="none">
                <a:solidFill>
                  <a:srgbClr val="2e77e2"/>
                </a:solidFill>
                <a:uFillTx/>
                <a:latin typeface="Times New Roman"/>
                <a:ea typeface="Times New Roman"/>
              </a:rPr>
              <a:t>Кері байланыс «3-2-1»</a:t>
            </a:r>
            <a:endParaRPr b="0" lang="ru-RU" sz="3200" strike="noStrike" u="none">
              <a:solidFill>
                <a:srgbClr val="000000"/>
              </a:solidFill>
              <a:uFillTx/>
              <a:latin typeface="Calibri"/>
            </a:endParaRPr>
          </a:p>
        </p:txBody>
      </p:sp>
      <p:pic>
        <p:nvPicPr>
          <p:cNvPr id="109" name="Рисунок 6" descr="https://i.pinimg.com/736x/47/96/39/479639fe90731ab370063ac8026408d7--clipart-tag.jpg"/>
          <p:cNvPicPr/>
          <p:nvPr/>
        </p:nvPicPr>
        <p:blipFill>
          <a:blip r:embed="rId1"/>
          <a:stretch/>
        </p:blipFill>
        <p:spPr>
          <a:xfrm>
            <a:off x="9456840" y="4892760"/>
            <a:ext cx="2112840" cy="1425600"/>
          </a:xfrm>
          <a:prstGeom prst="rect">
            <a:avLst/>
          </a:prstGeom>
          <a:ln w="0">
            <a:noFill/>
          </a:ln>
        </p:spPr>
      </p:pic>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Прямоугольник 3"/>
          <p:cNvSpPr/>
          <p:nvPr/>
        </p:nvSpPr>
        <p:spPr>
          <a:xfrm>
            <a:off x="757080" y="1720800"/>
            <a:ext cx="10231560" cy="3082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800" strike="noStrike" u="none">
                <a:solidFill>
                  <a:srgbClr val="2e77e2"/>
                </a:solidFill>
                <a:uFillTx/>
                <a:latin typeface="Times New Roman"/>
                <a:ea typeface="Times New Roman"/>
              </a:rPr>
              <a:t>Бүгінгі сабақта:</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2800" strike="noStrike" u="none">
                <a:solidFill>
                  <a:srgbClr val="2e77e2"/>
                </a:solidFill>
                <a:uFillTx/>
                <a:latin typeface="Times New Roman"/>
                <a:ea typeface="Times New Roman"/>
              </a:rPr>
              <a:t>-Нұр-Сұлтан (Астана) қаласы бойынша мәлімет алдым;</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2800" strike="noStrike" u="none">
                <a:solidFill>
                  <a:srgbClr val="2e77e2"/>
                </a:solidFill>
                <a:uFillTx/>
                <a:latin typeface="Times New Roman"/>
                <a:ea typeface="Times New Roman"/>
              </a:rPr>
              <a:t>-мәтіннен н</a:t>
            </a:r>
            <a:r>
              <a:rPr b="0" i="1" lang="kk-KZ" sz="2800" strike="noStrike" u="none">
                <a:solidFill>
                  <a:srgbClr val="2e77e2"/>
                </a:solidFill>
                <a:uFillTx/>
                <a:latin typeface="Times New Roman"/>
                <a:ea typeface="Calibri"/>
              </a:rPr>
              <a:t>еологизм, термин, диалект сөз, кәсіби сөздердің қолданыс аясын ажырата білуді үйрендім</a:t>
            </a:r>
            <a:r>
              <a:rPr b="0" i="1" lang="kk-KZ" sz="2800" strike="noStrike" u="none">
                <a:solidFill>
                  <a:srgbClr val="2e77e2"/>
                </a:solidFill>
                <a:uFillTx/>
                <a:latin typeface="Times New Roman"/>
                <a:ea typeface="Times New Roman"/>
              </a:rPr>
              <a:t>;</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2800" strike="noStrike" u="none">
                <a:solidFill>
                  <a:srgbClr val="2e77e2"/>
                </a:solidFill>
                <a:uFillTx/>
                <a:latin typeface="Times New Roman"/>
                <a:ea typeface="Times New Roman"/>
              </a:rPr>
              <a:t>-деңгейлік тапсырмаларды орындадым;</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i="1" lang="kk-KZ" sz="2800" strike="noStrike" u="none">
                <a:solidFill>
                  <a:srgbClr val="2e77e2"/>
                </a:solidFill>
                <a:uFillTx/>
                <a:latin typeface="Times New Roman"/>
                <a:ea typeface="Times New Roman"/>
              </a:rPr>
              <a:t>-диалог құрдым.</a:t>
            </a:r>
            <a:endParaRPr b="0" lang="ru-RU" sz="2800" strike="noStrike" u="none">
              <a:solidFill>
                <a:srgbClr val="000000"/>
              </a:solidFill>
              <a:uFillTx/>
              <a:latin typeface="Calibri"/>
            </a:endParaRPr>
          </a:p>
        </p:txBody>
      </p:sp>
      <p:pic>
        <p:nvPicPr>
          <p:cNvPr id="111" name="Рисунок 5" descr="https://ds04.infourok.ru/uploads/ex/0a29/0000cd78-a69961e8/img12.jpg"/>
          <p:cNvPicPr/>
          <p:nvPr/>
        </p:nvPicPr>
        <p:blipFill>
          <a:blip r:embed="rId1"/>
          <a:stretch/>
        </p:blipFill>
        <p:spPr>
          <a:xfrm>
            <a:off x="8961480" y="4703760"/>
            <a:ext cx="2371680" cy="1778040"/>
          </a:xfrm>
          <a:prstGeom prst="rect">
            <a:avLst/>
          </a:prstGeom>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2" name="Прямоугольник 4"/>
          <p:cNvSpPr/>
          <p:nvPr/>
        </p:nvSpPr>
        <p:spPr>
          <a:xfrm>
            <a:off x="615960" y="789120"/>
            <a:ext cx="10420200" cy="308268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800" strike="noStrike" u="none">
                <a:solidFill>
                  <a:srgbClr val="2e77e2"/>
                </a:solidFill>
                <a:uFillTx/>
                <a:latin typeface="Times New Roman"/>
                <a:ea typeface="Times New Roman"/>
              </a:rPr>
              <a:t>Қосымша тапсырма</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i="1" lang="kk-KZ" sz="2800" strike="noStrike" u="none">
                <a:solidFill>
                  <a:srgbClr val="2e77e2"/>
                </a:solidFill>
                <a:uFillTx/>
                <a:latin typeface="Times New Roman"/>
                <a:ea typeface="Times New Roman"/>
              </a:rPr>
              <a:t>Шығармашылық жұмыс</a:t>
            </a:r>
            <a:endParaRPr b="0" lang="ru-RU" sz="28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800" strike="noStrike" u="none">
              <a:solidFill>
                <a:srgbClr val="000000"/>
              </a:solidFill>
              <a:uFillTx/>
              <a:latin typeface="Calibri"/>
            </a:endParaRPr>
          </a:p>
          <a:p>
            <a:pPr>
              <a:lnSpc>
                <a:spcPct val="100000"/>
              </a:lnSpc>
              <a:buClr>
                <a:srgbClr val="2e77e2"/>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2e77e2"/>
                </a:solidFill>
                <a:uFillTx/>
                <a:latin typeface="Times New Roman"/>
                <a:ea typeface="Times New Roman"/>
              </a:rPr>
              <a:t>"Нұрлы қала - Нұрсұлтан" </a:t>
            </a:r>
            <a:r>
              <a:rPr b="0" lang="ru-RU" sz="2800" strike="noStrike" u="none">
                <a:solidFill>
                  <a:srgbClr val="2e77e2"/>
                </a:solidFill>
                <a:uFillTx/>
                <a:latin typeface="Times New Roman"/>
                <a:ea typeface="Times New Roman"/>
              </a:rPr>
              <a:t>тақырыбына, неологизмдер, термин сөздерді қолданып эссе жазыңыздар.</a:t>
            </a:r>
            <a:endParaRPr b="0" lang="ru-RU" sz="2800" strike="noStrike" u="none">
              <a:solidFill>
                <a:srgbClr val="000000"/>
              </a:solidFill>
              <a:uFillTx/>
              <a:latin typeface="Calibri"/>
            </a:endParaRPr>
          </a:p>
          <a:p>
            <a:pPr>
              <a:lnSpc>
                <a:spcPct val="100000"/>
              </a:lnSpc>
              <a:buClr>
                <a:srgbClr val="2e77e2"/>
              </a:buClr>
              <a:buFont typeface="Times New Roman"/>
              <a:buAutoNum type="arabicPeriod"/>
              <a:tabLst>
                <a:tab algn="l" pos="914400"/>
                <a:tab algn="l" pos="1828800"/>
                <a:tab algn="l" pos="2743200"/>
                <a:tab algn="l" pos="3657600"/>
                <a:tab algn="l" pos="4572000"/>
                <a:tab algn="l" pos="5486400"/>
                <a:tab algn="l" pos="6400800"/>
                <a:tab algn="l" pos="7315200"/>
                <a:tab algn="l" pos="8229600"/>
                <a:tab algn="l" pos="9144000"/>
                <a:tab algn="l" pos="10058400"/>
              </a:tabLst>
            </a:pPr>
            <a:r>
              <a:rPr b="1" lang="ru-RU" sz="2800" strike="noStrike" u="none">
                <a:solidFill>
                  <a:srgbClr val="2e77e2"/>
                </a:solidFill>
                <a:uFillTx/>
                <a:latin typeface="Times New Roman"/>
                <a:ea typeface="Times New Roman"/>
              </a:rPr>
              <a:t>"Ел жүрегі –Нұр-Сұлтан«</a:t>
            </a:r>
            <a:r>
              <a:rPr b="1" i="1" lang="kk-KZ" sz="2800" strike="noStrike" u="none">
                <a:solidFill>
                  <a:srgbClr val="2e77e2"/>
                </a:solidFill>
                <a:uFillTx/>
                <a:latin typeface="Times New Roman"/>
                <a:ea typeface="Times New Roman"/>
              </a:rPr>
              <a:t> </a:t>
            </a:r>
            <a:r>
              <a:rPr b="0" lang="kk-KZ" sz="2800" strike="noStrike" u="none">
                <a:solidFill>
                  <a:srgbClr val="2e77e2"/>
                </a:solidFill>
                <a:uFillTx/>
                <a:latin typeface="Times New Roman"/>
                <a:ea typeface="Times New Roman"/>
              </a:rPr>
              <a:t>деген тақырыпта шағын диалог құрыңыздар.</a:t>
            </a:r>
            <a:endParaRPr b="0" lang="ru-RU" sz="2800" strike="noStrike" u="none">
              <a:solidFill>
                <a:srgbClr val="000000"/>
              </a:solidFill>
              <a:uFillTx/>
              <a:latin typeface="Calibri"/>
            </a:endParaRPr>
          </a:p>
        </p:txBody>
      </p:sp>
      <p:pic>
        <p:nvPicPr>
          <p:cNvPr id="113" name="Рисунок 6" descr="https://ds02.infourok.ru/uploads/ex/0880/00018f1f-cacfa67b/img9.jpg"/>
          <p:cNvPicPr/>
          <p:nvPr/>
        </p:nvPicPr>
        <p:blipFill>
          <a:blip r:embed="rId1"/>
          <a:stretch/>
        </p:blipFill>
        <p:spPr>
          <a:xfrm>
            <a:off x="9255240" y="4492800"/>
            <a:ext cx="2190600" cy="1860480"/>
          </a:xfrm>
          <a:prstGeom prst="rect">
            <a:avLst/>
          </a:prstGeom>
          <a:ln w="0">
            <a:noFill/>
          </a:ln>
        </p:spPr>
      </p:pic>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 name="Рисунок 48" descr=""/>
          <p:cNvPicPr/>
          <p:nvPr/>
        </p:nvPicPr>
        <p:blipFill>
          <a:blip r:embed="rId1"/>
          <a:stretch/>
        </p:blipFill>
        <p:spPr>
          <a:xfrm>
            <a:off x="652320" y="7978680"/>
            <a:ext cx="200160" cy="203400"/>
          </a:xfrm>
          <a:prstGeom prst="rect">
            <a:avLst/>
          </a:prstGeom>
          <a:ln w="0">
            <a:noFill/>
          </a:ln>
        </p:spPr>
      </p:pic>
      <p:cxnSp>
        <p:nvCxnSpPr>
          <p:cNvPr id="31" name="Google Shape;77;p1"/>
          <p:cNvCxnSpPr/>
          <p:nvPr/>
        </p:nvCxnSpPr>
        <p:spPr>
          <a:xfrm>
            <a:off x="212400" y="6621120"/>
            <a:ext cx="11729160" cy="26280"/>
          </a:xfrm>
          <a:prstGeom prst="straightConnector1">
            <a:avLst/>
          </a:prstGeom>
          <a:ln w="57240">
            <a:solidFill>
              <a:srgbClr val="33cccc"/>
            </a:solidFill>
            <a:miter/>
          </a:ln>
        </p:spPr>
      </p:cxnSp>
      <p:cxnSp>
        <p:nvCxnSpPr>
          <p:cNvPr id="32" name="Google Shape;78;p1"/>
          <p:cNvCxnSpPr/>
          <p:nvPr/>
        </p:nvCxnSpPr>
        <p:spPr>
          <a:xfrm>
            <a:off x="652320" y="3389040"/>
            <a:ext cx="10694160" cy="37080"/>
          </a:xfrm>
          <a:prstGeom prst="straightConnector1">
            <a:avLst/>
          </a:prstGeom>
          <a:ln w="38160">
            <a:solidFill>
              <a:srgbClr val="6e86c6"/>
            </a:solidFill>
            <a:miter/>
          </a:ln>
        </p:spPr>
      </p:cxnSp>
      <p:sp>
        <p:nvSpPr>
          <p:cNvPr id="33" name="TextBox 8"/>
          <p:cNvSpPr/>
          <p:nvPr/>
        </p:nvSpPr>
        <p:spPr>
          <a:xfrm>
            <a:off x="1133640" y="258840"/>
            <a:ext cx="4246560" cy="45972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2e77e2"/>
                </a:solidFill>
                <a:uFillTx/>
                <a:latin typeface="Times New Roman"/>
                <a:ea typeface="Times New Roman"/>
              </a:rPr>
              <a:t>Оқу мақсат(тар)ы</a:t>
            </a:r>
            <a:endParaRPr b="0" lang="ru-RU" sz="2400" strike="noStrike" u="none">
              <a:solidFill>
                <a:srgbClr val="000000"/>
              </a:solidFill>
              <a:uFillTx/>
              <a:latin typeface="Calibri"/>
            </a:endParaRPr>
          </a:p>
        </p:txBody>
      </p:sp>
      <p:sp>
        <p:nvSpPr>
          <p:cNvPr id="34" name="TextBox 1"/>
          <p:cNvSpPr/>
          <p:nvPr/>
        </p:nvSpPr>
        <p:spPr>
          <a:xfrm>
            <a:off x="1147680" y="3692520"/>
            <a:ext cx="279252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2e77e2"/>
                </a:solidFill>
                <a:uFillTx/>
                <a:latin typeface="Times New Roman"/>
                <a:ea typeface="Times New Roman"/>
              </a:rPr>
              <a:t>Сабақ мақсаттары</a:t>
            </a:r>
            <a:endParaRPr b="0" lang="ru-RU" sz="2400" strike="noStrike" u="none">
              <a:solidFill>
                <a:srgbClr val="000000"/>
              </a:solidFill>
              <a:uFillTx/>
              <a:latin typeface="Calibri"/>
            </a:endParaRPr>
          </a:p>
        </p:txBody>
      </p:sp>
      <p:sp>
        <p:nvSpPr>
          <p:cNvPr id="35" name="Прямоугольник 1"/>
          <p:cNvSpPr/>
          <p:nvPr/>
        </p:nvSpPr>
        <p:spPr>
          <a:xfrm>
            <a:off x="716040" y="858960"/>
            <a:ext cx="10493280" cy="1775880"/>
          </a:xfrm>
          <a:prstGeom prst="rect">
            <a:avLst/>
          </a:prstGeom>
          <a:noFill/>
          <a:ln w="0">
            <a:noFill/>
          </a:ln>
        </p:spPr>
        <p:style>
          <a:lnRef idx="0"/>
          <a:fillRef idx="0"/>
          <a:effectRef idx="0"/>
          <a:fontRef idx="minor"/>
        </p:style>
        <p:txBody>
          <a:bodyPr lIns="90000" rIns="90000" tIns="46800" bIns="46800" anchor="t">
            <a:spAutoFit/>
          </a:bodyPr>
          <a:p>
            <a:pPr algn="just">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Calibri"/>
              </a:rPr>
              <a:t>Т/А2. Әлеуметтік-мәдени, ресми-іскери тақырыптарға  байланысты  диалог,  монологтердегі (хабарландыру, жаңалық) көтерілген мәселені талдау;</a:t>
            </a:r>
            <a:endParaRPr b="0" lang="ru-RU" sz="2400" strike="noStrike" u="none">
              <a:solidFill>
                <a:srgbClr val="000000"/>
              </a:solidFill>
              <a:uFillTx/>
              <a:latin typeface="Calibri"/>
            </a:endParaRPr>
          </a:p>
          <a:p>
            <a:pPr algn="just">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Calibri"/>
              </a:rPr>
              <a:t>ӘТН3. Неологизм, термин сөз , диалект сөз, кәсіби сөздердің қолданыс аясын ажырата білу.</a:t>
            </a:r>
            <a:endParaRPr b="0" lang="ru-RU" sz="2400" strike="noStrike" u="none">
              <a:solidFill>
                <a:srgbClr val="000000"/>
              </a:solidFill>
              <a:uFillTx/>
              <a:latin typeface="Calibri"/>
            </a:endParaRPr>
          </a:p>
        </p:txBody>
      </p:sp>
      <p:sp>
        <p:nvSpPr>
          <p:cNvPr id="36" name="Прямоугольник 2"/>
          <p:cNvSpPr/>
          <p:nvPr/>
        </p:nvSpPr>
        <p:spPr>
          <a:xfrm>
            <a:off x="955800" y="4110120"/>
            <a:ext cx="10086840" cy="82548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Arial"/>
              </a:rPr>
              <a:t>- Тақырыпқа байланысты көтерілген мәселені талдау;</a:t>
            </a:r>
            <a:endParaRPr b="0" lang="ru-RU" sz="2400" strike="noStrike" u="none">
              <a:solidFill>
                <a:srgbClr val="000000"/>
              </a:solidFill>
              <a:uFillTx/>
              <a:latin typeface="Calibri"/>
            </a:endParaRPr>
          </a:p>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Arial"/>
              </a:rPr>
              <a:t> </a:t>
            </a:r>
            <a:r>
              <a:rPr b="0" lang="kk-KZ" sz="2400" strike="noStrike" u="none">
                <a:solidFill>
                  <a:srgbClr val="2e77e2"/>
                </a:solidFill>
                <a:uFillTx/>
                <a:latin typeface="Times New Roman"/>
                <a:ea typeface="Arial"/>
              </a:rPr>
              <a:t>- </a:t>
            </a:r>
            <a:r>
              <a:rPr b="0" lang="kk-KZ" sz="2400" strike="noStrike" u="none">
                <a:solidFill>
                  <a:srgbClr val="2e77e2"/>
                </a:solidFill>
                <a:uFillTx/>
                <a:latin typeface="Times New Roman"/>
                <a:ea typeface="Calibri"/>
              </a:rPr>
              <a:t>Неологизм, термин, диалект сөз, кәсіби сөздерді ажырата білу.</a:t>
            </a:r>
            <a:endParaRPr b="0" lang="ru-RU" sz="2400" strike="noStrike" u="none">
              <a:solidFill>
                <a:srgbClr val="000000"/>
              </a:solidFill>
              <a:uFillTx/>
              <a:latin typeface="Calibri"/>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7" name="Рисунок 48" descr=""/>
          <p:cNvPicPr/>
          <p:nvPr/>
        </p:nvPicPr>
        <p:blipFill>
          <a:blip r:embed="rId1"/>
          <a:stretch/>
        </p:blipFill>
        <p:spPr>
          <a:xfrm>
            <a:off x="652320" y="7978680"/>
            <a:ext cx="200160" cy="203400"/>
          </a:xfrm>
          <a:prstGeom prst="rect">
            <a:avLst/>
          </a:prstGeom>
          <a:ln w="0">
            <a:noFill/>
          </a:ln>
        </p:spPr>
      </p:pic>
      <p:cxnSp>
        <p:nvCxnSpPr>
          <p:cNvPr id="38" name="Google Shape;77;p1"/>
          <p:cNvCxnSpPr/>
          <p:nvPr/>
        </p:nvCxnSpPr>
        <p:spPr>
          <a:xfrm>
            <a:off x="212400" y="6621120"/>
            <a:ext cx="11729160" cy="26280"/>
          </a:xfrm>
          <a:prstGeom prst="straightConnector1">
            <a:avLst/>
          </a:prstGeom>
          <a:ln w="57240">
            <a:solidFill>
              <a:srgbClr val="33cccc"/>
            </a:solidFill>
            <a:miter/>
          </a:ln>
        </p:spPr>
      </p:cxnSp>
      <p:cxnSp>
        <p:nvCxnSpPr>
          <p:cNvPr id="39" name="Google Shape;78;p1"/>
          <p:cNvCxnSpPr/>
          <p:nvPr/>
        </p:nvCxnSpPr>
        <p:spPr>
          <a:xfrm>
            <a:off x="757080" y="6364080"/>
            <a:ext cx="10694160" cy="37080"/>
          </a:xfrm>
          <a:prstGeom prst="straightConnector1">
            <a:avLst/>
          </a:prstGeom>
          <a:ln w="38160">
            <a:solidFill>
              <a:srgbClr val="6e86c6"/>
            </a:solidFill>
            <a:miter/>
          </a:ln>
        </p:spPr>
      </p:cxnSp>
      <p:sp>
        <p:nvSpPr>
          <p:cNvPr id="40" name="TextBox 8"/>
          <p:cNvSpPr/>
          <p:nvPr/>
        </p:nvSpPr>
        <p:spPr>
          <a:xfrm>
            <a:off x="1282680" y="1992240"/>
            <a:ext cx="184320" cy="37008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1800" strike="noStrike" u="none">
              <a:solidFill>
                <a:srgbClr val="000000"/>
              </a:solidFill>
              <a:uFillTx/>
              <a:latin typeface="Calibri"/>
            </a:endParaRPr>
          </a:p>
        </p:txBody>
      </p:sp>
      <p:sp>
        <p:nvSpPr>
          <p:cNvPr id="41" name="TextBox 9"/>
          <p:cNvSpPr/>
          <p:nvPr/>
        </p:nvSpPr>
        <p:spPr>
          <a:xfrm>
            <a:off x="3954600" y="488880"/>
            <a:ext cx="4246560" cy="459720"/>
          </a:xfrm>
          <a:prstGeom prst="rect">
            <a:avLst/>
          </a:prstGeom>
          <a:noFill/>
          <a:ln w="0">
            <a:noFill/>
          </a:ln>
        </p:spPr>
        <p:style>
          <a:lnRef idx="0"/>
          <a:fillRef idx="0"/>
          <a:effectRef idx="0"/>
          <a:fontRef idx="minor"/>
        </p:style>
        <p:txBody>
          <a:bodyPr lIns="90000" rIns="90000" tIns="46800" bIns="46800" anchor="t">
            <a:spAutoFit/>
          </a:bodyPr>
          <a:p>
            <a:pPr algn="ct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2e77e2"/>
                </a:solidFill>
                <a:uFillTx/>
                <a:latin typeface="Times New Roman"/>
                <a:ea typeface="Times New Roman"/>
              </a:rPr>
              <a:t>Бағалау  </a:t>
            </a:r>
            <a:r>
              <a:rPr b="1" lang="kk-KZ" sz="2400" strike="noStrike" u="none">
                <a:solidFill>
                  <a:srgbClr val="2e77e2"/>
                </a:solidFill>
                <a:uFillTx/>
                <a:latin typeface="Times New Roman"/>
                <a:ea typeface="Times New Roman"/>
              </a:rPr>
              <a:t>критерийлері: </a:t>
            </a:r>
            <a:endParaRPr b="0" lang="ru-RU" sz="2400" strike="noStrike" u="none">
              <a:solidFill>
                <a:srgbClr val="000000"/>
              </a:solidFill>
              <a:uFillTx/>
              <a:latin typeface="Calibri"/>
            </a:endParaRPr>
          </a:p>
        </p:txBody>
      </p:sp>
      <p:sp>
        <p:nvSpPr>
          <p:cNvPr id="42" name="Прямоугольник 1"/>
          <p:cNvSpPr/>
          <p:nvPr/>
        </p:nvSpPr>
        <p:spPr>
          <a:xfrm>
            <a:off x="1630440" y="1758960"/>
            <a:ext cx="8893080" cy="1566000"/>
          </a:xfrm>
          <a:prstGeom prst="rect">
            <a:avLst/>
          </a:prstGeom>
          <a:noFill/>
          <a:ln w="0">
            <a:noFill/>
          </a:ln>
        </p:spPr>
        <p:style>
          <a:lnRef idx="0"/>
          <a:fillRef idx="0"/>
          <a:effectRef idx="0"/>
          <a:fontRef idx="minor"/>
        </p:style>
        <p:txBody>
          <a:bodyPr lIns="90000" rIns="90000" tIns="46800" bIns="46800" anchor="t">
            <a:spAutoFit/>
          </a:bodyPr>
          <a:p>
            <a:pPr algn="just">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800" strike="noStrike" u="none">
                <a:solidFill>
                  <a:srgbClr val="2e77e2"/>
                </a:solidFill>
                <a:uFillTx/>
                <a:latin typeface="Times New Roman"/>
                <a:ea typeface="Calibri"/>
              </a:rPr>
              <a:t>Мәтіндегі көтерілген мәселені түсінеді, талдай алады, тақырыпқа байланысты неологизмдер, термин сөздер, кәсіби сөздер, диалект сөздерді орынды қолданады.</a:t>
            </a:r>
            <a:endParaRPr b="0" lang="ru-RU" sz="2800" strike="noStrike" u="none">
              <a:solidFill>
                <a:srgbClr val="000000"/>
              </a:solidFill>
              <a:uFillTx/>
              <a:latin typeface="Calibri"/>
            </a:endParaRPr>
          </a:p>
        </p:txBody>
      </p:sp>
      <p:pic>
        <p:nvPicPr>
          <p:cNvPr id="43" name="Рисунок 8" descr="http://i.mycdn.me/i?r=AzEPZsRbOZEKgBhR0XGMT1Rk-Zr2_sWQaMnKnlhYQG8P4aaKTM5SRkZCeTgDn6uOyic"/>
          <p:cNvPicPr/>
          <p:nvPr/>
        </p:nvPicPr>
        <p:blipFill>
          <a:blip r:embed="rId2"/>
          <a:stretch/>
        </p:blipFill>
        <p:spPr>
          <a:xfrm>
            <a:off x="9640800" y="4468680"/>
            <a:ext cx="1809720" cy="1357560"/>
          </a:xfrm>
          <a:prstGeom prst="rect">
            <a:avLst/>
          </a:prstGeom>
          <a:ln w="0">
            <a:noFill/>
          </a:ln>
        </p:spPr>
      </p:pic>
    </p:spTree>
  </p:cSld>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44" name="Рисунок 48" descr=""/>
          <p:cNvPicPr/>
          <p:nvPr/>
        </p:nvPicPr>
        <p:blipFill>
          <a:blip r:embed="rId1"/>
          <a:stretch/>
        </p:blipFill>
        <p:spPr>
          <a:xfrm>
            <a:off x="652320" y="7978680"/>
            <a:ext cx="200160" cy="203400"/>
          </a:xfrm>
          <a:prstGeom prst="rect">
            <a:avLst/>
          </a:prstGeom>
          <a:ln w="0">
            <a:noFill/>
          </a:ln>
        </p:spPr>
      </p:pic>
      <p:cxnSp>
        <p:nvCxnSpPr>
          <p:cNvPr id="45" name="Google Shape;77;p1"/>
          <p:cNvCxnSpPr/>
          <p:nvPr/>
        </p:nvCxnSpPr>
        <p:spPr>
          <a:xfrm>
            <a:off x="212400" y="6621120"/>
            <a:ext cx="11729160" cy="26280"/>
          </a:xfrm>
          <a:prstGeom prst="straightConnector1">
            <a:avLst/>
          </a:prstGeom>
          <a:ln w="57240">
            <a:solidFill>
              <a:srgbClr val="33cccc"/>
            </a:solidFill>
            <a:miter/>
          </a:ln>
        </p:spPr>
      </p:cxnSp>
      <p:cxnSp>
        <p:nvCxnSpPr>
          <p:cNvPr id="46" name="Google Shape;78;p1"/>
          <p:cNvCxnSpPr/>
          <p:nvPr/>
        </p:nvCxnSpPr>
        <p:spPr>
          <a:xfrm>
            <a:off x="757080" y="6364080"/>
            <a:ext cx="10694160" cy="37080"/>
          </a:xfrm>
          <a:prstGeom prst="straightConnector1">
            <a:avLst/>
          </a:prstGeom>
          <a:ln w="38160">
            <a:solidFill>
              <a:srgbClr val="6e86c6"/>
            </a:solidFill>
            <a:miter/>
          </a:ln>
        </p:spPr>
      </p:cxnSp>
      <p:pic>
        <p:nvPicPr>
          <p:cNvPr id="47" name="Рисунок 9" descr="https://oldkaz.kyzylorda-news.kz/uploads/posts/2018-07/1530702895_astana2.jpg"/>
          <p:cNvPicPr/>
          <p:nvPr/>
        </p:nvPicPr>
        <p:blipFill>
          <a:blip r:embed="rId2"/>
          <a:stretch/>
        </p:blipFill>
        <p:spPr>
          <a:xfrm>
            <a:off x="949320" y="1120680"/>
            <a:ext cx="2976480" cy="2181240"/>
          </a:xfrm>
          <a:prstGeom prst="rect">
            <a:avLst/>
          </a:prstGeom>
          <a:ln cap="sq" w="38160">
            <a:solidFill>
              <a:srgbClr val="000000"/>
            </a:solidFill>
            <a:miter/>
          </a:ln>
          <a:effectLst>
            <a:outerShdw dist="38183" dir="2700000" blurRad="0" rotWithShape="0">
              <a:srgbClr val="000000">
                <a:alpha val="43000"/>
              </a:srgbClr>
            </a:outerShdw>
          </a:effectLst>
        </p:spPr>
      </p:pic>
      <p:pic>
        <p:nvPicPr>
          <p:cNvPr id="48" name="Рисунок 10" descr="https://teletype.in/files/4c/4ca20e60-b4b2-4031-998d-734e216ef6fb.jpeg"/>
          <p:cNvPicPr/>
          <p:nvPr/>
        </p:nvPicPr>
        <p:blipFill>
          <a:blip r:embed="rId3"/>
          <a:stretch/>
        </p:blipFill>
        <p:spPr>
          <a:xfrm>
            <a:off x="7983360" y="1238400"/>
            <a:ext cx="3241800" cy="2109600"/>
          </a:xfrm>
          <a:prstGeom prst="rect">
            <a:avLst/>
          </a:prstGeom>
          <a:ln cap="sq" w="38160">
            <a:solidFill>
              <a:srgbClr val="000000"/>
            </a:solidFill>
            <a:miter/>
          </a:ln>
          <a:effectLst>
            <a:outerShdw dist="38183" dir="2700000" blurRad="0" rotWithShape="0">
              <a:srgbClr val="000000">
                <a:alpha val="43000"/>
              </a:srgbClr>
            </a:outerShdw>
          </a:effectLst>
        </p:spPr>
      </p:pic>
      <p:pic>
        <p:nvPicPr>
          <p:cNvPr id="49" name="Рисунок 11" descr="https://ummet.kz/images/2018new/09/18092018/mechet-nur-astana-1.jpg"/>
          <p:cNvPicPr/>
          <p:nvPr/>
        </p:nvPicPr>
        <p:blipFill>
          <a:blip r:embed="rId4"/>
          <a:stretch/>
        </p:blipFill>
        <p:spPr>
          <a:xfrm>
            <a:off x="4259160" y="3849840"/>
            <a:ext cx="3165480" cy="2087280"/>
          </a:xfrm>
          <a:prstGeom prst="rect">
            <a:avLst/>
          </a:prstGeom>
          <a:ln cap="sq" w="38160">
            <a:solidFill>
              <a:srgbClr val="000000"/>
            </a:solidFill>
            <a:miter/>
          </a:ln>
          <a:effectLst>
            <a:outerShdw dist="38183" dir="2700000" blurRad="0" rotWithShape="0">
              <a:srgbClr val="000000">
                <a:alpha val="43000"/>
              </a:srgbClr>
            </a:outerShdw>
          </a:effectLst>
        </p:spPr>
      </p:pic>
      <p:sp>
        <p:nvSpPr>
          <p:cNvPr id="50" name="Прямоугольник 1"/>
          <p:cNvSpPr/>
          <p:nvPr/>
        </p:nvSpPr>
        <p:spPr>
          <a:xfrm>
            <a:off x="4170240" y="1238400"/>
            <a:ext cx="3343320" cy="1355400"/>
          </a:xfrm>
          <a:prstGeom prst="rect">
            <a:avLst/>
          </a:prstGeom>
          <a:noFill/>
          <a:ln w="0">
            <a:noFill/>
          </a:ln>
        </p:spPr>
        <p:style>
          <a:lnRef idx="0"/>
          <a:fillRef idx="0"/>
          <a:effectRef idx="0"/>
          <a:fontRef idx="minor"/>
        </p:style>
        <p:txBody>
          <a:bodyPr lIns="90000" rIns="90000" tIns="46800" bIns="46800" anchor="t">
            <a:spAutoFit/>
          </a:bodyPr>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2e77e2"/>
                </a:solidFill>
                <a:uFillTx/>
                <a:latin typeface="Times New Roman"/>
                <a:ea typeface="Calibri"/>
              </a:rPr>
              <a:t>Суретте</a:t>
            </a:r>
            <a:r>
              <a:rPr b="1" lang="kk-KZ" sz="2400" strike="noStrike" u="none">
                <a:solidFill>
                  <a:srgbClr val="2e77e2"/>
                </a:solidFill>
                <a:uFillTx/>
                <a:latin typeface="Times New Roman"/>
                <a:ea typeface="Calibri"/>
              </a:rPr>
              <a:t>гі ғимараттар қай қалада орналасқан?</a:t>
            </a:r>
            <a:endParaRPr b="0" lang="ru-RU" sz="2400" strike="noStrike" u="none">
              <a:solidFill>
                <a:srgbClr val="000000"/>
              </a:solidFill>
              <a:uFillTx/>
              <a:latin typeface="Calibri"/>
            </a:endParaRPr>
          </a:p>
        </p:txBody>
      </p:sp>
      <p:sp>
        <p:nvSpPr>
          <p:cNvPr id="51" name="Прямоугольник 2"/>
          <p:cNvSpPr/>
          <p:nvPr/>
        </p:nvSpPr>
        <p:spPr>
          <a:xfrm>
            <a:off x="7983360" y="3854520"/>
            <a:ext cx="3691080" cy="1775880"/>
          </a:xfrm>
          <a:prstGeom prst="rect">
            <a:avLst/>
          </a:prstGeom>
          <a:noFill/>
          <a:ln w="0">
            <a:noFill/>
          </a:ln>
        </p:spPr>
        <p:style>
          <a:lnRef idx="0"/>
          <a:fillRef idx="0"/>
          <a:effectRef idx="0"/>
          <a:fontRef idx="minor"/>
        </p:style>
        <p:txBody>
          <a:bodyPr lIns="90000" rIns="90000" tIns="46800" bIns="46800" anchor="t">
            <a:sp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2e77e2"/>
                </a:solidFill>
                <a:uFillTx/>
                <a:latin typeface="Times New Roman"/>
                <a:ea typeface="Calibri"/>
              </a:rPr>
              <a:t>Берілген сурет арқылы бүгінгі сабақтың тақырыбына  болжау жасайық.</a:t>
            </a:r>
            <a:endParaRPr b="0" lang="ru-RU" sz="2400" strike="noStrike" u="none">
              <a:solidFill>
                <a:srgbClr val="000000"/>
              </a:solidFill>
              <a:uFillTx/>
              <a:latin typeface="Calibri"/>
            </a:endParaRPr>
          </a:p>
        </p:txBody>
      </p:sp>
      <p:sp>
        <p:nvSpPr>
          <p:cNvPr id="52" name="Прямоугольник 3"/>
          <p:cNvSpPr/>
          <p:nvPr/>
        </p:nvSpPr>
        <p:spPr>
          <a:xfrm>
            <a:off x="695160" y="4032360"/>
            <a:ext cx="3092760" cy="1191240"/>
          </a:xfrm>
          <a:prstGeom prst="rect">
            <a:avLst/>
          </a:prstGeom>
          <a:noFill/>
          <a:ln w="0">
            <a:noFill/>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2e77e2"/>
                </a:solidFill>
                <a:uFillTx/>
                <a:latin typeface="Times New Roman"/>
                <a:ea typeface="Times New Roman"/>
              </a:rPr>
              <a:t>Осы суреттегі ғимараттар туралы не білесіздер?</a:t>
            </a:r>
            <a:endParaRPr b="0" lang="ru-RU" sz="2400" strike="noStrike" u="none">
              <a:solidFill>
                <a:srgbClr val="000000"/>
              </a:solidFill>
              <a:uFillTx/>
              <a:latin typeface="Calibri"/>
            </a:endParaRPr>
          </a:p>
        </p:txBody>
      </p:sp>
      <p:sp>
        <p:nvSpPr>
          <p:cNvPr id="53" name="Прямоугольник 1"/>
          <p:cNvSpPr/>
          <p:nvPr/>
        </p:nvSpPr>
        <p:spPr>
          <a:xfrm>
            <a:off x="4638600" y="217440"/>
            <a:ext cx="3157560" cy="514440"/>
          </a:xfrm>
          <a:prstGeom prst="rect">
            <a:avLst/>
          </a:prstGeom>
          <a:noFill/>
          <a:ln w="0">
            <a:noFill/>
          </a:ln>
        </p:spPr>
        <p:style>
          <a:lnRef idx="0"/>
          <a:fillRef idx="0"/>
          <a:effectRef idx="0"/>
          <a:fontRef idx="minor"/>
        </p:style>
        <p:txBody>
          <a:bodyPr lIns="90000" rIns="90000" tIns="46800" bIns="46800" anchor="t">
            <a:spAutoFit/>
          </a:bodyPr>
          <a:p>
            <a:pP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2e77e2"/>
                </a:solidFill>
                <a:uFillTx/>
                <a:latin typeface="Times New Roman"/>
                <a:ea typeface="Calibri"/>
              </a:rPr>
              <a:t>Кіріспе сабақ</a:t>
            </a:r>
            <a:endParaRPr b="0" lang="ru-RU" sz="2400" strike="noStrike" u="none">
              <a:solidFill>
                <a:srgbClr val="000000"/>
              </a:solidFill>
              <a:uFillTx/>
              <a:latin typeface="Calibri"/>
            </a:endParaRPr>
          </a:p>
        </p:txBody>
      </p:sp>
    </p:spTree>
  </p:cSld>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54" name="Объект 3" descr="https://oldkaz.kyzylorda-news.kz/uploads/posts/2018-07/1530702895_astana2.jpg"/>
          <p:cNvPicPr/>
          <p:nvPr/>
        </p:nvPicPr>
        <p:blipFill>
          <a:blip r:embed="rId1"/>
          <a:stretch/>
        </p:blipFill>
        <p:spPr>
          <a:xfrm>
            <a:off x="477720" y="1301760"/>
            <a:ext cx="2975040" cy="2182680"/>
          </a:xfrm>
          <a:prstGeom prst="rect">
            <a:avLst/>
          </a:prstGeom>
          <a:ln cap="sq" w="38160">
            <a:solidFill>
              <a:srgbClr val="000000"/>
            </a:solidFill>
            <a:miter/>
          </a:ln>
          <a:effectLst>
            <a:outerShdw dist="38183" dir="2700000" blurRad="0" rotWithShape="0">
              <a:srgbClr val="000000">
                <a:alpha val="43000"/>
              </a:srgbClr>
            </a:outerShdw>
          </a:effectLst>
        </p:spPr>
      </p:pic>
      <p:pic>
        <p:nvPicPr>
          <p:cNvPr id="55" name="Picture 2" descr=""/>
          <p:cNvPicPr/>
          <p:nvPr/>
        </p:nvPicPr>
        <p:blipFill>
          <a:blip r:embed="rId2"/>
          <a:stretch/>
        </p:blipFill>
        <p:spPr>
          <a:xfrm>
            <a:off x="7880400" y="1319040"/>
            <a:ext cx="3236760" cy="2108520"/>
          </a:xfrm>
          <a:prstGeom prst="rect">
            <a:avLst/>
          </a:prstGeom>
          <a:ln w="0">
            <a:noFill/>
          </a:ln>
        </p:spPr>
      </p:pic>
      <p:pic>
        <p:nvPicPr>
          <p:cNvPr id="56" name="Picture 3" descr=""/>
          <p:cNvPicPr/>
          <p:nvPr/>
        </p:nvPicPr>
        <p:blipFill>
          <a:blip r:embed="rId3"/>
          <a:stretch/>
        </p:blipFill>
        <p:spPr>
          <a:xfrm>
            <a:off x="4181400" y="4313160"/>
            <a:ext cx="3164040" cy="2084400"/>
          </a:xfrm>
          <a:prstGeom prst="rect">
            <a:avLst/>
          </a:prstGeom>
          <a:ln w="0">
            <a:noFill/>
          </a:ln>
        </p:spPr>
      </p:pic>
      <p:sp>
        <p:nvSpPr>
          <p:cNvPr id="57" name="Прямоугольник 4"/>
          <p:cNvSpPr/>
          <p:nvPr/>
        </p:nvSpPr>
        <p:spPr>
          <a:xfrm>
            <a:off x="3863880" y="1380960"/>
            <a:ext cx="3797280" cy="1609560"/>
          </a:xfrm>
          <a:prstGeom prst="rect">
            <a:avLst/>
          </a:prstGeom>
          <a:noFill/>
          <a:ln w="0">
            <a:noFill/>
          </a:ln>
        </p:spPr>
        <p:style>
          <a:lnRef idx="0"/>
          <a:fillRef idx="0"/>
          <a:effectRef idx="0"/>
          <a:fontRef idx="minor"/>
        </p:style>
        <p:txBody>
          <a:bodyPr lIns="90000" rIns="90000" tIns="46800" bIns="46800" anchor="t">
            <a:spAutoFit/>
          </a:bodyPr>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Calibri"/>
              </a:rPr>
              <a:t>Мына суреттегі ғимараттар </a:t>
            </a:r>
            <a:endParaRPr b="0" lang="ru-RU" sz="2400" strike="noStrike" u="none">
              <a:solidFill>
                <a:srgbClr val="000000"/>
              </a:solidFill>
              <a:uFillTx/>
              <a:latin typeface="Calibri"/>
            </a:endParaRPr>
          </a:p>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Calibri"/>
              </a:rPr>
              <a:t>Нұр-Сұлтан</a:t>
            </a:r>
            <a:endParaRPr b="0" lang="ru-RU" sz="2400" strike="noStrike" u="none">
              <a:solidFill>
                <a:srgbClr val="000000"/>
              </a:solidFill>
              <a:uFillTx/>
              <a:latin typeface="Calibri"/>
            </a:endParaRPr>
          </a:p>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Calibri"/>
              </a:rPr>
              <a:t> </a:t>
            </a:r>
            <a:r>
              <a:rPr b="0" lang="kk-KZ" sz="2400" strike="noStrike" u="none">
                <a:solidFill>
                  <a:srgbClr val="2e77e2"/>
                </a:solidFill>
                <a:uFillTx/>
                <a:latin typeface="Times New Roman"/>
                <a:ea typeface="Calibri"/>
              </a:rPr>
              <a:t>қаласында орналасқан</a:t>
            </a:r>
            <a:endParaRPr b="0" lang="ru-RU" sz="2400" strike="noStrike" u="none">
              <a:solidFill>
                <a:srgbClr val="000000"/>
              </a:solidFill>
              <a:uFillTx/>
              <a:latin typeface="Calibri"/>
            </a:endParaRPr>
          </a:p>
        </p:txBody>
      </p:sp>
      <p:sp>
        <p:nvSpPr>
          <p:cNvPr id="58" name="Прямоугольник 5"/>
          <p:cNvSpPr/>
          <p:nvPr/>
        </p:nvSpPr>
        <p:spPr>
          <a:xfrm>
            <a:off x="241200" y="4151160"/>
            <a:ext cx="3495600" cy="1355400"/>
          </a:xfrm>
          <a:prstGeom prst="rect">
            <a:avLst/>
          </a:prstGeom>
          <a:noFill/>
          <a:ln w="0">
            <a:noFill/>
          </a:ln>
        </p:spPr>
        <p:style>
          <a:lnRef idx="0"/>
          <a:fillRef idx="0"/>
          <a:effectRef idx="0"/>
          <a:fontRef idx="minor"/>
        </p:style>
        <p:txBody>
          <a:bodyPr lIns="90000" rIns="90000" tIns="46800" bIns="46800" anchor="t">
            <a:sp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Calibri"/>
              </a:rPr>
              <a:t>Ақорда, Әзірет  Сұлтан</a:t>
            </a:r>
            <a:endParaRPr b="0" lang="ru-RU" sz="2400" strike="noStrike" u="none">
              <a:solidFill>
                <a:srgbClr val="000000"/>
              </a:solidFill>
              <a:uFillTx/>
              <a:latin typeface="Calibri"/>
            </a:endParaRPr>
          </a:p>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Calibri"/>
              </a:rPr>
              <a:t>мешіті туралы оқушылар білетінін айтады</a:t>
            </a:r>
            <a:r>
              <a:rPr b="0" lang="kk-KZ" sz="1800" strike="noStrike" u="none">
                <a:solidFill>
                  <a:srgbClr val="2e77e2"/>
                </a:solidFill>
                <a:uFillTx/>
                <a:latin typeface="Times New Roman"/>
                <a:ea typeface="Calibri"/>
              </a:rPr>
              <a:t>.</a:t>
            </a:r>
            <a:endParaRPr b="0" lang="ru-RU" sz="1800" strike="noStrike" u="none">
              <a:solidFill>
                <a:srgbClr val="000000"/>
              </a:solidFill>
              <a:uFillTx/>
              <a:latin typeface="Calibri"/>
            </a:endParaRPr>
          </a:p>
        </p:txBody>
      </p:sp>
      <p:sp>
        <p:nvSpPr>
          <p:cNvPr id="59" name="Прямоугольник 6"/>
          <p:cNvSpPr/>
          <p:nvPr/>
        </p:nvSpPr>
        <p:spPr>
          <a:xfrm>
            <a:off x="7967520" y="4349880"/>
            <a:ext cx="4015080" cy="2030040"/>
          </a:xfrm>
          <a:prstGeom prst="rect">
            <a:avLst/>
          </a:prstGeom>
          <a:noFill/>
          <a:ln w="0">
            <a:noFill/>
          </a:ln>
        </p:spPr>
        <p:style>
          <a:lnRef idx="0"/>
          <a:fillRef idx="0"/>
          <a:effectRef idx="0"/>
          <a:fontRef idx="minor"/>
        </p:style>
        <p:txBody>
          <a:bodyPr lIns="90000" rIns="90000" tIns="46800" bIns="46800" anchor="t">
            <a:spAutoFit/>
          </a:bodyPr>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Calibri"/>
              </a:rPr>
              <a:t>Бүгінгі өтетін  тақырып:</a:t>
            </a:r>
            <a:endParaRPr b="0" lang="ru-RU" sz="2400" strike="noStrike" u="none">
              <a:solidFill>
                <a:srgbClr val="000000"/>
              </a:solidFill>
              <a:uFillTx/>
              <a:latin typeface="Calibri"/>
            </a:endParaRPr>
          </a:p>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2e77e2"/>
                </a:solidFill>
                <a:uFillTx/>
                <a:latin typeface="Times New Roman"/>
                <a:ea typeface="Calibri"/>
              </a:rPr>
              <a:t>«Астана - бас қала» </a:t>
            </a:r>
            <a:r>
              <a:rPr b="0" lang="kk-KZ" sz="2400" strike="noStrike" u="none">
                <a:solidFill>
                  <a:srgbClr val="2e77e2"/>
                </a:solidFill>
                <a:uFillTx/>
                <a:latin typeface="Times New Roman"/>
                <a:ea typeface="Calibri"/>
              </a:rPr>
              <a:t>деп аталады</a:t>
            </a:r>
            <a:r>
              <a:rPr b="0" lang="kk-KZ" sz="2400" strike="noStrike" u="none">
                <a:solidFill>
                  <a:srgbClr val="000000"/>
                </a:solidFill>
                <a:uFillTx/>
                <a:latin typeface="Times New Roman"/>
                <a:ea typeface="Calibri"/>
              </a:rPr>
              <a:t>. </a:t>
            </a:r>
            <a:endParaRPr b="0" lang="ru-RU" sz="2400" strike="noStrike" u="none">
              <a:solidFill>
                <a:srgbClr val="000000"/>
              </a:solidFill>
              <a:uFillTx/>
              <a:latin typeface="Calibri"/>
            </a:endParaRPr>
          </a:p>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endParaRPr b="0" lang="ru-RU" sz="2400" strike="noStrike" u="none">
              <a:solidFill>
                <a:srgbClr val="000000"/>
              </a:solidFill>
              <a:uFillTx/>
              <a:latin typeface="Calibri"/>
            </a:endParaRPr>
          </a:p>
        </p:txBody>
      </p:sp>
      <p:sp>
        <p:nvSpPr>
          <p:cNvPr id="60" name="Прямоугольник 1"/>
          <p:cNvSpPr/>
          <p:nvPr/>
        </p:nvSpPr>
        <p:spPr>
          <a:xfrm>
            <a:off x="3260520" y="33480"/>
            <a:ext cx="5005800" cy="514440"/>
          </a:xfrm>
          <a:prstGeom prst="rect">
            <a:avLst/>
          </a:prstGeom>
          <a:noFill/>
          <a:ln w="0">
            <a:noFill/>
          </a:ln>
        </p:spPr>
        <p:style>
          <a:lnRef idx="0"/>
          <a:fillRef idx="0"/>
          <a:effectRef idx="0"/>
          <a:fontRef idx="minor"/>
        </p:style>
        <p:txBody>
          <a:bodyPr wrap="none" lIns="90000" rIns="90000" tIns="46800" bIns="46800" anchor="t">
            <a:spAutoFit/>
          </a:bodyPr>
          <a:p>
            <a:pPr algn="ctr">
              <a:lnSpc>
                <a:spcPct val="115000"/>
              </a:lnSpc>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2e77e2"/>
                </a:solidFill>
                <a:uFillTx/>
                <a:latin typeface="Times New Roman"/>
                <a:ea typeface="Calibri"/>
              </a:rPr>
              <a:t>Дұрыс жауабына назар аударайық</a:t>
            </a:r>
            <a:endParaRPr b="0" lang="ru-RU" sz="2400" strike="noStrike" u="none">
              <a:solidFill>
                <a:srgbClr val="000000"/>
              </a:solidFill>
              <a:uFillTx/>
              <a:latin typeface="Calibri"/>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1" name="Рисунок 48" descr=""/>
          <p:cNvPicPr/>
          <p:nvPr/>
        </p:nvPicPr>
        <p:blipFill>
          <a:blip r:embed="rId1"/>
          <a:stretch/>
        </p:blipFill>
        <p:spPr>
          <a:xfrm>
            <a:off x="652320" y="7978680"/>
            <a:ext cx="200160" cy="203400"/>
          </a:xfrm>
          <a:prstGeom prst="rect">
            <a:avLst/>
          </a:prstGeom>
          <a:ln w="0">
            <a:noFill/>
          </a:ln>
        </p:spPr>
      </p:pic>
      <p:cxnSp>
        <p:nvCxnSpPr>
          <p:cNvPr id="62" name="Google Shape;77;p1"/>
          <p:cNvCxnSpPr/>
          <p:nvPr/>
        </p:nvCxnSpPr>
        <p:spPr>
          <a:xfrm>
            <a:off x="212400" y="6621120"/>
            <a:ext cx="11729160" cy="26280"/>
          </a:xfrm>
          <a:prstGeom prst="straightConnector1">
            <a:avLst/>
          </a:prstGeom>
          <a:ln w="57240">
            <a:solidFill>
              <a:srgbClr val="33cccc"/>
            </a:solidFill>
            <a:miter/>
          </a:ln>
        </p:spPr>
      </p:cxnSp>
      <p:cxnSp>
        <p:nvCxnSpPr>
          <p:cNvPr id="63" name="Google Shape;78;p1"/>
          <p:cNvCxnSpPr/>
          <p:nvPr/>
        </p:nvCxnSpPr>
        <p:spPr>
          <a:xfrm>
            <a:off x="757080" y="6364080"/>
            <a:ext cx="10694160" cy="37080"/>
          </a:xfrm>
          <a:prstGeom prst="straightConnector1">
            <a:avLst/>
          </a:prstGeom>
          <a:ln w="38160">
            <a:solidFill>
              <a:srgbClr val="6e86c6"/>
            </a:solidFill>
            <a:miter/>
          </a:ln>
        </p:spPr>
      </p:cxnSp>
      <p:sp>
        <p:nvSpPr>
          <p:cNvPr id="64" name="Прямоугольник 1"/>
          <p:cNvSpPr/>
          <p:nvPr/>
        </p:nvSpPr>
        <p:spPr>
          <a:xfrm>
            <a:off x="212760" y="455760"/>
            <a:ext cx="3585960" cy="3448080"/>
          </a:xfrm>
          <a:prstGeom prst="rect">
            <a:avLst/>
          </a:prstGeom>
          <a:solidFill>
            <a:srgbClr val="ffffff"/>
          </a:solidFill>
          <a:ln w="28440">
            <a:solidFill>
              <a:srgbClr val="000000"/>
            </a:solidFill>
            <a:miter/>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Times New Roman"/>
                <a:ea typeface="Times New Roman"/>
              </a:rPr>
              <a:t>Неологизм </a:t>
            </a:r>
            <a:r>
              <a:rPr b="0" lang="kk-KZ" sz="2000" strike="noStrike" u="none">
                <a:solidFill>
                  <a:srgbClr val="2e77e2"/>
                </a:solidFill>
                <a:uFillTx/>
                <a:latin typeface="Times New Roman"/>
                <a:ea typeface="Times New Roman"/>
              </a:rPr>
              <a:t>– (гр.</a:t>
            </a:r>
            <a:r>
              <a:rPr b="0" lang="en-US" sz="2000" strike="noStrike" u="none">
                <a:solidFill>
                  <a:srgbClr val="2e77e2"/>
                </a:solidFill>
                <a:uFillTx/>
                <a:latin typeface="Times New Roman"/>
                <a:ea typeface="Times New Roman"/>
              </a:rPr>
              <a:t>neos </a:t>
            </a:r>
            <a:r>
              <a:rPr b="0" lang="kk-KZ" sz="2000" strike="noStrike" u="none">
                <a:solidFill>
                  <a:srgbClr val="2e77e2"/>
                </a:solidFill>
                <a:uFillTx/>
                <a:latin typeface="Times New Roman"/>
                <a:ea typeface="Times New Roman"/>
              </a:rPr>
              <a:t>– «жаңа»,</a:t>
            </a:r>
            <a:r>
              <a:rPr b="0" lang="ru-RU" sz="2000" strike="noStrike" u="none">
                <a:solidFill>
                  <a:srgbClr val="2e77e2"/>
                </a:solidFill>
                <a:uFillTx/>
                <a:latin typeface="Times New Roman"/>
                <a:ea typeface="Times New Roman"/>
              </a:rPr>
              <a:t>  </a:t>
            </a:r>
            <a:r>
              <a:rPr b="0" lang="en-US" sz="2000" strike="noStrike" u="none">
                <a:solidFill>
                  <a:srgbClr val="2e77e2"/>
                </a:solidFill>
                <a:uFillTx/>
                <a:latin typeface="Times New Roman"/>
                <a:ea typeface="Times New Roman"/>
              </a:rPr>
              <a:t>logos </a:t>
            </a:r>
            <a:r>
              <a:rPr b="0" lang="kk-KZ" sz="2000" strike="noStrike" u="none">
                <a:solidFill>
                  <a:srgbClr val="2e77e2"/>
                </a:solidFill>
                <a:uFillTx/>
                <a:latin typeface="Times New Roman"/>
                <a:ea typeface="Times New Roman"/>
              </a:rPr>
              <a:t>– «сөз») – қоғамдағы саяси, мәдени, экономикалық қатынастардың, ғылым мен техниканың дамуына байланысты тілге енген жаңа сөздер мен сөз тіркестері, фразеологиялық оралымдар.Мысалы: зымыран, ұжым, елтаңба, мәзір, тұғыр-тас, ермексаз, т.б. </a:t>
            </a:r>
            <a:endParaRPr b="0" lang="ru-RU" sz="2000" strike="noStrike" u="none">
              <a:solidFill>
                <a:srgbClr val="000000"/>
              </a:solidFill>
              <a:uFillTx/>
              <a:latin typeface="Calibri"/>
            </a:endParaRPr>
          </a:p>
        </p:txBody>
      </p:sp>
      <p:sp>
        <p:nvSpPr>
          <p:cNvPr id="65" name="Прямоугольник 1"/>
          <p:cNvSpPr/>
          <p:nvPr/>
        </p:nvSpPr>
        <p:spPr>
          <a:xfrm>
            <a:off x="7894800" y="487440"/>
            <a:ext cx="3705120" cy="3143160"/>
          </a:xfrm>
          <a:prstGeom prst="rect">
            <a:avLst/>
          </a:prstGeom>
          <a:solidFill>
            <a:srgbClr val="ffffff"/>
          </a:solidFill>
          <a:ln w="28440">
            <a:solidFill>
              <a:srgbClr val="000000"/>
            </a:solidFill>
            <a:miter/>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2e77e2"/>
                </a:solidFill>
                <a:uFillTx/>
                <a:latin typeface="Times New Roman"/>
                <a:ea typeface="Times New Roman"/>
              </a:rPr>
              <a:t>Кәсіби сөздер дегеніміз</a:t>
            </a:r>
            <a:r>
              <a:rPr b="0" lang="ru-RU" sz="2000" strike="noStrike" u="none">
                <a:solidFill>
                  <a:srgbClr val="2e77e2"/>
                </a:solidFill>
                <a:uFillTx/>
                <a:latin typeface="Times New Roman"/>
                <a:ea typeface="Times New Roman"/>
              </a:rPr>
              <a:t> – жұрттың бәріне бірдей түсінікті бола бермейтін белгілі бір тәсілмен я шаруашылық саласымен шұғылданатын адмдардың арасында ғана айтылытын сөздер.Мысалы: тышқы (араның бір түрі ),  қоза (мақта өсімдігі), т.б</a:t>
            </a:r>
            <a:br>
              <a:rPr sz="2000"/>
            </a:br>
            <a:endParaRPr b="0" lang="ru-RU" sz="2000" strike="noStrike" u="none">
              <a:solidFill>
                <a:srgbClr val="000000"/>
              </a:solidFill>
              <a:uFillTx/>
              <a:latin typeface="Calibri"/>
            </a:endParaRPr>
          </a:p>
        </p:txBody>
      </p:sp>
      <p:sp>
        <p:nvSpPr>
          <p:cNvPr id="66" name="Прямоугольник 2"/>
          <p:cNvSpPr/>
          <p:nvPr/>
        </p:nvSpPr>
        <p:spPr>
          <a:xfrm>
            <a:off x="4095720" y="1278000"/>
            <a:ext cx="3313080" cy="1847160"/>
          </a:xfrm>
          <a:prstGeom prst="rect">
            <a:avLst/>
          </a:prstGeom>
          <a:solidFill>
            <a:srgbClr val="ffffff"/>
          </a:solidFill>
          <a:ln w="28440">
            <a:solidFill>
              <a:srgbClr val="000000"/>
            </a:solidFill>
            <a:miter/>
          </a:ln>
        </p:spPr>
        <p:style>
          <a:lnRef idx="0"/>
          <a:fillRef idx="0"/>
          <a:effectRef idx="0"/>
          <a:fontRef idx="minor"/>
        </p:style>
        <p:txBody>
          <a:bodyPr lIns="90000" rIns="90000" tIns="46800" bIns="46800" anchor="t">
            <a:sp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2e77e2"/>
                </a:solidFill>
                <a:uFillTx/>
                <a:latin typeface="Times New Roman"/>
                <a:ea typeface="Calibri"/>
              </a:rPr>
              <a:t>Термин сөздер дегеніміз</a:t>
            </a:r>
            <a:r>
              <a:rPr b="0" lang="ru-RU" sz="2000" strike="noStrike" u="none">
                <a:solidFill>
                  <a:srgbClr val="2e77e2"/>
                </a:solidFill>
                <a:uFillTx/>
                <a:latin typeface="Times New Roman"/>
                <a:ea typeface="Calibri"/>
              </a:rPr>
              <a:t> – ғылым,техника,өндіріс т.б. саласындағы арнаулы ұғымдар мен зат атауларын білдіретін сөздер.</a:t>
            </a:r>
            <a:endParaRPr b="0" lang="ru-RU" sz="2000" strike="noStrike" u="none">
              <a:solidFill>
                <a:srgbClr val="000000"/>
              </a:solidFill>
              <a:uFillTx/>
              <a:latin typeface="Calibri"/>
            </a:endParaRPr>
          </a:p>
        </p:txBody>
      </p:sp>
      <p:sp>
        <p:nvSpPr>
          <p:cNvPr id="67" name="Прямоугольник 3"/>
          <p:cNvSpPr/>
          <p:nvPr/>
        </p:nvSpPr>
        <p:spPr>
          <a:xfrm>
            <a:off x="2705040" y="4502160"/>
            <a:ext cx="6096240" cy="1191240"/>
          </a:xfrm>
          <a:prstGeom prst="rect">
            <a:avLst/>
          </a:prstGeom>
          <a:solidFill>
            <a:srgbClr val="ffffff"/>
          </a:solidFill>
          <a:ln w="28440">
            <a:solidFill>
              <a:srgbClr val="000000"/>
            </a:solidFill>
            <a:miter/>
          </a:ln>
        </p:spPr>
        <p:style>
          <a:lnRef idx="0"/>
          <a:fillRef idx="0"/>
          <a:effectRef idx="0"/>
          <a:fontRef idx="minor"/>
        </p:style>
        <p:txBody>
          <a:bodyPr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1800" strike="noStrike" u="none">
                <a:solidFill>
                  <a:srgbClr val="2e77e2"/>
                </a:solidFill>
                <a:uFillTx/>
                <a:latin typeface="Times New Roman"/>
                <a:ea typeface="Calibri"/>
              </a:rPr>
              <a:t>Диалект</a:t>
            </a:r>
            <a:r>
              <a:rPr b="0" lang="ru-RU" sz="1800" strike="noStrike" u="none">
                <a:solidFill>
                  <a:srgbClr val="2e77e2"/>
                </a:solidFill>
                <a:uFillTx/>
                <a:latin typeface="Times New Roman"/>
                <a:ea typeface="Calibri"/>
              </a:rPr>
              <a:t> – аумақтық немесе әлеуметтік жағынан біріктірілген,шоғырланып орналасқан ұжымның тілдік қарым-қатынас жасауының негізге құралы болып табылатын </a:t>
            </a:r>
            <a:r>
              <a:rPr b="1" lang="ru-RU" sz="1800" strike="noStrike" u="none">
                <a:solidFill>
                  <a:srgbClr val="2e77e2"/>
                </a:solidFill>
                <a:uFillTx/>
                <a:latin typeface="Times New Roman"/>
                <a:ea typeface="Calibri"/>
              </a:rPr>
              <a:t>тіл</a:t>
            </a:r>
            <a:r>
              <a:rPr b="0" lang="ru-RU" sz="1800" strike="noStrike" u="none">
                <a:solidFill>
                  <a:srgbClr val="2e77e2"/>
                </a:solidFill>
                <a:uFillTx/>
                <a:latin typeface="Times New Roman"/>
                <a:ea typeface="Calibri"/>
              </a:rPr>
              <a:t>. </a:t>
            </a:r>
            <a:endParaRPr b="0" lang="ru-RU" sz="1800" strike="noStrike" u="none">
              <a:solidFill>
                <a:srgbClr val="000000"/>
              </a:solidFill>
              <a:uFillTx/>
              <a:latin typeface="Calibri"/>
            </a:endParaRPr>
          </a:p>
        </p:txBody>
      </p:sp>
    </p:spTree>
  </p:cSld>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8" name="Picture 2" descr=""/>
          <p:cNvPicPr/>
          <p:nvPr/>
        </p:nvPicPr>
        <p:blipFill>
          <a:blip r:embed="rId1"/>
          <a:stretch/>
        </p:blipFill>
        <p:spPr>
          <a:xfrm>
            <a:off x="2941560" y="3206880"/>
            <a:ext cx="6303960" cy="444240"/>
          </a:xfrm>
          <a:prstGeom prst="rect">
            <a:avLst/>
          </a:prstGeom>
          <a:ln w="0">
            <a:noFill/>
          </a:ln>
        </p:spPr>
      </p:pic>
      <p:sp>
        <p:nvSpPr>
          <p:cNvPr id="69" name="Прямоугольник 3"/>
          <p:cNvSpPr/>
          <p:nvPr/>
        </p:nvSpPr>
        <p:spPr>
          <a:xfrm>
            <a:off x="4601160" y="223920"/>
            <a:ext cx="181512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2e77e2"/>
                </a:solidFill>
                <a:uFillTx/>
                <a:latin typeface="Times New Roman"/>
                <a:ea typeface="Times New Roman"/>
              </a:rPr>
              <a:t>1-т</a:t>
            </a:r>
            <a:r>
              <a:rPr b="1" lang="kk-KZ" sz="2400" strike="noStrike" u="none">
                <a:solidFill>
                  <a:srgbClr val="2e77e2"/>
                </a:solidFill>
                <a:uFillTx/>
                <a:latin typeface="Times New Roman"/>
                <a:ea typeface="Times New Roman"/>
              </a:rPr>
              <a:t>апсырма</a:t>
            </a:r>
            <a:endParaRPr b="0" lang="ru-RU" sz="2400" strike="noStrike" u="none">
              <a:solidFill>
                <a:srgbClr val="000000"/>
              </a:solidFill>
              <a:uFillTx/>
              <a:latin typeface="Calibri"/>
            </a:endParaRPr>
          </a:p>
        </p:txBody>
      </p:sp>
      <p:sp>
        <p:nvSpPr>
          <p:cNvPr id="70" name="Прямоугольник 5"/>
          <p:cNvSpPr/>
          <p:nvPr/>
        </p:nvSpPr>
        <p:spPr>
          <a:xfrm>
            <a:off x="677880" y="685800"/>
            <a:ext cx="10829880" cy="934920"/>
          </a:xfrm>
          <a:prstGeom prst="rect">
            <a:avLst/>
          </a:prstGeom>
          <a:noFill/>
          <a:ln w="0">
            <a:noFill/>
          </a:ln>
        </p:spPr>
        <p:style>
          <a:lnRef idx="0"/>
          <a:fillRef idx="0"/>
          <a:effectRef idx="0"/>
          <a:fontRef idx="minor"/>
        </p:style>
        <p:txBody>
          <a:bodyPr lIns="90000" rIns="90000" tIns="46800" bIns="46800" anchor="t">
            <a:sp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2e77e2"/>
                </a:solidFill>
                <a:uFillTx/>
                <a:latin typeface="Times New Roman"/>
                <a:ea typeface="Calibri"/>
              </a:rPr>
              <a:t>Берілген сөздерден  неологизмдер, термин сөздер, кәсіби сөздер,</a:t>
            </a:r>
            <a:endParaRPr b="0" lang="ru-RU" sz="2400" strike="noStrike" u="none">
              <a:solidFill>
                <a:srgbClr val="000000"/>
              </a:solidFill>
              <a:uFillTx/>
              <a:latin typeface="Calibri"/>
            </a:endParaRPr>
          </a:p>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2e77e2"/>
                </a:solidFill>
                <a:uFillTx/>
                <a:latin typeface="Times New Roman"/>
                <a:ea typeface="Calibri"/>
              </a:rPr>
              <a:t> </a:t>
            </a:r>
            <a:r>
              <a:rPr b="1" lang="kk-KZ" sz="2400" strike="noStrike" u="none">
                <a:solidFill>
                  <a:srgbClr val="2e77e2"/>
                </a:solidFill>
                <a:uFillTx/>
                <a:latin typeface="Times New Roman"/>
                <a:ea typeface="Calibri"/>
              </a:rPr>
              <a:t>диалект  сөздердің  жігін ажыратып кестеге  белгілеңіздер</a:t>
            </a:r>
            <a:endParaRPr b="0" lang="ru-RU" sz="2400" strike="noStrike" u="none">
              <a:solidFill>
                <a:srgbClr val="000000"/>
              </a:solidFill>
              <a:uFillTx/>
              <a:latin typeface="Calibri"/>
            </a:endParaRPr>
          </a:p>
        </p:txBody>
      </p:sp>
      <p:sp>
        <p:nvSpPr>
          <p:cNvPr id="71" name="Прямоугольник 7"/>
          <p:cNvSpPr/>
          <p:nvPr/>
        </p:nvSpPr>
        <p:spPr>
          <a:xfrm>
            <a:off x="1062000" y="5046840"/>
            <a:ext cx="7908840" cy="1557000"/>
          </a:xfrm>
          <a:prstGeom prst="rect">
            <a:avLst/>
          </a:prstGeom>
          <a:noFill/>
          <a:ln w="0">
            <a:noFill/>
          </a:ln>
        </p:spPr>
        <p:style>
          <a:lnRef idx="0"/>
          <a:fillRef idx="0"/>
          <a:effectRef idx="0"/>
          <a:fontRef idx="minor"/>
        </p:style>
        <p:txBody>
          <a:bodyPr lIns="90000" rIns="90000" tIns="46800" bIns="46800" anchor="t">
            <a:spAutoFit/>
          </a:bodyPr>
          <a:p>
            <a:pPr algn="just">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2e77e2"/>
                </a:solidFill>
                <a:uFillTx/>
                <a:latin typeface="Times New Roman"/>
                <a:ea typeface="Times New Roman"/>
              </a:rPr>
              <a:t>Дескрипторлар:</a:t>
            </a:r>
            <a:endParaRPr b="0" lang="ru-RU" sz="2400" strike="noStrike" u="none">
              <a:solidFill>
                <a:srgbClr val="000000"/>
              </a:solidFill>
              <a:uFillTx/>
              <a:latin typeface="Calibri"/>
            </a:endParaRPr>
          </a:p>
          <a:p>
            <a:pPr algn="just">
              <a:lnSpc>
                <a:spcPct val="100000"/>
              </a:lnSpc>
              <a:buClr>
                <a:srgbClr val="2e77e2"/>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Calibri"/>
              </a:rPr>
              <a:t>Кестені толтырады;</a:t>
            </a:r>
            <a:endParaRPr b="0" lang="ru-RU" sz="2400" strike="noStrike" u="none">
              <a:solidFill>
                <a:srgbClr val="000000"/>
              </a:solidFill>
              <a:uFillTx/>
              <a:latin typeface="Calibri"/>
            </a:endParaRPr>
          </a:p>
          <a:p>
            <a:pPr algn="just">
              <a:lnSpc>
                <a:spcPct val="100000"/>
              </a:lnSpc>
              <a:buClr>
                <a:srgbClr val="2e77e2"/>
              </a:buClr>
              <a:buFont typeface="Times New Roman"/>
              <a:buChar char="-"/>
              <a:tabLst>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Times New Roman"/>
                <a:ea typeface="Calibri"/>
              </a:rPr>
              <a:t>Неологизм, термин, диалект сөз, кәсіби сөздердің қолданыс аясын ажырата біледі</a:t>
            </a:r>
            <a:r>
              <a:rPr b="0" lang="kk-KZ" sz="2400" strike="noStrike" u="none">
                <a:solidFill>
                  <a:srgbClr val="2e77e2"/>
                </a:solidFill>
                <a:uFillTx/>
                <a:latin typeface="Times New Roman"/>
                <a:ea typeface="Times New Roman"/>
              </a:rPr>
              <a:t>. </a:t>
            </a:r>
            <a:endParaRPr b="0" lang="ru-RU" sz="2400" strike="noStrike" u="none">
              <a:solidFill>
                <a:srgbClr val="000000"/>
              </a:solidFill>
              <a:uFillTx/>
              <a:latin typeface="Calibri"/>
            </a:endParaRPr>
          </a:p>
        </p:txBody>
      </p:sp>
      <p:graphicFrame>
        <p:nvGraphicFramePr>
          <p:cNvPr id="72" name=""/>
          <p:cNvGraphicFramePr/>
          <p:nvPr/>
        </p:nvGraphicFramePr>
        <p:xfrm>
          <a:off x="677880" y="1824120"/>
          <a:ext cx="10611000" cy="3154320"/>
        </p:xfrm>
        <a:graphic>
          <a:graphicData uri="http://schemas.openxmlformats.org/drawingml/2006/table">
            <a:tbl>
              <a:tblPr/>
              <a:tblGrid>
                <a:gridCol w="1935000"/>
                <a:gridCol w="2006640"/>
                <a:gridCol w="2206800"/>
                <a:gridCol w="2055600"/>
                <a:gridCol w="2406960"/>
              </a:tblGrid>
              <a:tr h="35100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Palatino Linotype"/>
                        </a:rPr>
                        <a:t>Сөздер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Palatino Linotype"/>
                        </a:rPr>
                        <a:t>Неологизмдер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Palatino Linotype"/>
                        </a:rPr>
                        <a:t>Термин сөздер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Palatino Linotype"/>
                        </a:rPr>
                        <a:t>Кәсіби сөздер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Palatino Linotype"/>
                        </a:rPr>
                        <a:t>Диалект сөздер</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Palatino Linotype"/>
                        </a:rPr>
                        <a:t>Жемқорлық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2e77e2"/>
                          </a:solidFill>
                          <a:uFillTx/>
                          <a:latin typeface="Palatino Linotype"/>
                        </a:rPr>
                        <a:t>әңгелек</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Palatino Linotype"/>
                        </a:rPr>
                        <a:t>омоним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Palatino Linotype"/>
                        </a:rPr>
                        <a:t>сым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Palatino Linotype"/>
                        </a:rPr>
                        <a:t>отбасы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2e77e2"/>
                          </a:solidFill>
                          <a:uFillTx/>
                          <a:latin typeface="Palatino Linotype"/>
                        </a:rPr>
                        <a:t>тышуыр</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Palatino Linotype"/>
                        </a:rPr>
                        <a:t>азанда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Palatino Linotype"/>
                        </a:rPr>
                        <a:t>глобус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760" rIns="6876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760" marR="6876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pic>
        <p:nvPicPr>
          <p:cNvPr id="73" name="Рисунок 6" descr="https://old2.aikyn.kz/files/2018/06/kollazh-adebiet-640x413.jpg"/>
          <p:cNvPicPr/>
          <p:nvPr/>
        </p:nvPicPr>
        <p:blipFill>
          <a:blip r:embed="rId2"/>
          <a:stretch/>
        </p:blipFill>
        <p:spPr>
          <a:xfrm>
            <a:off x="10231560" y="5705640"/>
            <a:ext cx="1276200" cy="82224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4" name="Рисунок 48" descr=""/>
          <p:cNvPicPr/>
          <p:nvPr/>
        </p:nvPicPr>
        <p:blipFill>
          <a:blip r:embed="rId1"/>
          <a:stretch/>
        </p:blipFill>
        <p:spPr>
          <a:xfrm>
            <a:off x="652320" y="7978680"/>
            <a:ext cx="200160" cy="203400"/>
          </a:xfrm>
          <a:prstGeom prst="rect">
            <a:avLst/>
          </a:prstGeom>
          <a:ln w="0">
            <a:noFill/>
          </a:ln>
        </p:spPr>
      </p:pic>
      <p:cxnSp>
        <p:nvCxnSpPr>
          <p:cNvPr id="75" name="Google Shape;77;p1"/>
          <p:cNvCxnSpPr/>
          <p:nvPr/>
        </p:nvCxnSpPr>
        <p:spPr>
          <a:xfrm>
            <a:off x="212400" y="6621120"/>
            <a:ext cx="11729160" cy="26280"/>
          </a:xfrm>
          <a:prstGeom prst="straightConnector1">
            <a:avLst/>
          </a:prstGeom>
          <a:ln w="57240">
            <a:solidFill>
              <a:srgbClr val="33cccc"/>
            </a:solidFill>
            <a:miter/>
          </a:ln>
        </p:spPr>
      </p:cxnSp>
      <p:cxnSp>
        <p:nvCxnSpPr>
          <p:cNvPr id="76" name="Google Shape;78;p1"/>
          <p:cNvCxnSpPr/>
          <p:nvPr/>
        </p:nvCxnSpPr>
        <p:spPr>
          <a:xfrm>
            <a:off x="757080" y="6364080"/>
            <a:ext cx="10694160" cy="37080"/>
          </a:xfrm>
          <a:prstGeom prst="straightConnector1">
            <a:avLst/>
          </a:prstGeom>
          <a:ln w="57240">
            <a:solidFill>
              <a:srgbClr val="0070c0"/>
            </a:solidFill>
            <a:miter/>
          </a:ln>
        </p:spPr>
      </p:cxnSp>
      <p:sp>
        <p:nvSpPr>
          <p:cNvPr id="77" name="TextBox 8"/>
          <p:cNvSpPr/>
          <p:nvPr/>
        </p:nvSpPr>
        <p:spPr>
          <a:xfrm>
            <a:off x="3765600" y="204840"/>
            <a:ext cx="6450120" cy="514440"/>
          </a:xfrm>
          <a:prstGeom prst="rect">
            <a:avLst/>
          </a:prstGeom>
          <a:noFill/>
          <a:ln w="0">
            <a:noFill/>
          </a:ln>
        </p:spPr>
        <p:style>
          <a:lnRef idx="0"/>
          <a:fillRef idx="0"/>
          <a:effectRef idx="0"/>
          <a:fontRef idx="minor"/>
        </p:style>
        <p:txBody>
          <a:bodyPr lIns="90000" rIns="90000" tIns="46800" bIns="46800" anchor="t">
            <a:spAutoFit/>
          </a:bodyPr>
          <a:p>
            <a:pPr algn="ctr">
              <a:lnSpc>
                <a:spcPct val="115000"/>
              </a:lnSpc>
              <a:spcBef>
                <a:spcPts val="601"/>
              </a:spcBef>
              <a:spcAft>
                <a:spcPts val="1001"/>
              </a:spcAft>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2e77e2"/>
                </a:solidFill>
                <a:uFillTx/>
                <a:latin typeface="Times New Roman"/>
                <a:ea typeface="Calibri"/>
              </a:rPr>
              <a:t>Дұрыс жауабына назар аударайық</a:t>
            </a:r>
            <a:endParaRPr b="0" lang="ru-RU" sz="2400" strike="noStrike" u="none">
              <a:solidFill>
                <a:srgbClr val="000000"/>
              </a:solidFill>
              <a:uFillTx/>
              <a:latin typeface="Calibri"/>
            </a:endParaRPr>
          </a:p>
        </p:txBody>
      </p:sp>
      <p:sp>
        <p:nvSpPr>
          <p:cNvPr id="78" name="Прямоугольник 1"/>
          <p:cNvSpPr/>
          <p:nvPr/>
        </p:nvSpPr>
        <p:spPr>
          <a:xfrm>
            <a:off x="609480" y="666720"/>
            <a:ext cx="11331720" cy="934920"/>
          </a:xfrm>
          <a:prstGeom prst="rect">
            <a:avLst/>
          </a:prstGeom>
          <a:noFill/>
          <a:ln w="0">
            <a:noFill/>
          </a:ln>
        </p:spPr>
        <p:style>
          <a:lnRef idx="0"/>
          <a:fillRef idx="0"/>
          <a:effectRef idx="0"/>
          <a:fontRef idx="minor"/>
        </p:style>
        <p:txBody>
          <a:bodyPr lIns="90000" rIns="90000" tIns="46800" bIns="46800" anchor="t">
            <a:sp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2e77e2"/>
                </a:solidFill>
                <a:uFillTx/>
                <a:latin typeface="Times New Roman"/>
                <a:ea typeface="Calibri"/>
              </a:rPr>
              <a:t>Берілген сөздерден  неологизмдер, термин сөздер, кәсіби сөздер,</a:t>
            </a:r>
            <a:endParaRPr b="0" lang="ru-RU" sz="2400" strike="noStrike" u="none">
              <a:solidFill>
                <a:srgbClr val="000000"/>
              </a:solidFill>
              <a:uFillTx/>
              <a:latin typeface="Calibri"/>
            </a:endParaRPr>
          </a:p>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400" strike="noStrike" u="none">
                <a:solidFill>
                  <a:srgbClr val="2e77e2"/>
                </a:solidFill>
                <a:uFillTx/>
                <a:latin typeface="Times New Roman"/>
                <a:ea typeface="Calibri"/>
              </a:rPr>
              <a:t> </a:t>
            </a:r>
            <a:r>
              <a:rPr b="1" lang="kk-KZ" sz="2400" strike="noStrike" u="none">
                <a:solidFill>
                  <a:srgbClr val="2e77e2"/>
                </a:solidFill>
                <a:uFillTx/>
                <a:latin typeface="Times New Roman"/>
                <a:ea typeface="Calibri"/>
              </a:rPr>
              <a:t>диалект  сөздердің  жігін ажыратып кестеге  белгілеңіздер</a:t>
            </a:r>
            <a:endParaRPr b="0" lang="ru-RU" sz="2400" strike="noStrike" u="none">
              <a:solidFill>
                <a:srgbClr val="000000"/>
              </a:solidFill>
              <a:uFillTx/>
              <a:latin typeface="Calibri"/>
            </a:endParaRPr>
          </a:p>
        </p:txBody>
      </p:sp>
      <p:graphicFrame>
        <p:nvGraphicFramePr>
          <p:cNvPr id="79" name=""/>
          <p:cNvGraphicFramePr/>
          <p:nvPr/>
        </p:nvGraphicFramePr>
        <p:xfrm>
          <a:off x="609480" y="1600200"/>
          <a:ext cx="10609560" cy="3154320"/>
        </p:xfrm>
        <a:graphic>
          <a:graphicData uri="http://schemas.openxmlformats.org/drawingml/2006/table">
            <a:tbl>
              <a:tblPr/>
              <a:tblGrid>
                <a:gridCol w="1933560"/>
                <a:gridCol w="2006640"/>
                <a:gridCol w="2208240"/>
                <a:gridCol w="2055960"/>
                <a:gridCol w="2405160"/>
              </a:tblGrid>
              <a:tr h="351000">
                <a:tc>
                  <a:txBody>
                    <a:bodyPr lIns="68400" rIns="6840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Palatino Linotype"/>
                        </a:rPr>
                        <a:t>Сөздер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Palatino Linotype"/>
                        </a:rPr>
                        <a:t>Неологизмдер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Palatino Linotype"/>
                        </a:rPr>
                        <a:t>Термин сөздер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Palatino Linotype"/>
                        </a:rPr>
                        <a:t>Кәсіби сөздер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Palatino Linotype"/>
                        </a:rPr>
                        <a:t>Диалект сөздер</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68400" rIns="6840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Palatino Linotype"/>
                        </a:rPr>
                        <a:t>Жемқорлық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r>
                        <a:rPr b="0" lang="ru-RU" sz="2000" strike="noStrike" u="none">
                          <a:solidFill>
                            <a:srgbClr val="2e77e2"/>
                          </a:solidFill>
                          <a:uFillTx/>
                          <a:latin typeface="Palatino Linotype"/>
                        </a:rPr>
                        <a:t>+</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68400" rIns="6840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2e77e2"/>
                          </a:solidFill>
                          <a:uFillTx/>
                          <a:latin typeface="Palatino Linotype"/>
                        </a:rPr>
                        <a:t>әңгелек</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r>
                        <a:rPr b="0" lang="ru-RU" sz="2000" strike="noStrike" u="none">
                          <a:solidFill>
                            <a:srgbClr val="2e77e2"/>
                          </a:solidFill>
                          <a:uFillTx/>
                          <a:latin typeface="Palatino Linotype"/>
                        </a:rPr>
                        <a:t>+</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68400" rIns="6840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Palatino Linotype"/>
                        </a:rPr>
                        <a:t>омоним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68400" rIns="6840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Palatino Linotype"/>
                        </a:rPr>
                        <a:t>сым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68400" rIns="6840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Palatino Linotype"/>
                        </a:rPr>
                        <a:t>отбасы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r>
                        <a:rPr b="0" lang="ru-RU" sz="2000" strike="noStrike" u="none">
                          <a:solidFill>
                            <a:srgbClr val="2e77e2"/>
                          </a:solidFill>
                          <a:uFillTx/>
                          <a:latin typeface="Palatino Linotype"/>
                        </a:rPr>
                        <a:t>+</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68400" rIns="6840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000" strike="noStrike" u="none">
                          <a:solidFill>
                            <a:srgbClr val="2e77e2"/>
                          </a:solidFill>
                          <a:uFillTx/>
                          <a:latin typeface="Palatino Linotype"/>
                        </a:rPr>
                        <a:t>тышуыр</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68400" rIns="6840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Palatino Linotype"/>
                        </a:rPr>
                        <a:t>азанда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r>
                        <a:rPr b="0" lang="ru-RU" sz="2000" strike="noStrike" u="none">
                          <a:solidFill>
                            <a:srgbClr val="2e77e2"/>
                          </a:solidFill>
                          <a:uFillTx/>
                          <a:latin typeface="Palatino Linotype"/>
                        </a:rPr>
                        <a:t>+</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r h="351000">
                <a:tc>
                  <a:txBody>
                    <a:bodyPr lIns="68400" rIns="68400" tIns="0" bIns="0" anchor="t">
                      <a:noAutofit/>
                    </a:bodyPr>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Palatino Linotype"/>
                        </a:rPr>
                        <a:t>глобус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r>
                        <a:rPr b="0" lang="ru-RU" sz="2000" strike="noStrike" u="none">
                          <a:solidFill>
                            <a:srgbClr val="2e77e2"/>
                          </a:solidFill>
                          <a:uFillTx/>
                          <a:latin typeface="Palatino Linotype"/>
                        </a:rPr>
                        <a:t>+</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c>
                  <a:txBody>
                    <a:bodyPr lIns="68400" rIns="68400" tIns="0" bIns="0" anchor="t">
                      <a:noAutofit/>
                    </a:bodyPr>
                    <a:p>
                      <a:pPr algn="ct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000" strike="noStrike" u="none">
                          <a:solidFill>
                            <a:srgbClr val="2e77e2"/>
                          </a:solidFill>
                          <a:uFillTx/>
                          <a:latin typeface="Palatino Linotype"/>
                        </a:rPr>
                        <a:t> </a:t>
                      </a:r>
                      <a:endParaRPr b="0" lang="ru-RU" sz="2000" strike="noStrike" u="none">
                        <a:solidFill>
                          <a:srgbClr val="000000"/>
                        </a:solidFill>
                        <a:uFillTx/>
                        <a:latin typeface="Calibri"/>
                      </a:endParaRPr>
                    </a:p>
                  </a:txBody>
                  <a:tcPr anchor="t" marL="68400" marR="68400">
                    <a:lnL w="5760">
                      <a:solidFill>
                        <a:srgbClr val="000000"/>
                      </a:solidFill>
                      <a:prstDash val="solid"/>
                    </a:lnL>
                    <a:lnR w="5760">
                      <a:solidFill>
                        <a:srgbClr val="000000"/>
                      </a:solidFill>
                      <a:prstDash val="solid"/>
                    </a:lnR>
                    <a:lnT w="5760">
                      <a:solidFill>
                        <a:srgbClr val="000000"/>
                      </a:solidFill>
                      <a:prstDash val="solid"/>
                    </a:lnT>
                    <a:lnB w="5760">
                      <a:solidFill>
                        <a:srgbClr val="000000"/>
                      </a:solidFill>
                      <a:prstDash val="solid"/>
                    </a:lnB>
                    <a:noFill/>
                  </a:tcPr>
                </a:tc>
              </a:tr>
            </a:tbl>
          </a:graphicData>
        </a:graphic>
      </p:graphicFrame>
    </p:spTree>
  </p:cSld>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80" name="Рисунок 48" descr=""/>
          <p:cNvPicPr/>
          <p:nvPr/>
        </p:nvPicPr>
        <p:blipFill>
          <a:blip r:embed="rId1"/>
          <a:stretch/>
        </p:blipFill>
        <p:spPr>
          <a:xfrm>
            <a:off x="652320" y="7978680"/>
            <a:ext cx="200160" cy="203400"/>
          </a:xfrm>
          <a:prstGeom prst="rect">
            <a:avLst/>
          </a:prstGeom>
          <a:ln w="0">
            <a:noFill/>
          </a:ln>
        </p:spPr>
      </p:pic>
      <p:cxnSp>
        <p:nvCxnSpPr>
          <p:cNvPr id="81" name="Google Shape;77;p1"/>
          <p:cNvCxnSpPr/>
          <p:nvPr/>
        </p:nvCxnSpPr>
        <p:spPr>
          <a:xfrm>
            <a:off x="212400" y="6621120"/>
            <a:ext cx="11729160" cy="26280"/>
          </a:xfrm>
          <a:prstGeom prst="straightConnector1">
            <a:avLst/>
          </a:prstGeom>
          <a:ln w="57240">
            <a:solidFill>
              <a:srgbClr val="33cccc"/>
            </a:solidFill>
            <a:miter/>
          </a:ln>
        </p:spPr>
      </p:cxnSp>
      <p:cxnSp>
        <p:nvCxnSpPr>
          <p:cNvPr id="82" name="Google Shape;78;p1"/>
          <p:cNvCxnSpPr/>
          <p:nvPr/>
        </p:nvCxnSpPr>
        <p:spPr>
          <a:xfrm>
            <a:off x="757080" y="6364080"/>
            <a:ext cx="10694160" cy="37080"/>
          </a:xfrm>
          <a:prstGeom prst="straightConnector1">
            <a:avLst/>
          </a:prstGeom>
          <a:ln w="38160">
            <a:solidFill>
              <a:srgbClr val="6e86c6"/>
            </a:solidFill>
            <a:miter/>
          </a:ln>
        </p:spPr>
      </p:cxnSp>
      <p:sp>
        <p:nvSpPr>
          <p:cNvPr id="83" name="Прямоугольник 1"/>
          <p:cNvSpPr/>
          <p:nvPr/>
        </p:nvSpPr>
        <p:spPr>
          <a:xfrm>
            <a:off x="4537440" y="299880"/>
            <a:ext cx="1815120" cy="459720"/>
          </a:xfrm>
          <a:prstGeom prst="rect">
            <a:avLst/>
          </a:prstGeom>
          <a:noFill/>
          <a:ln w="0">
            <a:noFill/>
          </a:ln>
        </p:spPr>
        <p:style>
          <a:lnRef idx="0"/>
          <a:fillRef idx="0"/>
          <a:effectRef idx="0"/>
          <a:fontRef idx="minor"/>
        </p:style>
        <p:txBody>
          <a:bodyPr wrap="none" lIns="90000" rIns="90000" tIns="46800" bIns="46800" anchor="t">
            <a:spAutoFit/>
          </a:bodyPr>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ru-RU" sz="2400" strike="noStrike" u="none">
                <a:solidFill>
                  <a:srgbClr val="2e77e2"/>
                </a:solidFill>
                <a:uFillTx/>
                <a:latin typeface="Times New Roman"/>
                <a:ea typeface="Times New Roman"/>
              </a:rPr>
              <a:t>2-т</a:t>
            </a:r>
            <a:r>
              <a:rPr b="1" lang="kk-KZ" sz="2400" strike="noStrike" u="none">
                <a:solidFill>
                  <a:srgbClr val="2e77e2"/>
                </a:solidFill>
                <a:uFillTx/>
                <a:latin typeface="Times New Roman"/>
                <a:ea typeface="Times New Roman"/>
              </a:rPr>
              <a:t>апсырма</a:t>
            </a:r>
            <a:endParaRPr b="0" lang="ru-RU" sz="2400" strike="noStrike" u="none">
              <a:solidFill>
                <a:srgbClr val="000000"/>
              </a:solidFill>
              <a:uFillTx/>
              <a:latin typeface="Calibri"/>
            </a:endParaRPr>
          </a:p>
        </p:txBody>
      </p:sp>
      <p:sp>
        <p:nvSpPr>
          <p:cNvPr id="84" name="Прямоугольник 2"/>
          <p:cNvSpPr/>
          <p:nvPr/>
        </p:nvSpPr>
        <p:spPr>
          <a:xfrm>
            <a:off x="212760" y="762120"/>
            <a:ext cx="11611080" cy="4818600"/>
          </a:xfrm>
          <a:prstGeom prst="rect">
            <a:avLst/>
          </a:prstGeom>
          <a:noFill/>
          <a:ln w="0">
            <a:noFill/>
          </a:ln>
        </p:spPr>
        <p:style>
          <a:lnRef idx="0"/>
          <a:fillRef idx="0"/>
          <a:effectRef idx="0"/>
          <a:fontRef idx="minor"/>
        </p:style>
        <p:txBody>
          <a:bodyPr lIns="90000" rIns="90000" tIns="46800" bIns="46800" anchor="t">
            <a:spAutoFit/>
          </a:bodyPr>
          <a:p>
            <a:pPr>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kk-KZ" sz="2400" strike="noStrike" u="none">
                <a:solidFill>
                  <a:srgbClr val="2e77e2"/>
                </a:solidFill>
                <a:uFillTx/>
                <a:latin typeface="Calibri"/>
              </a:rPr>
              <a:t>         </a:t>
            </a:r>
            <a:r>
              <a:rPr b="0" lang="kk-KZ" sz="2400" strike="noStrike" u="none">
                <a:solidFill>
                  <a:srgbClr val="2e77e2"/>
                </a:solidFill>
                <a:uFillTx/>
                <a:latin typeface="Times New Roman"/>
                <a:ea typeface="Times New Roman"/>
              </a:rPr>
              <a:t>П</a:t>
            </a:r>
            <a:r>
              <a:rPr b="0" lang="ru-RU" sz="2400" strike="noStrike" u="none">
                <a:solidFill>
                  <a:srgbClr val="2e77e2"/>
                </a:solidFill>
                <a:uFillTx/>
                <a:latin typeface="Times New Roman"/>
                <a:ea typeface="Times New Roman"/>
              </a:rPr>
              <a:t>резиденттің 1998 жылғы 6 мамырдағы Жарлығымен Ақмоланың атауы Астана болып өзгертілді. Жаңа астананың халықаралық тұсаукесері 1998 жылғы 10 маусымда өтті. 1999 жылы ЮНЕСКО шешімі бойынша Астана «Бейбітшілік қаласы» атағына ие болды. 2000 жылдан бастап Қазақстанның басты қаласы астаналар мен ірі қалалардың Халықаралық Ассамблеясының мүшесі болып табылады. 2019 жылғы 23 наурыздағы Қазақстан Республикасы Президентінің Жарлығымен Астана қаласы Қазақстан Республикасының астанасы – Нұр-Сұлтан қаласы деп қайта аталды.</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2e77e2"/>
                </a:solidFill>
                <a:uFillTx/>
                <a:latin typeface="Times New Roman"/>
                <a:ea typeface="Times New Roman"/>
              </a:rPr>
              <a:t>       </a:t>
            </a:r>
            <a:r>
              <a:rPr b="0" lang="ru-RU" sz="2400" strike="noStrike" u="none">
                <a:solidFill>
                  <a:srgbClr val="2e77e2"/>
                </a:solidFill>
                <a:uFillTx/>
                <a:latin typeface="Times New Roman"/>
                <a:ea typeface="Times New Roman"/>
              </a:rPr>
              <a:t>Қазіргі уақытта астананың аумағы 722 шаршы шақырымнан асады, тұрғындар саны – 1 млн асады. Қала төрт ауданнан – «Алматы», «Сарыарқа», «Есіл» және «Байқоңыр» ауданынан тұрады.</a:t>
            </a:r>
            <a:endParaRPr b="0" lang="ru-RU" sz="2400" strike="noStrike" u="none">
              <a:solidFill>
                <a:srgbClr val="000000"/>
              </a:solidFill>
              <a:uFillTx/>
              <a:latin typeface="Calibri"/>
            </a:endParaRPr>
          </a:p>
          <a:p>
            <a:pPr>
              <a:lnSpc>
                <a:spcPct val="100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0" lang="ru-RU" sz="2400" strike="noStrike" u="none">
                <a:solidFill>
                  <a:srgbClr val="2e77e2"/>
                </a:solidFill>
                <a:uFillTx/>
                <a:latin typeface="Times New Roman"/>
                <a:ea typeface="Times New Roman"/>
              </a:rPr>
              <a:t>https://elbasy.kz/kk/kazakstannyn-astanasy-nur-sultan</a:t>
            </a:r>
            <a:endParaRPr b="0" lang="ru-RU" sz="24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1800" strike="noStrike" u="none">
                <a:solidFill>
                  <a:srgbClr val="2e77e2"/>
                </a:solidFill>
                <a:uFillTx/>
                <a:latin typeface="Times New Roman"/>
                <a:ea typeface="Calibri"/>
              </a:rPr>
              <a:t> </a:t>
            </a:r>
            <a:r>
              <a:rPr b="1" lang="kk-KZ" sz="2000" strike="noStrike" u="none">
                <a:solidFill>
                  <a:srgbClr val="2e77e2"/>
                </a:solidFill>
                <a:uFillTx/>
                <a:latin typeface="Times New Roman"/>
                <a:ea typeface="Calibri"/>
              </a:rPr>
              <a:t>1. Мәтінді оқыңыздар.</a:t>
            </a:r>
            <a:endParaRPr b="0" lang="ru-RU" sz="2000" strike="noStrike" u="none">
              <a:solidFill>
                <a:srgbClr val="000000"/>
              </a:solidFill>
              <a:uFillTx/>
              <a:latin typeface="Calibri"/>
            </a:endParaRPr>
          </a:p>
          <a:p>
            <a:pPr>
              <a:lnSpc>
                <a:spcPct val="115000"/>
              </a:lnSpc>
              <a:tabLst>
                <a:tab algn="l" pos="0"/>
                <a:tab algn="l" pos="914400"/>
                <a:tab algn="l" pos="1828800"/>
                <a:tab algn="l" pos="2743200"/>
                <a:tab algn="l" pos="3657600"/>
                <a:tab algn="l" pos="4572000"/>
                <a:tab algn="l" pos="5486400"/>
                <a:tab algn="l" pos="6400800"/>
                <a:tab algn="l" pos="7315200"/>
                <a:tab algn="l" pos="8229600"/>
                <a:tab algn="l" pos="9144000"/>
                <a:tab algn="l" pos="10058400"/>
              </a:tabLst>
            </a:pPr>
            <a:r>
              <a:rPr b="1" lang="kk-KZ" sz="2000" strike="noStrike" u="none">
                <a:solidFill>
                  <a:srgbClr val="2e77e2"/>
                </a:solidFill>
                <a:uFillTx/>
                <a:latin typeface="Times New Roman"/>
                <a:ea typeface="Calibri"/>
              </a:rPr>
              <a:t>2. Төменде берілген мәтін мен суреттерді пайдала отырып, шағын диалог жазыңыздар.</a:t>
            </a:r>
            <a:endParaRPr b="0" lang="ru-RU" sz="2000" strike="noStrike" u="none">
              <a:solidFill>
                <a:srgbClr val="000000"/>
              </a:solidFill>
              <a:uFillTx/>
              <a:latin typeface="Calibri"/>
            </a:endParaRPr>
          </a:p>
        </p:txBody>
      </p:sp>
    </p:spTree>
  </p:cSld>
</p:sld>
</file>

<file path=ppt/theme/theme1.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ppt/theme/theme2.xml><?xml version="1.0" encoding="utf-8"?>
<a:theme xmlns:a="http://schemas.openxmlformats.org/drawingml/2006/main" xmlns:r="http://schemas.openxmlformats.org/officeDocument/2006/relationships" name="Offic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docProps/app.xml><?xml version="1.0" encoding="utf-8"?>
<Properties xmlns="http://schemas.openxmlformats.org/officeDocument/2006/extended-properties" xmlns:vt="http://schemas.openxmlformats.org/officeDocument/2006/docPropsVTypes">
  <Template/>
  <TotalTime>7282</TotalTime>
  <Application>LibreOffice/24.8.2.1$MacOSX_AARCH64 LibreOffice_project/0f794b6e29741098670a3b95d60478a65d05ef13</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2018-09-12T08:07:08Z</dcterms:created>
  <dc:creator>Жазира Асанова</dc:creator>
  <dc:description/>
  <dc:language>ru-RU</dc:language>
  <cp:lastModifiedBy>Huawei</cp:lastModifiedBy>
  <cp:lastPrinted>2020-03-24T14:36:16Z</cp:lastPrinted>
  <dcterms:modified xsi:type="dcterms:W3CDTF">2024-10-26T11:51:05Z</dcterms:modified>
  <cp:revision>473</cp:revision>
  <dc:subject/>
  <dc:title>Презентация PowerPoint</dc:title>
</cp:coreProperties>
</file>