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7" r:id="rId1"/>
  </p:sldMasterIdLst>
  <p:notesMasterIdLst>
    <p:notesMasterId r:id="rId18"/>
  </p:notesMasterIdLst>
  <p:sldIdLst>
    <p:sldId id="260" r:id="rId2"/>
    <p:sldId id="266" r:id="rId3"/>
    <p:sldId id="286" r:id="rId4"/>
    <p:sldId id="315" r:id="rId5"/>
    <p:sldId id="316" r:id="rId6"/>
    <p:sldId id="302" r:id="rId7"/>
    <p:sldId id="320" r:id="rId8"/>
    <p:sldId id="321" r:id="rId9"/>
    <p:sldId id="314" r:id="rId10"/>
    <p:sldId id="323" r:id="rId11"/>
    <p:sldId id="322" r:id="rId12"/>
    <p:sldId id="324" r:id="rId13"/>
    <p:sldId id="313" r:id="rId14"/>
    <p:sldId id="325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66CCFF"/>
    <a:srgbClr val="FAFAFA"/>
    <a:srgbClr val="F9D1A5"/>
    <a:srgbClr val="17A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3755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842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9658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8277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5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0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46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00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37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5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3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51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>
            <a:alphaModFix/>
          </a:blip>
          <a:srcRect l="34028" r="11059"/>
          <a:stretch/>
        </p:blipFill>
        <p:spPr>
          <a:xfrm>
            <a:off x="5731306" y="93"/>
            <a:ext cx="6460694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3" y="1055507"/>
            <a:ext cx="3891513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03159" y="682388"/>
            <a:ext cx="5056496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66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293750" y="2167244"/>
            <a:ext cx="9412919" cy="384760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0"/>
            <a:r>
              <a:rPr lang="ru-RU" dirty="0" smtClean="0"/>
              <a:t>Третий уровень</a:t>
            </a:r>
          </a:p>
          <a:p>
            <a:pPr lvl="0"/>
            <a:r>
              <a:rPr lang="ru-RU" dirty="0" smtClean="0"/>
              <a:t>Четвертый уровень</a:t>
            </a:r>
          </a:p>
          <a:p>
            <a:pPr lv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1291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93750" y="2167244"/>
            <a:ext cx="9433390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1" dirty="0" smtClean="0"/>
              <a:t>Lorem Ipsum</a:t>
            </a:r>
            <a:r>
              <a:rPr lang="en-US" dirty="0" smtClean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 smtClean="0"/>
              <a:t>popularised</a:t>
            </a:r>
            <a:r>
              <a:rPr lang="en-US" dirty="0" smtClean="0"/>
              <a:t> in the 1960s with the release of </a:t>
            </a:r>
            <a:r>
              <a:rPr lang="en-US" dirty="0" err="1" smtClean="0"/>
              <a:t>Letraset</a:t>
            </a:r>
            <a:r>
              <a:rPr lang="en-US" dirty="0" smtClean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33390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08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45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1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1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0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8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5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9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  <p:sldLayoutId id="2147484312" r:id="rId15"/>
    <p:sldLayoutId id="2147484313" r:id="rId16"/>
    <p:sldLayoutId id="2147484314" r:id="rId17"/>
    <p:sldLayoutId id="2147484315" r:id="rId18"/>
    <p:sldLayoutId id="2147483733" r:id="rId19"/>
    <p:sldLayoutId id="2147483650" r:id="rId20"/>
    <p:sldLayoutId id="2147483721" r:id="rId21"/>
    <p:sldLayoutId id="2147484316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rgbClr val="FFCC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9790" y="618720"/>
            <a:ext cx="8639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-бөлім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және отбасылық 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5892" y="2389886"/>
            <a:ext cx="955343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40990" y="5486874"/>
            <a:ext cx="1664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тілі </a:t>
            </a:r>
            <a:endParaRPr lang="ru-RU" sz="2400" b="1" dirty="0">
              <a:solidFill>
                <a:srgbClr val="002060"/>
              </a:solidFill>
            </a:endParaRPr>
          </a:p>
          <a:p>
            <a:pPr algn="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6-сынып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0203" y="3333903"/>
            <a:ext cx="766549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Ұлттық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құндылық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тар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ел қазынасы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>
            <a:off x="3577873" y="4833817"/>
            <a:ext cx="1035962" cy="1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636122" y="2930623"/>
            <a:ext cx="1035962" cy="1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34657" y="1472080"/>
            <a:ext cx="1035962" cy="1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00507" y="583021"/>
            <a:ext cx="1808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2084" y="4582135"/>
            <a:ext cx="609600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Құндыны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қарапайым бағалыдан, қажеттіден ажырата алудың мәні неде?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9879" y="1220377"/>
            <a:ext cx="2552131" cy="50340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 бөлім: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507" y="2606513"/>
            <a:ext cx="2552131" cy="50340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бөлім: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9879" y="4582135"/>
            <a:ext cx="2552131" cy="50340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 бөлім: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2084" y="1148915"/>
            <a:ext cx="609600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Құндылық дегеніміз не?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Құндылықтың қандай түрлері бар?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2084" y="2232759"/>
            <a:ext cx="6096000" cy="175432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Құндылықтардың түрлеріне қандай мысалдар келтіруге болады?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Неліктен құндылықтарды адамға тән деп есептейді?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Құндылықтарды анықтауда адамзат неге негізделеді?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Экономикалық құндылықтар мен «баға жетпес» құндылықтардың айырмашылығы неде?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00507" y="583021"/>
            <a:ext cx="7984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-тапсырма.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 құрылымдық ерекшелігіне талдау жасаңыз.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3"/>
          <p:cNvSpPr/>
          <p:nvPr/>
        </p:nvSpPr>
        <p:spPr>
          <a:xfrm>
            <a:off x="1268741" y="983131"/>
            <a:ext cx="9144499" cy="782998"/>
          </a:xfrm>
          <a:custGeom>
            <a:avLst/>
            <a:gdLst>
              <a:gd name="connsiteX0" fmla="*/ 0 w 4274553"/>
              <a:gd name="connsiteY0" fmla="*/ 213728 h 2137276"/>
              <a:gd name="connsiteX1" fmla="*/ 213728 w 4274553"/>
              <a:gd name="connsiteY1" fmla="*/ 0 h 2137276"/>
              <a:gd name="connsiteX2" fmla="*/ 4060825 w 4274553"/>
              <a:gd name="connsiteY2" fmla="*/ 0 h 2137276"/>
              <a:gd name="connsiteX3" fmla="*/ 4274553 w 4274553"/>
              <a:gd name="connsiteY3" fmla="*/ 213728 h 2137276"/>
              <a:gd name="connsiteX4" fmla="*/ 4274553 w 4274553"/>
              <a:gd name="connsiteY4" fmla="*/ 1923548 h 2137276"/>
              <a:gd name="connsiteX5" fmla="*/ 4060825 w 4274553"/>
              <a:gd name="connsiteY5" fmla="*/ 2137276 h 2137276"/>
              <a:gd name="connsiteX6" fmla="*/ 213728 w 4274553"/>
              <a:gd name="connsiteY6" fmla="*/ 2137276 h 2137276"/>
              <a:gd name="connsiteX7" fmla="*/ 0 w 4274553"/>
              <a:gd name="connsiteY7" fmla="*/ 1923548 h 2137276"/>
              <a:gd name="connsiteX8" fmla="*/ 0 w 4274553"/>
              <a:gd name="connsiteY8" fmla="*/ 213728 h 21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553" h="2137276">
                <a:moveTo>
                  <a:pt x="0" y="213728"/>
                </a:moveTo>
                <a:cubicBezTo>
                  <a:pt x="0" y="95689"/>
                  <a:pt x="95689" y="0"/>
                  <a:pt x="213728" y="0"/>
                </a:cubicBezTo>
                <a:lnTo>
                  <a:pt x="4060825" y="0"/>
                </a:lnTo>
                <a:cubicBezTo>
                  <a:pt x="4178864" y="0"/>
                  <a:pt x="4274553" y="95689"/>
                  <a:pt x="4274553" y="213728"/>
                </a:cubicBezTo>
                <a:lnTo>
                  <a:pt x="4274553" y="1923548"/>
                </a:lnTo>
                <a:cubicBezTo>
                  <a:pt x="4274553" y="2041587"/>
                  <a:pt x="4178864" y="2137276"/>
                  <a:pt x="4060825" y="2137276"/>
                </a:cubicBezTo>
                <a:lnTo>
                  <a:pt x="213728" y="2137276"/>
                </a:lnTo>
                <a:cubicBezTo>
                  <a:pt x="95689" y="2137276"/>
                  <a:pt x="0" y="2041587"/>
                  <a:pt x="0" y="1923548"/>
                </a:cubicBezTo>
                <a:lnTo>
                  <a:pt x="0" y="213728"/>
                </a:lnTo>
                <a:close/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1937" tIns="128016" rIns="51937" bIns="51937" numCol="1" spcCol="1270" anchor="ctr" anchorCtr="0">
            <a:noAutofit/>
          </a:bodyPr>
          <a:lstStyle/>
          <a:p>
            <a:pPr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16" name="Freeform 13"/>
          <p:cNvSpPr/>
          <p:nvPr/>
        </p:nvSpPr>
        <p:spPr>
          <a:xfrm>
            <a:off x="1268741" y="1923618"/>
            <a:ext cx="9431103" cy="859924"/>
          </a:xfrm>
          <a:custGeom>
            <a:avLst/>
            <a:gdLst>
              <a:gd name="connsiteX0" fmla="*/ 0 w 4274553"/>
              <a:gd name="connsiteY0" fmla="*/ 213728 h 2137276"/>
              <a:gd name="connsiteX1" fmla="*/ 213728 w 4274553"/>
              <a:gd name="connsiteY1" fmla="*/ 0 h 2137276"/>
              <a:gd name="connsiteX2" fmla="*/ 4060825 w 4274553"/>
              <a:gd name="connsiteY2" fmla="*/ 0 h 2137276"/>
              <a:gd name="connsiteX3" fmla="*/ 4274553 w 4274553"/>
              <a:gd name="connsiteY3" fmla="*/ 213728 h 2137276"/>
              <a:gd name="connsiteX4" fmla="*/ 4274553 w 4274553"/>
              <a:gd name="connsiteY4" fmla="*/ 1923548 h 2137276"/>
              <a:gd name="connsiteX5" fmla="*/ 4060825 w 4274553"/>
              <a:gd name="connsiteY5" fmla="*/ 2137276 h 2137276"/>
              <a:gd name="connsiteX6" fmla="*/ 213728 w 4274553"/>
              <a:gd name="connsiteY6" fmla="*/ 2137276 h 2137276"/>
              <a:gd name="connsiteX7" fmla="*/ 0 w 4274553"/>
              <a:gd name="connsiteY7" fmla="*/ 1923548 h 2137276"/>
              <a:gd name="connsiteX8" fmla="*/ 0 w 4274553"/>
              <a:gd name="connsiteY8" fmla="*/ 213728 h 21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553" h="2137276">
                <a:moveTo>
                  <a:pt x="0" y="213728"/>
                </a:moveTo>
                <a:cubicBezTo>
                  <a:pt x="0" y="95689"/>
                  <a:pt x="95689" y="0"/>
                  <a:pt x="213728" y="0"/>
                </a:cubicBezTo>
                <a:lnTo>
                  <a:pt x="4060825" y="0"/>
                </a:lnTo>
                <a:cubicBezTo>
                  <a:pt x="4178864" y="0"/>
                  <a:pt x="4274553" y="95689"/>
                  <a:pt x="4274553" y="213728"/>
                </a:cubicBezTo>
                <a:lnTo>
                  <a:pt x="4274553" y="1923548"/>
                </a:lnTo>
                <a:cubicBezTo>
                  <a:pt x="4274553" y="2041587"/>
                  <a:pt x="4178864" y="2137276"/>
                  <a:pt x="4060825" y="2137276"/>
                </a:cubicBezTo>
                <a:lnTo>
                  <a:pt x="213728" y="2137276"/>
                </a:lnTo>
                <a:cubicBezTo>
                  <a:pt x="95689" y="2137276"/>
                  <a:pt x="0" y="2041587"/>
                  <a:pt x="0" y="1923548"/>
                </a:cubicBezTo>
                <a:lnTo>
                  <a:pt x="0" y="213728"/>
                </a:lnTo>
                <a:close/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1937" tIns="128016" rIns="51937" bIns="51937" numCol="1" spcCol="1270" anchor="ctr" anchorCtr="0">
            <a:noAutofit/>
          </a:bodyPr>
          <a:lstStyle/>
          <a:p>
            <a:pPr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17" name="Freeform 7"/>
          <p:cNvSpPr/>
          <p:nvPr/>
        </p:nvSpPr>
        <p:spPr>
          <a:xfrm>
            <a:off x="1186853" y="2973707"/>
            <a:ext cx="9308274" cy="1393798"/>
          </a:xfrm>
          <a:custGeom>
            <a:avLst/>
            <a:gdLst>
              <a:gd name="connsiteX0" fmla="*/ 0 w 4274553"/>
              <a:gd name="connsiteY0" fmla="*/ 213728 h 2137276"/>
              <a:gd name="connsiteX1" fmla="*/ 213728 w 4274553"/>
              <a:gd name="connsiteY1" fmla="*/ 0 h 2137276"/>
              <a:gd name="connsiteX2" fmla="*/ 4060825 w 4274553"/>
              <a:gd name="connsiteY2" fmla="*/ 0 h 2137276"/>
              <a:gd name="connsiteX3" fmla="*/ 4274553 w 4274553"/>
              <a:gd name="connsiteY3" fmla="*/ 213728 h 2137276"/>
              <a:gd name="connsiteX4" fmla="*/ 4274553 w 4274553"/>
              <a:gd name="connsiteY4" fmla="*/ 1923548 h 2137276"/>
              <a:gd name="connsiteX5" fmla="*/ 4060825 w 4274553"/>
              <a:gd name="connsiteY5" fmla="*/ 2137276 h 2137276"/>
              <a:gd name="connsiteX6" fmla="*/ 213728 w 4274553"/>
              <a:gd name="connsiteY6" fmla="*/ 2137276 h 2137276"/>
              <a:gd name="connsiteX7" fmla="*/ 0 w 4274553"/>
              <a:gd name="connsiteY7" fmla="*/ 1923548 h 2137276"/>
              <a:gd name="connsiteX8" fmla="*/ 0 w 4274553"/>
              <a:gd name="connsiteY8" fmla="*/ 213728 h 21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553" h="2137276">
                <a:moveTo>
                  <a:pt x="0" y="213728"/>
                </a:moveTo>
                <a:cubicBezTo>
                  <a:pt x="0" y="95689"/>
                  <a:pt x="95689" y="0"/>
                  <a:pt x="213728" y="0"/>
                </a:cubicBezTo>
                <a:lnTo>
                  <a:pt x="4060825" y="0"/>
                </a:lnTo>
                <a:cubicBezTo>
                  <a:pt x="4178864" y="0"/>
                  <a:pt x="4274553" y="95689"/>
                  <a:pt x="4274553" y="213728"/>
                </a:cubicBezTo>
                <a:lnTo>
                  <a:pt x="4274553" y="1923548"/>
                </a:lnTo>
                <a:cubicBezTo>
                  <a:pt x="4274553" y="2041587"/>
                  <a:pt x="4178864" y="2137276"/>
                  <a:pt x="4060825" y="2137276"/>
                </a:cubicBezTo>
                <a:lnTo>
                  <a:pt x="213728" y="2137276"/>
                </a:lnTo>
                <a:cubicBezTo>
                  <a:pt x="95689" y="2137276"/>
                  <a:pt x="0" y="2041587"/>
                  <a:pt x="0" y="1923548"/>
                </a:cubicBezTo>
                <a:lnTo>
                  <a:pt x="0" y="213728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1937" tIns="128016" rIns="51937" bIns="51937" numCol="1" spcCol="1270" anchor="ctr" anchorCtr="0">
            <a:noAutofit/>
          </a:bodyPr>
          <a:lstStyle/>
          <a:p>
            <a:pPr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іріспе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егізгі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орытынды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68741" y="4974918"/>
            <a:ext cx="8767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-Мәтіннің </a:t>
            </a: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құрылымдық 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бөлігін анықтайды;</a:t>
            </a:r>
          </a:p>
          <a:p>
            <a:pPr lvl="0" algn="just">
              <a:spcAft>
                <a:spcPts val="0"/>
              </a:spcAft>
            </a:pP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-Мәтінді бөлімдерге бөледі;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-Мәтіннің негізгі ойы мен тақырыбын анықтайды.</a:t>
            </a:r>
            <a:endParaRPr lang="ru-RU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6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00507" y="583021"/>
            <a:ext cx="1872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3"/>
          <p:cNvSpPr/>
          <p:nvPr/>
        </p:nvSpPr>
        <p:spPr>
          <a:xfrm>
            <a:off x="1268742" y="1168632"/>
            <a:ext cx="9144499" cy="782998"/>
          </a:xfrm>
          <a:custGeom>
            <a:avLst/>
            <a:gdLst>
              <a:gd name="connsiteX0" fmla="*/ 0 w 4274553"/>
              <a:gd name="connsiteY0" fmla="*/ 213728 h 2137276"/>
              <a:gd name="connsiteX1" fmla="*/ 213728 w 4274553"/>
              <a:gd name="connsiteY1" fmla="*/ 0 h 2137276"/>
              <a:gd name="connsiteX2" fmla="*/ 4060825 w 4274553"/>
              <a:gd name="connsiteY2" fmla="*/ 0 h 2137276"/>
              <a:gd name="connsiteX3" fmla="*/ 4274553 w 4274553"/>
              <a:gd name="connsiteY3" fmla="*/ 213728 h 2137276"/>
              <a:gd name="connsiteX4" fmla="*/ 4274553 w 4274553"/>
              <a:gd name="connsiteY4" fmla="*/ 1923548 h 2137276"/>
              <a:gd name="connsiteX5" fmla="*/ 4060825 w 4274553"/>
              <a:gd name="connsiteY5" fmla="*/ 2137276 h 2137276"/>
              <a:gd name="connsiteX6" fmla="*/ 213728 w 4274553"/>
              <a:gd name="connsiteY6" fmla="*/ 2137276 h 2137276"/>
              <a:gd name="connsiteX7" fmla="*/ 0 w 4274553"/>
              <a:gd name="connsiteY7" fmla="*/ 1923548 h 2137276"/>
              <a:gd name="connsiteX8" fmla="*/ 0 w 4274553"/>
              <a:gd name="connsiteY8" fmla="*/ 213728 h 21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553" h="2137276">
                <a:moveTo>
                  <a:pt x="0" y="213728"/>
                </a:moveTo>
                <a:cubicBezTo>
                  <a:pt x="0" y="95689"/>
                  <a:pt x="95689" y="0"/>
                  <a:pt x="213728" y="0"/>
                </a:cubicBezTo>
                <a:lnTo>
                  <a:pt x="4060825" y="0"/>
                </a:lnTo>
                <a:cubicBezTo>
                  <a:pt x="4178864" y="0"/>
                  <a:pt x="4274553" y="95689"/>
                  <a:pt x="4274553" y="213728"/>
                </a:cubicBezTo>
                <a:lnTo>
                  <a:pt x="4274553" y="1923548"/>
                </a:lnTo>
                <a:cubicBezTo>
                  <a:pt x="4274553" y="2041587"/>
                  <a:pt x="4178864" y="2137276"/>
                  <a:pt x="4060825" y="2137276"/>
                </a:cubicBezTo>
                <a:lnTo>
                  <a:pt x="213728" y="2137276"/>
                </a:lnTo>
                <a:cubicBezTo>
                  <a:pt x="95689" y="2137276"/>
                  <a:pt x="0" y="2041587"/>
                  <a:pt x="0" y="1923548"/>
                </a:cubicBezTo>
                <a:lnTo>
                  <a:pt x="0" y="213728"/>
                </a:lnTo>
                <a:close/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1937" tIns="128016" rIns="51937" bIns="51937" numCol="1" spcCol="1270" anchor="ctr" anchorCtr="0">
            <a:noAutofit/>
          </a:bodyPr>
          <a:lstStyle/>
          <a:p>
            <a:pPr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16" name="Freeform 13"/>
          <p:cNvSpPr/>
          <p:nvPr/>
        </p:nvSpPr>
        <p:spPr>
          <a:xfrm>
            <a:off x="1268741" y="2137132"/>
            <a:ext cx="9431103" cy="1520468"/>
          </a:xfrm>
          <a:custGeom>
            <a:avLst/>
            <a:gdLst>
              <a:gd name="connsiteX0" fmla="*/ 0 w 4274553"/>
              <a:gd name="connsiteY0" fmla="*/ 213728 h 2137276"/>
              <a:gd name="connsiteX1" fmla="*/ 213728 w 4274553"/>
              <a:gd name="connsiteY1" fmla="*/ 0 h 2137276"/>
              <a:gd name="connsiteX2" fmla="*/ 4060825 w 4274553"/>
              <a:gd name="connsiteY2" fmla="*/ 0 h 2137276"/>
              <a:gd name="connsiteX3" fmla="*/ 4274553 w 4274553"/>
              <a:gd name="connsiteY3" fmla="*/ 213728 h 2137276"/>
              <a:gd name="connsiteX4" fmla="*/ 4274553 w 4274553"/>
              <a:gd name="connsiteY4" fmla="*/ 1923548 h 2137276"/>
              <a:gd name="connsiteX5" fmla="*/ 4060825 w 4274553"/>
              <a:gd name="connsiteY5" fmla="*/ 2137276 h 2137276"/>
              <a:gd name="connsiteX6" fmla="*/ 213728 w 4274553"/>
              <a:gd name="connsiteY6" fmla="*/ 2137276 h 2137276"/>
              <a:gd name="connsiteX7" fmla="*/ 0 w 4274553"/>
              <a:gd name="connsiteY7" fmla="*/ 1923548 h 2137276"/>
              <a:gd name="connsiteX8" fmla="*/ 0 w 4274553"/>
              <a:gd name="connsiteY8" fmla="*/ 213728 h 21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553" h="2137276">
                <a:moveTo>
                  <a:pt x="0" y="213728"/>
                </a:moveTo>
                <a:cubicBezTo>
                  <a:pt x="0" y="95689"/>
                  <a:pt x="95689" y="0"/>
                  <a:pt x="213728" y="0"/>
                </a:cubicBezTo>
                <a:lnTo>
                  <a:pt x="4060825" y="0"/>
                </a:lnTo>
                <a:cubicBezTo>
                  <a:pt x="4178864" y="0"/>
                  <a:pt x="4274553" y="95689"/>
                  <a:pt x="4274553" y="213728"/>
                </a:cubicBezTo>
                <a:lnTo>
                  <a:pt x="4274553" y="1923548"/>
                </a:lnTo>
                <a:cubicBezTo>
                  <a:pt x="4274553" y="2041587"/>
                  <a:pt x="4178864" y="2137276"/>
                  <a:pt x="4060825" y="2137276"/>
                </a:cubicBezTo>
                <a:lnTo>
                  <a:pt x="213728" y="2137276"/>
                </a:lnTo>
                <a:cubicBezTo>
                  <a:pt x="95689" y="2137276"/>
                  <a:pt x="0" y="2041587"/>
                  <a:pt x="0" y="1923548"/>
                </a:cubicBezTo>
                <a:lnTo>
                  <a:pt x="0" y="213728"/>
                </a:lnTo>
                <a:close/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1937" tIns="128016" rIns="51937" bIns="51937" numCol="1" spcCol="1270" anchor="ctr" anchorCtr="0">
            <a:noAutofit/>
          </a:bodyPr>
          <a:lstStyle/>
          <a:p>
            <a:pPr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ой: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құндылықтардың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жетпес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құндылқтың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17" name="Freeform 7"/>
          <p:cNvSpPr/>
          <p:nvPr/>
        </p:nvSpPr>
        <p:spPr>
          <a:xfrm>
            <a:off x="1268741" y="3780054"/>
            <a:ext cx="9308274" cy="2318766"/>
          </a:xfrm>
          <a:custGeom>
            <a:avLst/>
            <a:gdLst>
              <a:gd name="connsiteX0" fmla="*/ 0 w 4274553"/>
              <a:gd name="connsiteY0" fmla="*/ 213728 h 2137276"/>
              <a:gd name="connsiteX1" fmla="*/ 213728 w 4274553"/>
              <a:gd name="connsiteY1" fmla="*/ 0 h 2137276"/>
              <a:gd name="connsiteX2" fmla="*/ 4060825 w 4274553"/>
              <a:gd name="connsiteY2" fmla="*/ 0 h 2137276"/>
              <a:gd name="connsiteX3" fmla="*/ 4274553 w 4274553"/>
              <a:gd name="connsiteY3" fmla="*/ 213728 h 2137276"/>
              <a:gd name="connsiteX4" fmla="*/ 4274553 w 4274553"/>
              <a:gd name="connsiteY4" fmla="*/ 1923548 h 2137276"/>
              <a:gd name="connsiteX5" fmla="*/ 4060825 w 4274553"/>
              <a:gd name="connsiteY5" fmla="*/ 2137276 h 2137276"/>
              <a:gd name="connsiteX6" fmla="*/ 213728 w 4274553"/>
              <a:gd name="connsiteY6" fmla="*/ 2137276 h 2137276"/>
              <a:gd name="connsiteX7" fmla="*/ 0 w 4274553"/>
              <a:gd name="connsiteY7" fmla="*/ 1923548 h 2137276"/>
              <a:gd name="connsiteX8" fmla="*/ 0 w 4274553"/>
              <a:gd name="connsiteY8" fmla="*/ 213728 h 21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553" h="2137276">
                <a:moveTo>
                  <a:pt x="0" y="213728"/>
                </a:moveTo>
                <a:cubicBezTo>
                  <a:pt x="0" y="95689"/>
                  <a:pt x="95689" y="0"/>
                  <a:pt x="213728" y="0"/>
                </a:cubicBezTo>
                <a:lnTo>
                  <a:pt x="4060825" y="0"/>
                </a:lnTo>
                <a:cubicBezTo>
                  <a:pt x="4178864" y="0"/>
                  <a:pt x="4274553" y="95689"/>
                  <a:pt x="4274553" y="213728"/>
                </a:cubicBezTo>
                <a:lnTo>
                  <a:pt x="4274553" y="1923548"/>
                </a:lnTo>
                <a:cubicBezTo>
                  <a:pt x="4274553" y="2041587"/>
                  <a:pt x="4178864" y="2137276"/>
                  <a:pt x="4060825" y="2137276"/>
                </a:cubicBezTo>
                <a:lnTo>
                  <a:pt x="213728" y="2137276"/>
                </a:lnTo>
                <a:cubicBezTo>
                  <a:pt x="95689" y="2137276"/>
                  <a:pt x="0" y="2041587"/>
                  <a:pt x="0" y="1923548"/>
                </a:cubicBezTo>
                <a:lnTo>
                  <a:pt x="0" y="213728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1937" tIns="128016" rIns="51937" bIns="51937" numCol="1" spcCol="1270" anchor="ctr" anchorCtr="0">
            <a:noAutofit/>
          </a:bodyPr>
          <a:lstStyle/>
          <a:p>
            <a:pPr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іріспе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егізгі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Құндылықтарды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орытынды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ұндылықты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26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580" y="1556012"/>
            <a:ext cx="96383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 ойымша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мен оны ...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түсіндіремін.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 сөйлем.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Оны мен ...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дәлелдей аламын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 сөйлем.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 байланысты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...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 шешімге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келдім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507" y="583021"/>
            <a:ext cx="6982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4-тапсырма.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 айтқысы келген ойын анықтаңыз.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4917" y="1094347"/>
            <a:ext cx="7645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 құндылықтарды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 деп есептейді?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853" y="4945787"/>
            <a:ext cx="8767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 smtClean="0"/>
              <a:t>-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</a:t>
            </a: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 айтылған бөлікті анықтайды.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-Сұраққа </a:t>
            </a: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мәтіннен ақпараттар келтіре отырып жауап береді.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-Өз </a:t>
            </a: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жауаптарына дәлел келтіреді.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707" y="1573220"/>
            <a:ext cx="10143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ойымша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мен оны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мінез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түсіндіремін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 сөйлем.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Оны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құрметтеуі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жеріне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дәстүріне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тәлім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аламын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 сөйлем.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жетпес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байлыққа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ізетке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ойға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тоқталамын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5933" y="403669"/>
            <a:ext cx="2260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</a:p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жауап.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0326" y="1111555"/>
            <a:ext cx="748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 құндылықтарды амаға тән деп есептейді?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2973" y="869029"/>
            <a:ext cx="92076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</a:p>
          <a:p>
            <a:pPr algn="ctr" fontAlgn="base">
              <a:spcAft>
                <a:spcPts val="0"/>
              </a:spcAft>
            </a:pPr>
            <a:endParaRPr lang="kk-KZ" sz="2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endParaRPr lang="kk-KZ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53" y="4739409"/>
            <a:ext cx="1321617" cy="8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8303" y="1925373"/>
            <a:ext cx="102921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әтіннің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ерекшеліктеріне талдау жасай алдым;</a:t>
            </a:r>
          </a:p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құндылық сөзінің мағынасын түсіндім;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ұрақтарға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мәтіннен мысал келтіре отырып жауап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бердім;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айтқысы келген ойын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анықтадым.</a:t>
            </a:r>
          </a:p>
        </p:txBody>
      </p:sp>
    </p:spTree>
    <p:extLst>
      <p:ext uri="{BB962C8B-B14F-4D97-AF65-F5344CB8AC3E}">
        <p14:creationId xmlns:p14="http://schemas.microsoft.com/office/powerpoint/2010/main" val="20936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0302" y="1610670"/>
            <a:ext cx="3499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Қосымша тапсырма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1760" y="2621408"/>
            <a:ext cx="87363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«Құндылықтарды сақтайық!» тақырыбына ойтолғау жазыңыз.</a:t>
            </a:r>
          </a:p>
        </p:txBody>
      </p:sp>
    </p:spTree>
    <p:extLst>
      <p:ext uri="{BB962C8B-B14F-4D97-AF65-F5344CB8AC3E}">
        <p14:creationId xmlns:p14="http://schemas.microsoft.com/office/powerpoint/2010/main" val="16293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2893" y="950103"/>
            <a:ext cx="3208981" cy="368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мақсаты: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9118" y="1617495"/>
            <a:ext cx="92276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Т/А 6.1.4.1 – мәтіннің құрылымдық ерекшелігіне назар аудара отырып, жетекші сұрақтар арқылы негізгі ойды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1824" y="3734533"/>
            <a:ext cx="3208981" cy="3941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Сабақ мақсаты: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1823" y="4300084"/>
            <a:ext cx="9227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Мәтіннен ақпарат келтіре отырып, автордың оқырмандарға айтқысы келген ойын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анықтау.</a:t>
            </a:r>
          </a:p>
        </p:txBody>
      </p:sp>
    </p:spTree>
    <p:extLst>
      <p:ext uri="{BB962C8B-B14F-4D97-AF65-F5344CB8AC3E}">
        <p14:creationId xmlns:p14="http://schemas.microsoft.com/office/powerpoint/2010/main" val="37141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440" y="668742"/>
            <a:ext cx="4259859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8303" y="1925373"/>
            <a:ext cx="10292169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әтіннің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 ерекшеліктерін анықтай алады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ұрақтарға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мәтіннен мысал келтіре отырып жауап береді;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айтқысы келген ойын анықтай алады.</a:t>
            </a:r>
            <a:endParaRPr lang="kk-KZ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2280" y="1709720"/>
            <a:ext cx="6096000" cy="18833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Мәтін дегеніміз не?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Мәтін қандай бөліктерден тұрады?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Мәтіннің тақырыбы дегеніміз не?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Мәтіннің идеясы дегенді қалай түсінесіңдер?</a:t>
            </a:r>
            <a:endPara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40440" y="668742"/>
            <a:ext cx="4259859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Ой қозғау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9545565">
            <a:off x="3655235" y="1466615"/>
            <a:ext cx="2210046" cy="552467"/>
          </a:xfrm>
          <a:custGeom>
            <a:avLst/>
            <a:gdLst>
              <a:gd name="connsiteX0" fmla="*/ 0 w 2105651"/>
              <a:gd name="connsiteY0" fmla="*/ 17753 h 35507"/>
              <a:gd name="connsiteX1" fmla="*/ 2105651 w 2105651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5651" h="35507">
                <a:moveTo>
                  <a:pt x="0" y="17753"/>
                </a:moveTo>
                <a:lnTo>
                  <a:pt x="2105651" y="17753"/>
                </a:ln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6442" tIns="-17444" rIns="506443" bIns="-17444" numCol="1" spcCol="1270" anchor="ctr" anchorCtr="0">
            <a:noAutofit/>
          </a:bodyPr>
          <a:lstStyle/>
          <a:p>
            <a:pPr algn="ctr" defTabSz="1555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" dirty="0">
              <a:latin typeface="Open Sans Regular" charset="0"/>
            </a:endParaRPr>
          </a:p>
        </p:txBody>
      </p:sp>
      <p:sp>
        <p:nvSpPr>
          <p:cNvPr id="13" name="Freeform 12"/>
          <p:cNvSpPr/>
          <p:nvPr/>
        </p:nvSpPr>
        <p:spPr>
          <a:xfrm flipV="1">
            <a:off x="3675422" y="2727665"/>
            <a:ext cx="1943495" cy="45719"/>
          </a:xfrm>
          <a:custGeom>
            <a:avLst/>
            <a:gdLst>
              <a:gd name="connsiteX0" fmla="*/ 0 w 1709821"/>
              <a:gd name="connsiteY0" fmla="*/ 17753 h 35507"/>
              <a:gd name="connsiteX1" fmla="*/ 1709821 w 1709821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9821" h="35507">
                <a:moveTo>
                  <a:pt x="0" y="17753"/>
                </a:moveTo>
                <a:lnTo>
                  <a:pt x="1709821" y="17753"/>
                </a:ln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433" tIns="-12496" rIns="412433" bIns="-12497" numCol="1" spcCol="1270" anchor="ctr" anchorCtr="0">
            <a:noAutofit/>
          </a:bodyPr>
          <a:lstStyle/>
          <a:p>
            <a:pPr algn="ctr" defTabSz="133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" dirty="0">
              <a:latin typeface="Open Sans Regular" charset="0"/>
            </a:endParaRPr>
          </a:p>
        </p:txBody>
      </p:sp>
      <p:sp>
        <p:nvSpPr>
          <p:cNvPr id="21" name="Freeform 12"/>
          <p:cNvSpPr/>
          <p:nvPr/>
        </p:nvSpPr>
        <p:spPr>
          <a:xfrm rot="1705288" flipV="1">
            <a:off x="3833104" y="3644674"/>
            <a:ext cx="2096696" cy="678911"/>
          </a:xfrm>
          <a:custGeom>
            <a:avLst/>
            <a:gdLst>
              <a:gd name="connsiteX0" fmla="*/ 0 w 1709821"/>
              <a:gd name="connsiteY0" fmla="*/ 17753 h 35507"/>
              <a:gd name="connsiteX1" fmla="*/ 1709821 w 1709821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9821" h="35507">
                <a:moveTo>
                  <a:pt x="0" y="17753"/>
                </a:moveTo>
                <a:lnTo>
                  <a:pt x="1709821" y="17753"/>
                </a:ln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433" tIns="-12496" rIns="412433" bIns="-12497" numCol="1" spcCol="1270" anchor="ctr" anchorCtr="0">
            <a:noAutofit/>
          </a:bodyPr>
          <a:lstStyle/>
          <a:p>
            <a:pPr algn="ctr" defTabSz="133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" dirty="0">
              <a:latin typeface="Open Sans Regular" charset="0"/>
            </a:endParaRPr>
          </a:p>
        </p:txBody>
      </p:sp>
      <p:sp>
        <p:nvSpPr>
          <p:cNvPr id="22" name="Freeform 12"/>
          <p:cNvSpPr/>
          <p:nvPr/>
        </p:nvSpPr>
        <p:spPr>
          <a:xfrm rot="1705288" flipV="1">
            <a:off x="3702890" y="4819018"/>
            <a:ext cx="2225150" cy="678911"/>
          </a:xfrm>
          <a:custGeom>
            <a:avLst/>
            <a:gdLst>
              <a:gd name="connsiteX0" fmla="*/ 0 w 1709821"/>
              <a:gd name="connsiteY0" fmla="*/ 17753 h 35507"/>
              <a:gd name="connsiteX1" fmla="*/ 1709821 w 1709821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9821" h="35507">
                <a:moveTo>
                  <a:pt x="0" y="17753"/>
                </a:moveTo>
                <a:lnTo>
                  <a:pt x="1709821" y="17753"/>
                </a:ln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433" tIns="-12496" rIns="412433" bIns="-12497" numCol="1" spcCol="1270" anchor="ctr" anchorCtr="0">
            <a:noAutofit/>
          </a:bodyPr>
          <a:lstStyle/>
          <a:p>
            <a:pPr algn="ctr" defTabSz="133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" dirty="0">
              <a:latin typeface="Open Sans Regular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06097" y="966369"/>
            <a:ext cx="3279050" cy="3832693"/>
          </a:xfrm>
          <a:custGeom>
            <a:avLst/>
            <a:gdLst>
              <a:gd name="connsiteX0" fmla="*/ 0 w 4274553"/>
              <a:gd name="connsiteY0" fmla="*/ 213728 h 2137276"/>
              <a:gd name="connsiteX1" fmla="*/ 213728 w 4274553"/>
              <a:gd name="connsiteY1" fmla="*/ 0 h 2137276"/>
              <a:gd name="connsiteX2" fmla="*/ 4060825 w 4274553"/>
              <a:gd name="connsiteY2" fmla="*/ 0 h 2137276"/>
              <a:gd name="connsiteX3" fmla="*/ 4274553 w 4274553"/>
              <a:gd name="connsiteY3" fmla="*/ 213728 h 2137276"/>
              <a:gd name="connsiteX4" fmla="*/ 4274553 w 4274553"/>
              <a:gd name="connsiteY4" fmla="*/ 1923548 h 2137276"/>
              <a:gd name="connsiteX5" fmla="*/ 4060825 w 4274553"/>
              <a:gd name="connsiteY5" fmla="*/ 2137276 h 2137276"/>
              <a:gd name="connsiteX6" fmla="*/ 213728 w 4274553"/>
              <a:gd name="connsiteY6" fmla="*/ 2137276 h 2137276"/>
              <a:gd name="connsiteX7" fmla="*/ 0 w 4274553"/>
              <a:gd name="connsiteY7" fmla="*/ 1923548 h 2137276"/>
              <a:gd name="connsiteX8" fmla="*/ 0 w 4274553"/>
              <a:gd name="connsiteY8" fmla="*/ 213728 h 21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553" h="2137276">
                <a:moveTo>
                  <a:pt x="0" y="213728"/>
                </a:moveTo>
                <a:cubicBezTo>
                  <a:pt x="0" y="95689"/>
                  <a:pt x="95689" y="0"/>
                  <a:pt x="213728" y="0"/>
                </a:cubicBezTo>
                <a:lnTo>
                  <a:pt x="4060825" y="0"/>
                </a:lnTo>
                <a:cubicBezTo>
                  <a:pt x="4178864" y="0"/>
                  <a:pt x="4274553" y="95689"/>
                  <a:pt x="4274553" y="213728"/>
                </a:cubicBezTo>
                <a:lnTo>
                  <a:pt x="4274553" y="1923548"/>
                </a:lnTo>
                <a:cubicBezTo>
                  <a:pt x="4274553" y="2041587"/>
                  <a:pt x="4178864" y="2137276"/>
                  <a:pt x="4060825" y="2137276"/>
                </a:cubicBezTo>
                <a:lnTo>
                  <a:pt x="213728" y="2137276"/>
                </a:lnTo>
                <a:cubicBezTo>
                  <a:pt x="95689" y="2137276"/>
                  <a:pt x="0" y="2041587"/>
                  <a:pt x="0" y="1923548"/>
                </a:cubicBezTo>
                <a:lnTo>
                  <a:pt x="0" y="213728"/>
                </a:lnTo>
                <a:close/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1937" tIns="128016" rIns="51937" bIns="51937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 төңірігіндегі біріккен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сабақтастық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тұтастыққа  тән ақпаратты жеткізетін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мазмұнды сөйлемдердің тізбегі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554140" y="3781783"/>
            <a:ext cx="5511808" cy="1280160"/>
          </a:xfrm>
          <a:custGeom>
            <a:avLst/>
            <a:gdLst>
              <a:gd name="connsiteX0" fmla="*/ 0 w 4274553"/>
              <a:gd name="connsiteY0" fmla="*/ 213728 h 2137276"/>
              <a:gd name="connsiteX1" fmla="*/ 213728 w 4274553"/>
              <a:gd name="connsiteY1" fmla="*/ 0 h 2137276"/>
              <a:gd name="connsiteX2" fmla="*/ 4060825 w 4274553"/>
              <a:gd name="connsiteY2" fmla="*/ 0 h 2137276"/>
              <a:gd name="connsiteX3" fmla="*/ 4274553 w 4274553"/>
              <a:gd name="connsiteY3" fmla="*/ 213728 h 2137276"/>
              <a:gd name="connsiteX4" fmla="*/ 4274553 w 4274553"/>
              <a:gd name="connsiteY4" fmla="*/ 1923548 h 2137276"/>
              <a:gd name="connsiteX5" fmla="*/ 4060825 w 4274553"/>
              <a:gd name="connsiteY5" fmla="*/ 2137276 h 2137276"/>
              <a:gd name="connsiteX6" fmla="*/ 213728 w 4274553"/>
              <a:gd name="connsiteY6" fmla="*/ 2137276 h 2137276"/>
              <a:gd name="connsiteX7" fmla="*/ 0 w 4274553"/>
              <a:gd name="connsiteY7" fmla="*/ 1923548 h 2137276"/>
              <a:gd name="connsiteX8" fmla="*/ 0 w 4274553"/>
              <a:gd name="connsiteY8" fmla="*/ 213728 h 21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553" h="2137276">
                <a:moveTo>
                  <a:pt x="0" y="213728"/>
                </a:moveTo>
                <a:cubicBezTo>
                  <a:pt x="0" y="95689"/>
                  <a:pt x="95689" y="0"/>
                  <a:pt x="213728" y="0"/>
                </a:cubicBezTo>
                <a:lnTo>
                  <a:pt x="4060825" y="0"/>
                </a:lnTo>
                <a:cubicBezTo>
                  <a:pt x="4178864" y="0"/>
                  <a:pt x="4274553" y="95689"/>
                  <a:pt x="4274553" y="213728"/>
                </a:cubicBezTo>
                <a:lnTo>
                  <a:pt x="4274553" y="1923548"/>
                </a:lnTo>
                <a:cubicBezTo>
                  <a:pt x="4274553" y="2041587"/>
                  <a:pt x="4178864" y="2137276"/>
                  <a:pt x="4060825" y="2137276"/>
                </a:cubicBezTo>
                <a:lnTo>
                  <a:pt x="213728" y="2137276"/>
                </a:lnTo>
                <a:cubicBezTo>
                  <a:pt x="95689" y="2137276"/>
                  <a:pt x="0" y="2041587"/>
                  <a:pt x="0" y="1923548"/>
                </a:cubicBezTo>
                <a:lnTo>
                  <a:pt x="0" y="213728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1937" tIns="128016" rIns="51937" bIns="51937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54140" y="5289151"/>
            <a:ext cx="5511808" cy="1027016"/>
          </a:xfrm>
          <a:custGeom>
            <a:avLst/>
            <a:gdLst>
              <a:gd name="connsiteX0" fmla="*/ 0 w 4274553"/>
              <a:gd name="connsiteY0" fmla="*/ 213728 h 2137276"/>
              <a:gd name="connsiteX1" fmla="*/ 213728 w 4274553"/>
              <a:gd name="connsiteY1" fmla="*/ 0 h 2137276"/>
              <a:gd name="connsiteX2" fmla="*/ 4060825 w 4274553"/>
              <a:gd name="connsiteY2" fmla="*/ 0 h 2137276"/>
              <a:gd name="connsiteX3" fmla="*/ 4274553 w 4274553"/>
              <a:gd name="connsiteY3" fmla="*/ 213728 h 2137276"/>
              <a:gd name="connsiteX4" fmla="*/ 4274553 w 4274553"/>
              <a:gd name="connsiteY4" fmla="*/ 1923548 h 2137276"/>
              <a:gd name="connsiteX5" fmla="*/ 4060825 w 4274553"/>
              <a:gd name="connsiteY5" fmla="*/ 2137276 h 2137276"/>
              <a:gd name="connsiteX6" fmla="*/ 213728 w 4274553"/>
              <a:gd name="connsiteY6" fmla="*/ 2137276 h 2137276"/>
              <a:gd name="connsiteX7" fmla="*/ 0 w 4274553"/>
              <a:gd name="connsiteY7" fmla="*/ 1923548 h 2137276"/>
              <a:gd name="connsiteX8" fmla="*/ 0 w 4274553"/>
              <a:gd name="connsiteY8" fmla="*/ 213728 h 21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553" h="2137276">
                <a:moveTo>
                  <a:pt x="0" y="213728"/>
                </a:moveTo>
                <a:cubicBezTo>
                  <a:pt x="0" y="95689"/>
                  <a:pt x="95689" y="0"/>
                  <a:pt x="213728" y="0"/>
                </a:cubicBezTo>
                <a:lnTo>
                  <a:pt x="4060825" y="0"/>
                </a:lnTo>
                <a:cubicBezTo>
                  <a:pt x="4178864" y="0"/>
                  <a:pt x="4274553" y="95689"/>
                  <a:pt x="4274553" y="213728"/>
                </a:cubicBezTo>
                <a:lnTo>
                  <a:pt x="4274553" y="1923548"/>
                </a:lnTo>
                <a:cubicBezTo>
                  <a:pt x="4274553" y="2041587"/>
                  <a:pt x="4178864" y="2137276"/>
                  <a:pt x="4060825" y="2137276"/>
                </a:cubicBezTo>
                <a:lnTo>
                  <a:pt x="213728" y="2137276"/>
                </a:lnTo>
                <a:cubicBezTo>
                  <a:pt x="95689" y="2137276"/>
                  <a:pt x="0" y="2041587"/>
                  <a:pt x="0" y="1923548"/>
                </a:cubicBezTo>
                <a:lnTo>
                  <a:pt x="0" y="213728"/>
                </a:lnTo>
                <a:close/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1937" tIns="128016" rIns="51937" bIns="51937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пайымдау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554140" y="513538"/>
            <a:ext cx="5511808" cy="1209822"/>
          </a:xfrm>
          <a:custGeom>
            <a:avLst/>
            <a:gdLst>
              <a:gd name="connsiteX0" fmla="*/ 0 w 4274553"/>
              <a:gd name="connsiteY0" fmla="*/ 213728 h 2137276"/>
              <a:gd name="connsiteX1" fmla="*/ 213728 w 4274553"/>
              <a:gd name="connsiteY1" fmla="*/ 0 h 2137276"/>
              <a:gd name="connsiteX2" fmla="*/ 4060825 w 4274553"/>
              <a:gd name="connsiteY2" fmla="*/ 0 h 2137276"/>
              <a:gd name="connsiteX3" fmla="*/ 4274553 w 4274553"/>
              <a:gd name="connsiteY3" fmla="*/ 213728 h 2137276"/>
              <a:gd name="connsiteX4" fmla="*/ 4274553 w 4274553"/>
              <a:gd name="connsiteY4" fmla="*/ 1923548 h 2137276"/>
              <a:gd name="connsiteX5" fmla="*/ 4060825 w 4274553"/>
              <a:gd name="connsiteY5" fmla="*/ 2137276 h 2137276"/>
              <a:gd name="connsiteX6" fmla="*/ 213728 w 4274553"/>
              <a:gd name="connsiteY6" fmla="*/ 2137276 h 2137276"/>
              <a:gd name="connsiteX7" fmla="*/ 0 w 4274553"/>
              <a:gd name="connsiteY7" fmla="*/ 1923548 h 2137276"/>
              <a:gd name="connsiteX8" fmla="*/ 0 w 4274553"/>
              <a:gd name="connsiteY8" fmla="*/ 213728 h 21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553" h="2137276">
                <a:moveTo>
                  <a:pt x="0" y="213728"/>
                </a:moveTo>
                <a:cubicBezTo>
                  <a:pt x="0" y="95689"/>
                  <a:pt x="95689" y="0"/>
                  <a:pt x="213728" y="0"/>
                </a:cubicBezTo>
                <a:lnTo>
                  <a:pt x="4060825" y="0"/>
                </a:lnTo>
                <a:cubicBezTo>
                  <a:pt x="4178864" y="0"/>
                  <a:pt x="4274553" y="95689"/>
                  <a:pt x="4274553" y="213728"/>
                </a:cubicBezTo>
                <a:lnTo>
                  <a:pt x="4274553" y="1923548"/>
                </a:lnTo>
                <a:cubicBezTo>
                  <a:pt x="4274553" y="2041587"/>
                  <a:pt x="4178864" y="2137276"/>
                  <a:pt x="4060825" y="2137276"/>
                </a:cubicBezTo>
                <a:lnTo>
                  <a:pt x="213728" y="2137276"/>
                </a:lnTo>
                <a:cubicBezTo>
                  <a:pt x="95689" y="2137276"/>
                  <a:pt x="0" y="2041587"/>
                  <a:pt x="0" y="1923548"/>
                </a:cubicBezTo>
                <a:lnTo>
                  <a:pt x="0" y="213728"/>
                </a:lnTo>
                <a:close/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1937" tIns="128016" rIns="51937" bIns="51937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баяндалатын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ойдың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20" name="Freeform 13"/>
          <p:cNvSpPr/>
          <p:nvPr/>
        </p:nvSpPr>
        <p:spPr>
          <a:xfrm>
            <a:off x="5554140" y="1992196"/>
            <a:ext cx="5511808" cy="1562379"/>
          </a:xfrm>
          <a:custGeom>
            <a:avLst/>
            <a:gdLst>
              <a:gd name="connsiteX0" fmla="*/ 0 w 4274553"/>
              <a:gd name="connsiteY0" fmla="*/ 213728 h 2137276"/>
              <a:gd name="connsiteX1" fmla="*/ 213728 w 4274553"/>
              <a:gd name="connsiteY1" fmla="*/ 0 h 2137276"/>
              <a:gd name="connsiteX2" fmla="*/ 4060825 w 4274553"/>
              <a:gd name="connsiteY2" fmla="*/ 0 h 2137276"/>
              <a:gd name="connsiteX3" fmla="*/ 4274553 w 4274553"/>
              <a:gd name="connsiteY3" fmla="*/ 213728 h 2137276"/>
              <a:gd name="connsiteX4" fmla="*/ 4274553 w 4274553"/>
              <a:gd name="connsiteY4" fmla="*/ 1923548 h 2137276"/>
              <a:gd name="connsiteX5" fmla="*/ 4060825 w 4274553"/>
              <a:gd name="connsiteY5" fmla="*/ 2137276 h 2137276"/>
              <a:gd name="connsiteX6" fmla="*/ 213728 w 4274553"/>
              <a:gd name="connsiteY6" fmla="*/ 2137276 h 2137276"/>
              <a:gd name="connsiteX7" fmla="*/ 0 w 4274553"/>
              <a:gd name="connsiteY7" fmla="*/ 1923548 h 2137276"/>
              <a:gd name="connsiteX8" fmla="*/ 0 w 4274553"/>
              <a:gd name="connsiteY8" fmla="*/ 213728 h 21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4553" h="2137276">
                <a:moveTo>
                  <a:pt x="0" y="213728"/>
                </a:moveTo>
                <a:cubicBezTo>
                  <a:pt x="0" y="95689"/>
                  <a:pt x="95689" y="0"/>
                  <a:pt x="213728" y="0"/>
                </a:cubicBezTo>
                <a:lnTo>
                  <a:pt x="4060825" y="0"/>
                </a:lnTo>
                <a:cubicBezTo>
                  <a:pt x="4178864" y="0"/>
                  <a:pt x="4274553" y="95689"/>
                  <a:pt x="4274553" y="213728"/>
                </a:cubicBezTo>
                <a:lnTo>
                  <a:pt x="4274553" y="1923548"/>
                </a:lnTo>
                <a:cubicBezTo>
                  <a:pt x="4274553" y="2041587"/>
                  <a:pt x="4178864" y="2137276"/>
                  <a:pt x="4060825" y="2137276"/>
                </a:cubicBezTo>
                <a:lnTo>
                  <a:pt x="213728" y="2137276"/>
                </a:lnTo>
                <a:cubicBezTo>
                  <a:pt x="95689" y="2137276"/>
                  <a:pt x="0" y="2041587"/>
                  <a:pt x="0" y="1923548"/>
                </a:cubicBezTo>
                <a:lnTo>
                  <a:pt x="0" y="213728"/>
                </a:lnTo>
                <a:close/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1937" tIns="128016" rIns="51937" bIns="51937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 –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айтқысы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19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69/84587/hello_html_m69f1c4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" y="472983"/>
            <a:ext cx="11300346" cy="59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312690" y="3056766"/>
            <a:ext cx="3138985" cy="914400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ұндылықтар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3528" y="583021"/>
            <a:ext cx="916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</a:t>
            </a:r>
          </a:p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Аудиожазбаны тыңдап «құндылық» сөзінің мағынасын топтастырыңыз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698" y="1981201"/>
            <a:ext cx="1787858" cy="117143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88254" y="1448468"/>
            <a:ext cx="1787858" cy="117143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144847" y="2130190"/>
            <a:ext cx="1787858" cy="117143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945271" y="4079349"/>
            <a:ext cx="1787858" cy="117143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88254" y="4408034"/>
            <a:ext cx="1787858" cy="117143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001959" y="4079349"/>
            <a:ext cx="1787858" cy="117143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2" idx="1"/>
          </p:cNvCxnSpPr>
          <p:nvPr/>
        </p:nvCxnSpPr>
        <p:spPr>
          <a:xfrm flipH="1" flipV="1">
            <a:off x="3871702" y="2784143"/>
            <a:ext cx="900682" cy="406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830082" y="2544024"/>
            <a:ext cx="6752" cy="55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655612" y="3781371"/>
            <a:ext cx="861797" cy="59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6"/>
          </p:cNvCxnSpPr>
          <p:nvPr/>
        </p:nvCxnSpPr>
        <p:spPr>
          <a:xfrm flipV="1">
            <a:off x="7451675" y="3004463"/>
            <a:ext cx="807420" cy="509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0"/>
          </p:cNvCxnSpPr>
          <p:nvPr/>
        </p:nvCxnSpPr>
        <p:spPr>
          <a:xfrm flipH="1">
            <a:off x="5882183" y="3928800"/>
            <a:ext cx="79398" cy="47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76112" y="3884333"/>
            <a:ext cx="1198437" cy="43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965368" y="5300539"/>
            <a:ext cx="8767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-Мәтінді түсініп тыңдайды;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«құндылық» сөзінің мағынасын түсінеді..</a:t>
            </a:r>
            <a:endParaRPr lang="ru-RU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399067" y="3058323"/>
            <a:ext cx="3138985" cy="914400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ұндылықтар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3528" y="583021"/>
            <a:ext cx="1808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08508" y="1105333"/>
            <a:ext cx="3167028" cy="1871523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 құндылық: заттар, бұйым, ақша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34541" y="712608"/>
            <a:ext cx="3534774" cy="1760090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 құндылық: күн мен түн, теңіз, тау, өсімдік, жануар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75998" y="1554379"/>
            <a:ext cx="3779254" cy="1707715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құндылық: әдебиет, өнер, музыка, сурет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12976" y="3781371"/>
            <a:ext cx="3791805" cy="201892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Адами құндылық: сұлулық, ізгі қасиеттер, адамгершілік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11716" y="4491421"/>
            <a:ext cx="3657599" cy="171981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 құндылық: зат, мүлік сату, сатып алу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9316" y="3113434"/>
            <a:ext cx="3337242" cy="2977485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 жетпес құндылық: тәлім мен тәрбие, жақсы мен жаман, әділдік пен әділетсіздік, ар мен ұят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2" idx="1"/>
          </p:cNvCxnSpPr>
          <p:nvPr/>
        </p:nvCxnSpPr>
        <p:spPr>
          <a:xfrm flipH="1" flipV="1">
            <a:off x="3942935" y="2621455"/>
            <a:ext cx="915826" cy="570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022391" y="2487749"/>
            <a:ext cx="6752" cy="55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856558" y="3724528"/>
            <a:ext cx="861797" cy="59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199553" y="2691132"/>
            <a:ext cx="807420" cy="509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4"/>
            <a:endCxn id="9" idx="0"/>
          </p:cNvCxnSpPr>
          <p:nvPr/>
        </p:nvCxnSpPr>
        <p:spPr>
          <a:xfrm flipH="1">
            <a:off x="5940516" y="3972723"/>
            <a:ext cx="28044" cy="518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76112" y="3884333"/>
            <a:ext cx="1198437" cy="43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5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507" y="583021"/>
            <a:ext cx="8874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сұрақтарды мәтіннің бөліктеріне қарай іріктеңіздер.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14" y="111961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Құндылық дегеніміз не?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Құндылықтың қандай түрлері бар?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Құндылықтардың түрлеріне қандай мысалдар келтіруге болады?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Неліктен құндылықтарды адамға тән деп есептейді?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Құндылықтарды анықтауда адамзат неге негізделеді?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Экономикалық құндылықтар мен «баға жетпес» құндылықтардың айырмашылығы неде?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Құндыны қарапайым бағалыдан, қажеттіден ажырата алудың мәні неде?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9933" y="3957450"/>
            <a:ext cx="2552131" cy="50340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 бөлім: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7545" y="3977583"/>
            <a:ext cx="2552131" cy="50340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бөлім: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5949" y="3977583"/>
            <a:ext cx="2552131" cy="50340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 бөлім: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2359" y="5150503"/>
            <a:ext cx="8767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-Мәтіннің </a:t>
            </a: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құрылымдық бөліктеріне сай сұрақтарды анықтай 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алады;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-Мәтіннен </a:t>
            </a: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мысал келтіре отырып 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сұрақтарды іріктейді.</a:t>
            </a:r>
            <a:endParaRPr lang="ru-RU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3212</TotalTime>
  <Words>734</Words>
  <Application>Microsoft Office PowerPoint</Application>
  <PresentationFormat>Широкоэкранный</PresentationFormat>
  <Paragraphs>107</Paragraphs>
  <Slides>16</Slides>
  <Notes>3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League Spartan</vt:lpstr>
      <vt:lpstr>Open Sans</vt:lpstr>
      <vt:lpstr>Open Sans Regular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Учетная запись Майкрософт</cp:lastModifiedBy>
  <cp:revision>139</cp:revision>
  <dcterms:created xsi:type="dcterms:W3CDTF">2020-03-23T04:56:31Z</dcterms:created>
  <dcterms:modified xsi:type="dcterms:W3CDTF">2020-10-04T04:05:38Z</dcterms:modified>
</cp:coreProperties>
</file>