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7" r:id="rId1"/>
  </p:sldMasterIdLst>
  <p:notesMasterIdLst>
    <p:notesMasterId r:id="rId17"/>
  </p:notesMasterIdLst>
  <p:sldIdLst>
    <p:sldId id="260" r:id="rId2"/>
    <p:sldId id="266" r:id="rId3"/>
    <p:sldId id="286" r:id="rId4"/>
    <p:sldId id="302" r:id="rId5"/>
    <p:sldId id="306" r:id="rId6"/>
    <p:sldId id="305" r:id="rId7"/>
    <p:sldId id="310" r:id="rId8"/>
    <p:sldId id="309" r:id="rId9"/>
    <p:sldId id="308" r:id="rId10"/>
    <p:sldId id="307" r:id="rId11"/>
    <p:sldId id="311" r:id="rId12"/>
    <p:sldId id="313" r:id="rId13"/>
    <p:sldId id="312" r:id="rId14"/>
    <p:sldId id="291" r:id="rId15"/>
    <p:sldId id="2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99"/>
    <a:srgbClr val="66CCFF"/>
    <a:srgbClr val="FAFAFA"/>
    <a:srgbClr val="F9D1A5"/>
    <a:srgbClr val="17A95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3755" autoAdjust="0"/>
  </p:normalViewPr>
  <p:slideViewPr>
    <p:cSldViewPr snapToGrid="0">
      <p:cViewPr varScale="1">
        <p:scale>
          <a:sx n="68" d="100"/>
          <a:sy n="68" d="100"/>
        </p:scale>
        <p:origin x="-70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8124C-3C3C-4010-9175-E27C5A27C9B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AD7F8BC1-5AD4-4534-902E-52477514B4A1}">
      <dgm:prSet phldrT="[Текст]" custT="1"/>
      <dgm:spPr/>
      <dgm:t>
        <a:bodyPr/>
        <a:lstStyle/>
        <a:p>
          <a:r>
            <a:rPr lang="kk-KZ" sz="4400" dirty="0" smtClean="0">
              <a:latin typeface="Times New Roman" panose="02020603050405020304" pitchFamily="18" charset="0"/>
              <a:cs typeface="Times New Roman" panose="02020603050405020304" pitchFamily="18" charset="0"/>
            </a:rPr>
            <a:t>Ерекшелігі: </a:t>
          </a:r>
          <a:endParaRPr lang="ru-RU" sz="4400" dirty="0">
            <a:latin typeface="Times New Roman" panose="02020603050405020304" pitchFamily="18" charset="0"/>
            <a:cs typeface="Times New Roman" panose="02020603050405020304" pitchFamily="18" charset="0"/>
          </a:endParaRPr>
        </a:p>
      </dgm:t>
    </dgm:pt>
    <dgm:pt modelId="{7270E5A4-B251-4491-828B-D6C80EF3B251}" type="parTrans" cxnId="{4FC777C5-A190-4067-9D2C-1949A979616A}">
      <dgm:prSet/>
      <dgm:spPr/>
      <dgm:t>
        <a:bodyPr/>
        <a:lstStyle/>
        <a:p>
          <a:endParaRPr lang="ru-RU"/>
        </a:p>
      </dgm:t>
    </dgm:pt>
    <dgm:pt modelId="{7F51A82F-70A8-4E03-BF5C-85E0C542B8C7}" type="sibTrans" cxnId="{4FC777C5-A190-4067-9D2C-1949A979616A}">
      <dgm:prSet/>
      <dgm:spPr/>
      <dgm:t>
        <a:bodyPr/>
        <a:lstStyle/>
        <a:p>
          <a:endParaRPr lang="ru-RU"/>
        </a:p>
      </dgm:t>
    </dgm:pt>
    <dgm:pt modelId="{FCA7A68F-DF93-4921-BA0B-253DD96B9C74}">
      <dgm:prSet phldrT="[Текст]"/>
      <dgm:spPr/>
      <dgm:t>
        <a:bodyPr/>
        <a:lstStyle/>
        <a:p>
          <a:r>
            <a:rPr lang="kk-KZ" dirty="0" smtClean="0">
              <a:latin typeface="Times New Roman" panose="02020603050405020304" pitchFamily="18" charset="0"/>
              <a:ea typeface="Times New Roman" panose="02020603050405020304" pitchFamily="18" charset="0"/>
            </a:rPr>
            <a:t>Дефис келген жерде кідіріс жасалмайды.</a:t>
          </a:r>
          <a:endParaRPr lang="ru-RU" dirty="0"/>
        </a:p>
      </dgm:t>
    </dgm:pt>
    <dgm:pt modelId="{A1F90628-915C-4504-ADB7-56C70BE812D7}" type="parTrans" cxnId="{D197A638-9C5E-46C6-AECF-7F56296D5054}">
      <dgm:prSet/>
      <dgm:spPr/>
      <dgm:t>
        <a:bodyPr/>
        <a:lstStyle/>
        <a:p>
          <a:endParaRPr lang="ru-RU"/>
        </a:p>
      </dgm:t>
    </dgm:pt>
    <dgm:pt modelId="{0E8DDBD0-28EC-46A3-B326-5046F052F2C7}" type="sibTrans" cxnId="{D197A638-9C5E-46C6-AECF-7F56296D5054}">
      <dgm:prSet/>
      <dgm:spPr/>
      <dgm:t>
        <a:bodyPr/>
        <a:lstStyle/>
        <a:p>
          <a:endParaRPr lang="ru-RU"/>
        </a:p>
      </dgm:t>
    </dgm:pt>
    <dgm:pt modelId="{746F881A-B1EB-4B42-9144-98E0CC416550}">
      <dgm:prSet phldrT="[Текст]"/>
      <dgm:spPr/>
      <dgm:t>
        <a:bodyPr/>
        <a:lstStyle/>
        <a:p>
          <a:r>
            <a:rPr lang="kk-KZ" dirty="0" smtClean="0">
              <a:latin typeface="Times New Roman" panose="02020603050405020304" pitchFamily="18" charset="0"/>
              <a:ea typeface="Times New Roman" panose="02020603050405020304" pitchFamily="18" charset="0"/>
            </a:rPr>
            <a:t>Сызықша  секілді сөйлемнің мазмұнына еш әсер етпейді.</a:t>
          </a:r>
          <a:endParaRPr lang="ru-RU" dirty="0"/>
        </a:p>
      </dgm:t>
    </dgm:pt>
    <dgm:pt modelId="{330E4500-7BE4-472C-BC8E-80F5B9873ED2}" type="parTrans" cxnId="{359AB7C6-CAB0-4256-BC9A-7F2755952E81}">
      <dgm:prSet/>
      <dgm:spPr/>
      <dgm:t>
        <a:bodyPr/>
        <a:lstStyle/>
        <a:p>
          <a:endParaRPr lang="ru-RU"/>
        </a:p>
      </dgm:t>
    </dgm:pt>
    <dgm:pt modelId="{FDC08464-EE88-4676-B080-3EB722B8FBA8}" type="sibTrans" cxnId="{359AB7C6-CAB0-4256-BC9A-7F2755952E81}">
      <dgm:prSet/>
      <dgm:spPr/>
      <dgm:t>
        <a:bodyPr/>
        <a:lstStyle/>
        <a:p>
          <a:endParaRPr lang="ru-RU"/>
        </a:p>
      </dgm:t>
    </dgm:pt>
    <dgm:pt modelId="{C791843C-8679-451E-B8D5-612A8BB51EAE}">
      <dgm:prSet phldrT="[Текст]"/>
      <dgm:spPr/>
      <dgm:t>
        <a:bodyPr/>
        <a:lstStyle/>
        <a:p>
          <a:r>
            <a:rPr lang="kk-KZ" dirty="0" smtClean="0">
              <a:latin typeface="Times New Roman" panose="02020603050405020304" pitchFamily="18" charset="0"/>
              <a:ea typeface="Times New Roman" panose="02020603050405020304" pitchFamily="18" charset="0"/>
            </a:rPr>
            <a:t>Сызықшадан  қысқа болады.</a:t>
          </a:r>
          <a:endParaRPr lang="ru-RU" dirty="0"/>
        </a:p>
      </dgm:t>
    </dgm:pt>
    <dgm:pt modelId="{C10E49A7-1D35-4CAC-920A-6CEBED9C240B}" type="parTrans" cxnId="{4C14F3FC-80ED-4548-8924-0C1C5939354E}">
      <dgm:prSet/>
      <dgm:spPr/>
      <dgm:t>
        <a:bodyPr/>
        <a:lstStyle/>
        <a:p>
          <a:endParaRPr lang="ru-RU"/>
        </a:p>
      </dgm:t>
    </dgm:pt>
    <dgm:pt modelId="{13B6FD5E-A87F-491D-AB6E-C75E1A838FC1}" type="sibTrans" cxnId="{4C14F3FC-80ED-4548-8924-0C1C5939354E}">
      <dgm:prSet/>
      <dgm:spPr/>
      <dgm:t>
        <a:bodyPr/>
        <a:lstStyle/>
        <a:p>
          <a:endParaRPr lang="ru-RU"/>
        </a:p>
      </dgm:t>
    </dgm:pt>
    <dgm:pt modelId="{0725D972-9431-4449-A10D-9D04821E6B55}" type="pres">
      <dgm:prSet presAssocID="{9B38124C-3C3C-4010-9175-E27C5A27C9BB}" presName="Name0" presStyleCnt="0">
        <dgm:presLayoutVars>
          <dgm:chPref val="1"/>
          <dgm:dir/>
          <dgm:animOne val="branch"/>
          <dgm:animLvl val="lvl"/>
          <dgm:resizeHandles val="exact"/>
        </dgm:presLayoutVars>
      </dgm:prSet>
      <dgm:spPr/>
      <dgm:t>
        <a:bodyPr/>
        <a:lstStyle/>
        <a:p>
          <a:endParaRPr lang="ru-RU"/>
        </a:p>
      </dgm:t>
    </dgm:pt>
    <dgm:pt modelId="{BFD0C6E8-7469-4B8E-8BA4-02992855638B}" type="pres">
      <dgm:prSet presAssocID="{AD7F8BC1-5AD4-4534-902E-52477514B4A1}" presName="root1" presStyleCnt="0"/>
      <dgm:spPr/>
    </dgm:pt>
    <dgm:pt modelId="{3378C0DE-1436-4BBD-98B0-186A4F4CDB04}" type="pres">
      <dgm:prSet presAssocID="{AD7F8BC1-5AD4-4534-902E-52477514B4A1}" presName="LevelOneTextNode" presStyleLbl="node0" presStyleIdx="0" presStyleCnt="1">
        <dgm:presLayoutVars>
          <dgm:chPref val="3"/>
        </dgm:presLayoutVars>
      </dgm:prSet>
      <dgm:spPr/>
      <dgm:t>
        <a:bodyPr/>
        <a:lstStyle/>
        <a:p>
          <a:endParaRPr lang="ru-RU"/>
        </a:p>
      </dgm:t>
    </dgm:pt>
    <dgm:pt modelId="{7C3D0CC8-1B55-4E25-9E8C-4D5B565D671C}" type="pres">
      <dgm:prSet presAssocID="{AD7F8BC1-5AD4-4534-902E-52477514B4A1}" presName="level2hierChild" presStyleCnt="0"/>
      <dgm:spPr/>
    </dgm:pt>
    <dgm:pt modelId="{FBF19ECF-EF7E-480E-BEE3-FD2109A29389}" type="pres">
      <dgm:prSet presAssocID="{A1F90628-915C-4504-ADB7-56C70BE812D7}" presName="conn2-1" presStyleLbl="parChTrans1D2" presStyleIdx="0" presStyleCnt="3"/>
      <dgm:spPr/>
      <dgm:t>
        <a:bodyPr/>
        <a:lstStyle/>
        <a:p>
          <a:endParaRPr lang="ru-RU"/>
        </a:p>
      </dgm:t>
    </dgm:pt>
    <dgm:pt modelId="{71DABE3C-BE06-4A71-ABB9-7A99CF8BC891}" type="pres">
      <dgm:prSet presAssocID="{A1F90628-915C-4504-ADB7-56C70BE812D7}" presName="connTx" presStyleLbl="parChTrans1D2" presStyleIdx="0" presStyleCnt="3"/>
      <dgm:spPr/>
      <dgm:t>
        <a:bodyPr/>
        <a:lstStyle/>
        <a:p>
          <a:endParaRPr lang="ru-RU"/>
        </a:p>
      </dgm:t>
    </dgm:pt>
    <dgm:pt modelId="{3363CE29-7653-43FE-96BF-044369646339}" type="pres">
      <dgm:prSet presAssocID="{FCA7A68F-DF93-4921-BA0B-253DD96B9C74}" presName="root2" presStyleCnt="0"/>
      <dgm:spPr/>
    </dgm:pt>
    <dgm:pt modelId="{90CC7BC1-BCEA-444E-B087-4DCFCFD62F01}" type="pres">
      <dgm:prSet presAssocID="{FCA7A68F-DF93-4921-BA0B-253DD96B9C74}" presName="LevelTwoTextNode" presStyleLbl="node2" presStyleIdx="0" presStyleCnt="3" custScaleX="171884">
        <dgm:presLayoutVars>
          <dgm:chPref val="3"/>
        </dgm:presLayoutVars>
      </dgm:prSet>
      <dgm:spPr/>
      <dgm:t>
        <a:bodyPr/>
        <a:lstStyle/>
        <a:p>
          <a:endParaRPr lang="ru-RU"/>
        </a:p>
      </dgm:t>
    </dgm:pt>
    <dgm:pt modelId="{B6830E3B-9B13-4EA1-A732-5855F8C2E404}" type="pres">
      <dgm:prSet presAssocID="{FCA7A68F-DF93-4921-BA0B-253DD96B9C74}" presName="level3hierChild" presStyleCnt="0"/>
      <dgm:spPr/>
    </dgm:pt>
    <dgm:pt modelId="{86E084DD-334C-460B-89FA-B2E26D35CB8E}" type="pres">
      <dgm:prSet presAssocID="{330E4500-7BE4-472C-BC8E-80F5B9873ED2}" presName="conn2-1" presStyleLbl="parChTrans1D2" presStyleIdx="1" presStyleCnt="3"/>
      <dgm:spPr/>
      <dgm:t>
        <a:bodyPr/>
        <a:lstStyle/>
        <a:p>
          <a:endParaRPr lang="ru-RU"/>
        </a:p>
      </dgm:t>
    </dgm:pt>
    <dgm:pt modelId="{BE4F30B0-02ED-4E26-8968-55D1693E345C}" type="pres">
      <dgm:prSet presAssocID="{330E4500-7BE4-472C-BC8E-80F5B9873ED2}" presName="connTx" presStyleLbl="parChTrans1D2" presStyleIdx="1" presStyleCnt="3"/>
      <dgm:spPr/>
      <dgm:t>
        <a:bodyPr/>
        <a:lstStyle/>
        <a:p>
          <a:endParaRPr lang="ru-RU"/>
        </a:p>
      </dgm:t>
    </dgm:pt>
    <dgm:pt modelId="{6632A344-7C05-4E30-991F-519FBDAE47E6}" type="pres">
      <dgm:prSet presAssocID="{746F881A-B1EB-4B42-9144-98E0CC416550}" presName="root2" presStyleCnt="0"/>
      <dgm:spPr/>
    </dgm:pt>
    <dgm:pt modelId="{DCCD3D4F-1087-46D9-BD17-41F34350063C}" type="pres">
      <dgm:prSet presAssocID="{746F881A-B1EB-4B42-9144-98E0CC416550}" presName="LevelTwoTextNode" presStyleLbl="node2" presStyleIdx="1" presStyleCnt="3" custScaleX="171130">
        <dgm:presLayoutVars>
          <dgm:chPref val="3"/>
        </dgm:presLayoutVars>
      </dgm:prSet>
      <dgm:spPr/>
      <dgm:t>
        <a:bodyPr/>
        <a:lstStyle/>
        <a:p>
          <a:endParaRPr lang="ru-RU"/>
        </a:p>
      </dgm:t>
    </dgm:pt>
    <dgm:pt modelId="{4AA4AD9C-3EB1-4453-85B9-CD153B3B9844}" type="pres">
      <dgm:prSet presAssocID="{746F881A-B1EB-4B42-9144-98E0CC416550}" presName="level3hierChild" presStyleCnt="0"/>
      <dgm:spPr/>
    </dgm:pt>
    <dgm:pt modelId="{A5C091C0-7E8A-4E34-9392-9AC10384C915}" type="pres">
      <dgm:prSet presAssocID="{C10E49A7-1D35-4CAC-920A-6CEBED9C240B}" presName="conn2-1" presStyleLbl="parChTrans1D2" presStyleIdx="2" presStyleCnt="3"/>
      <dgm:spPr/>
      <dgm:t>
        <a:bodyPr/>
        <a:lstStyle/>
        <a:p>
          <a:endParaRPr lang="ru-RU"/>
        </a:p>
      </dgm:t>
    </dgm:pt>
    <dgm:pt modelId="{11A9C0B3-601F-4213-9D46-3CADF03EBF8D}" type="pres">
      <dgm:prSet presAssocID="{C10E49A7-1D35-4CAC-920A-6CEBED9C240B}" presName="connTx" presStyleLbl="parChTrans1D2" presStyleIdx="2" presStyleCnt="3"/>
      <dgm:spPr/>
      <dgm:t>
        <a:bodyPr/>
        <a:lstStyle/>
        <a:p>
          <a:endParaRPr lang="ru-RU"/>
        </a:p>
      </dgm:t>
    </dgm:pt>
    <dgm:pt modelId="{25EB69E5-FCAF-412B-AEF0-512621DACFAA}" type="pres">
      <dgm:prSet presAssocID="{C791843C-8679-451E-B8D5-612A8BB51EAE}" presName="root2" presStyleCnt="0"/>
      <dgm:spPr/>
    </dgm:pt>
    <dgm:pt modelId="{A50AC4C3-08DB-4F36-851D-7A28C7BE312F}" type="pres">
      <dgm:prSet presAssocID="{C791843C-8679-451E-B8D5-612A8BB51EAE}" presName="LevelTwoTextNode" presStyleLbl="node2" presStyleIdx="2" presStyleCnt="3" custScaleX="171830">
        <dgm:presLayoutVars>
          <dgm:chPref val="3"/>
        </dgm:presLayoutVars>
      </dgm:prSet>
      <dgm:spPr/>
      <dgm:t>
        <a:bodyPr/>
        <a:lstStyle/>
        <a:p>
          <a:endParaRPr lang="ru-RU"/>
        </a:p>
      </dgm:t>
    </dgm:pt>
    <dgm:pt modelId="{D9596A1B-D5CD-4FAE-9093-61BDF402365F}" type="pres">
      <dgm:prSet presAssocID="{C791843C-8679-451E-B8D5-612A8BB51EAE}" presName="level3hierChild" presStyleCnt="0"/>
      <dgm:spPr/>
    </dgm:pt>
  </dgm:ptLst>
  <dgm:cxnLst>
    <dgm:cxn modelId="{4FC777C5-A190-4067-9D2C-1949A979616A}" srcId="{9B38124C-3C3C-4010-9175-E27C5A27C9BB}" destId="{AD7F8BC1-5AD4-4534-902E-52477514B4A1}" srcOrd="0" destOrd="0" parTransId="{7270E5A4-B251-4491-828B-D6C80EF3B251}" sibTransId="{7F51A82F-70A8-4E03-BF5C-85E0C542B8C7}"/>
    <dgm:cxn modelId="{B5DC20D5-EA47-4290-933A-77B7CDEFC56A}" type="presOf" srcId="{AD7F8BC1-5AD4-4534-902E-52477514B4A1}" destId="{3378C0DE-1436-4BBD-98B0-186A4F4CDB04}" srcOrd="0" destOrd="0" presId="urn:microsoft.com/office/officeart/2008/layout/HorizontalMultiLevelHierarchy"/>
    <dgm:cxn modelId="{B247C785-A151-45A6-9252-935BE31E5D90}" type="presOf" srcId="{330E4500-7BE4-472C-BC8E-80F5B9873ED2}" destId="{86E084DD-334C-460B-89FA-B2E26D35CB8E}" srcOrd="0" destOrd="0" presId="urn:microsoft.com/office/officeart/2008/layout/HorizontalMultiLevelHierarchy"/>
    <dgm:cxn modelId="{1A2E3EA2-0171-472A-8DD3-911DBB5B499A}" type="presOf" srcId="{A1F90628-915C-4504-ADB7-56C70BE812D7}" destId="{FBF19ECF-EF7E-480E-BEE3-FD2109A29389}" srcOrd="0" destOrd="0" presId="urn:microsoft.com/office/officeart/2008/layout/HorizontalMultiLevelHierarchy"/>
    <dgm:cxn modelId="{BA9B307F-3D1E-4637-A163-C5772C3A981C}" type="presOf" srcId="{C791843C-8679-451E-B8D5-612A8BB51EAE}" destId="{A50AC4C3-08DB-4F36-851D-7A28C7BE312F}" srcOrd="0" destOrd="0" presId="urn:microsoft.com/office/officeart/2008/layout/HorizontalMultiLevelHierarchy"/>
    <dgm:cxn modelId="{18E58D85-B9F8-462B-AE79-6EDF47B3062A}" type="presOf" srcId="{C10E49A7-1D35-4CAC-920A-6CEBED9C240B}" destId="{11A9C0B3-601F-4213-9D46-3CADF03EBF8D}" srcOrd="1" destOrd="0" presId="urn:microsoft.com/office/officeart/2008/layout/HorizontalMultiLevelHierarchy"/>
    <dgm:cxn modelId="{F539C644-3467-4B60-B5CB-7B647CCF9696}" type="presOf" srcId="{9B38124C-3C3C-4010-9175-E27C5A27C9BB}" destId="{0725D972-9431-4449-A10D-9D04821E6B55}" srcOrd="0" destOrd="0" presId="urn:microsoft.com/office/officeart/2008/layout/HorizontalMultiLevelHierarchy"/>
    <dgm:cxn modelId="{4A47AF78-2D96-48B9-A49B-64750A76114D}" type="presOf" srcId="{C10E49A7-1D35-4CAC-920A-6CEBED9C240B}" destId="{A5C091C0-7E8A-4E34-9392-9AC10384C915}" srcOrd="0" destOrd="0" presId="urn:microsoft.com/office/officeart/2008/layout/HorizontalMultiLevelHierarchy"/>
    <dgm:cxn modelId="{1B3FE477-51EA-4B94-AE5F-0B2E4C335C5B}" type="presOf" srcId="{FCA7A68F-DF93-4921-BA0B-253DD96B9C74}" destId="{90CC7BC1-BCEA-444E-B087-4DCFCFD62F01}" srcOrd="0" destOrd="0" presId="urn:microsoft.com/office/officeart/2008/layout/HorizontalMultiLevelHierarchy"/>
    <dgm:cxn modelId="{D197A638-9C5E-46C6-AECF-7F56296D5054}" srcId="{AD7F8BC1-5AD4-4534-902E-52477514B4A1}" destId="{FCA7A68F-DF93-4921-BA0B-253DD96B9C74}" srcOrd="0" destOrd="0" parTransId="{A1F90628-915C-4504-ADB7-56C70BE812D7}" sibTransId="{0E8DDBD0-28EC-46A3-B326-5046F052F2C7}"/>
    <dgm:cxn modelId="{359AB7C6-CAB0-4256-BC9A-7F2755952E81}" srcId="{AD7F8BC1-5AD4-4534-902E-52477514B4A1}" destId="{746F881A-B1EB-4B42-9144-98E0CC416550}" srcOrd="1" destOrd="0" parTransId="{330E4500-7BE4-472C-BC8E-80F5B9873ED2}" sibTransId="{FDC08464-EE88-4676-B080-3EB722B8FBA8}"/>
    <dgm:cxn modelId="{EF751A73-0A0D-4050-AB08-47D1A756A750}" type="presOf" srcId="{A1F90628-915C-4504-ADB7-56C70BE812D7}" destId="{71DABE3C-BE06-4A71-ABB9-7A99CF8BC891}" srcOrd="1" destOrd="0" presId="urn:microsoft.com/office/officeart/2008/layout/HorizontalMultiLevelHierarchy"/>
    <dgm:cxn modelId="{191AEE42-46DD-4A85-855A-1A200C4D39B3}" type="presOf" srcId="{330E4500-7BE4-472C-BC8E-80F5B9873ED2}" destId="{BE4F30B0-02ED-4E26-8968-55D1693E345C}" srcOrd="1" destOrd="0" presId="urn:microsoft.com/office/officeart/2008/layout/HorizontalMultiLevelHierarchy"/>
    <dgm:cxn modelId="{8318534F-0DB5-4A5C-AE2A-69A353C35F49}" type="presOf" srcId="{746F881A-B1EB-4B42-9144-98E0CC416550}" destId="{DCCD3D4F-1087-46D9-BD17-41F34350063C}" srcOrd="0" destOrd="0" presId="urn:microsoft.com/office/officeart/2008/layout/HorizontalMultiLevelHierarchy"/>
    <dgm:cxn modelId="{4C14F3FC-80ED-4548-8924-0C1C5939354E}" srcId="{AD7F8BC1-5AD4-4534-902E-52477514B4A1}" destId="{C791843C-8679-451E-B8D5-612A8BB51EAE}" srcOrd="2" destOrd="0" parTransId="{C10E49A7-1D35-4CAC-920A-6CEBED9C240B}" sibTransId="{13B6FD5E-A87F-491D-AB6E-C75E1A838FC1}"/>
    <dgm:cxn modelId="{C72A45EA-F574-4B07-910F-A22F20EFB40A}" type="presParOf" srcId="{0725D972-9431-4449-A10D-9D04821E6B55}" destId="{BFD0C6E8-7469-4B8E-8BA4-02992855638B}" srcOrd="0" destOrd="0" presId="urn:microsoft.com/office/officeart/2008/layout/HorizontalMultiLevelHierarchy"/>
    <dgm:cxn modelId="{0016DBE8-D9BA-44D4-B0D2-19BEAFEF778A}" type="presParOf" srcId="{BFD0C6E8-7469-4B8E-8BA4-02992855638B}" destId="{3378C0DE-1436-4BBD-98B0-186A4F4CDB04}" srcOrd="0" destOrd="0" presId="urn:microsoft.com/office/officeart/2008/layout/HorizontalMultiLevelHierarchy"/>
    <dgm:cxn modelId="{1B6BF9F7-9AA9-435E-B828-317A83C32FC6}" type="presParOf" srcId="{BFD0C6E8-7469-4B8E-8BA4-02992855638B}" destId="{7C3D0CC8-1B55-4E25-9E8C-4D5B565D671C}" srcOrd="1" destOrd="0" presId="urn:microsoft.com/office/officeart/2008/layout/HorizontalMultiLevelHierarchy"/>
    <dgm:cxn modelId="{EFD1B38E-A575-4562-AF45-F00F46E5419C}" type="presParOf" srcId="{7C3D0CC8-1B55-4E25-9E8C-4D5B565D671C}" destId="{FBF19ECF-EF7E-480E-BEE3-FD2109A29389}" srcOrd="0" destOrd="0" presId="urn:microsoft.com/office/officeart/2008/layout/HorizontalMultiLevelHierarchy"/>
    <dgm:cxn modelId="{B77180E3-8181-4D3B-A587-81ACEC7ACD4D}" type="presParOf" srcId="{FBF19ECF-EF7E-480E-BEE3-FD2109A29389}" destId="{71DABE3C-BE06-4A71-ABB9-7A99CF8BC891}" srcOrd="0" destOrd="0" presId="urn:microsoft.com/office/officeart/2008/layout/HorizontalMultiLevelHierarchy"/>
    <dgm:cxn modelId="{6A3451BE-2F77-4EAF-AA4C-A11342904B6F}" type="presParOf" srcId="{7C3D0CC8-1B55-4E25-9E8C-4D5B565D671C}" destId="{3363CE29-7653-43FE-96BF-044369646339}" srcOrd="1" destOrd="0" presId="urn:microsoft.com/office/officeart/2008/layout/HorizontalMultiLevelHierarchy"/>
    <dgm:cxn modelId="{4DC7A280-0343-4654-8695-A12AD00C9925}" type="presParOf" srcId="{3363CE29-7653-43FE-96BF-044369646339}" destId="{90CC7BC1-BCEA-444E-B087-4DCFCFD62F01}" srcOrd="0" destOrd="0" presId="urn:microsoft.com/office/officeart/2008/layout/HorizontalMultiLevelHierarchy"/>
    <dgm:cxn modelId="{5D1B2DF4-7633-4978-B5CB-4D00D0A5040A}" type="presParOf" srcId="{3363CE29-7653-43FE-96BF-044369646339}" destId="{B6830E3B-9B13-4EA1-A732-5855F8C2E404}" srcOrd="1" destOrd="0" presId="urn:microsoft.com/office/officeart/2008/layout/HorizontalMultiLevelHierarchy"/>
    <dgm:cxn modelId="{A6124B29-6042-4BE5-B8C1-A47F1907AFF4}" type="presParOf" srcId="{7C3D0CC8-1B55-4E25-9E8C-4D5B565D671C}" destId="{86E084DD-334C-460B-89FA-B2E26D35CB8E}" srcOrd="2" destOrd="0" presId="urn:microsoft.com/office/officeart/2008/layout/HorizontalMultiLevelHierarchy"/>
    <dgm:cxn modelId="{C625C9AB-5628-49CF-B424-713C2C0B5EB0}" type="presParOf" srcId="{86E084DD-334C-460B-89FA-B2E26D35CB8E}" destId="{BE4F30B0-02ED-4E26-8968-55D1693E345C}" srcOrd="0" destOrd="0" presId="urn:microsoft.com/office/officeart/2008/layout/HorizontalMultiLevelHierarchy"/>
    <dgm:cxn modelId="{10186428-73EC-4016-B9CE-971E880C1285}" type="presParOf" srcId="{7C3D0CC8-1B55-4E25-9E8C-4D5B565D671C}" destId="{6632A344-7C05-4E30-991F-519FBDAE47E6}" srcOrd="3" destOrd="0" presId="urn:microsoft.com/office/officeart/2008/layout/HorizontalMultiLevelHierarchy"/>
    <dgm:cxn modelId="{DCDE9263-261C-40CF-B458-E858922E625F}" type="presParOf" srcId="{6632A344-7C05-4E30-991F-519FBDAE47E6}" destId="{DCCD3D4F-1087-46D9-BD17-41F34350063C}" srcOrd="0" destOrd="0" presId="urn:microsoft.com/office/officeart/2008/layout/HorizontalMultiLevelHierarchy"/>
    <dgm:cxn modelId="{DF34F0A1-40E5-4603-9B2A-E77E95643723}" type="presParOf" srcId="{6632A344-7C05-4E30-991F-519FBDAE47E6}" destId="{4AA4AD9C-3EB1-4453-85B9-CD153B3B9844}" srcOrd="1" destOrd="0" presId="urn:microsoft.com/office/officeart/2008/layout/HorizontalMultiLevelHierarchy"/>
    <dgm:cxn modelId="{2DE848C2-6F3C-4AF8-9637-7EDCB4DCDDCC}" type="presParOf" srcId="{7C3D0CC8-1B55-4E25-9E8C-4D5B565D671C}" destId="{A5C091C0-7E8A-4E34-9392-9AC10384C915}" srcOrd="4" destOrd="0" presId="urn:microsoft.com/office/officeart/2008/layout/HorizontalMultiLevelHierarchy"/>
    <dgm:cxn modelId="{AFA62B88-4D46-4416-BD9A-7E563B56DC19}" type="presParOf" srcId="{A5C091C0-7E8A-4E34-9392-9AC10384C915}" destId="{11A9C0B3-601F-4213-9D46-3CADF03EBF8D}" srcOrd="0" destOrd="0" presId="urn:microsoft.com/office/officeart/2008/layout/HorizontalMultiLevelHierarchy"/>
    <dgm:cxn modelId="{5660C893-2670-480C-B482-4E9BE99A274E}" type="presParOf" srcId="{7C3D0CC8-1B55-4E25-9E8C-4D5B565D671C}" destId="{25EB69E5-FCAF-412B-AEF0-512621DACFAA}" srcOrd="5" destOrd="0" presId="urn:microsoft.com/office/officeart/2008/layout/HorizontalMultiLevelHierarchy"/>
    <dgm:cxn modelId="{A0F1A641-0EDD-481B-941F-190371E0A82A}" type="presParOf" srcId="{25EB69E5-FCAF-412B-AEF0-512621DACFAA}" destId="{A50AC4C3-08DB-4F36-851D-7A28C7BE312F}" srcOrd="0" destOrd="0" presId="urn:microsoft.com/office/officeart/2008/layout/HorizontalMultiLevelHierarchy"/>
    <dgm:cxn modelId="{E974DF87-E38D-456B-AEB0-C14FA15E3AC8}" type="presParOf" srcId="{25EB69E5-FCAF-412B-AEF0-512621DACFAA}" destId="{D9596A1B-D5CD-4FAE-9093-61BDF402365F}"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D2128-54F8-4941-8C46-7B897987540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82C4CAFE-D48B-4B1C-8BC6-23810F8ECBAF}">
      <dgm:prSet phldrT="[Текст]" custT="1"/>
      <dgm:spPr>
        <a:solidFill>
          <a:schemeClr val="accent5">
            <a:lumMod val="40000"/>
            <a:lumOff val="60000"/>
          </a:schemeClr>
        </a:solidFill>
      </dgm:spPr>
      <dgm:t>
        <a:bodyPr/>
        <a:lstStyle/>
        <a:p>
          <a:r>
            <a:rPr lang="kk-KZ" sz="2000" b="1" dirty="0" smtClean="0">
              <a:solidFill>
                <a:schemeClr val="tx1"/>
              </a:solidFill>
              <a:latin typeface="Times New Roman" panose="02020603050405020304" pitchFamily="18" charset="0"/>
              <a:ea typeface="Times New Roman" panose="02020603050405020304" pitchFamily="18" charset="0"/>
            </a:rPr>
            <a:t>Жинақы мәтін дегеніміз - оқырманның түсінуіне ыңғайлы етіп құрылған бастапқы мәтіннің ықшамдалып (сығымдалып) берілуі.</a:t>
          </a:r>
          <a:endParaRPr lang="ru-RU" sz="2000" b="1" dirty="0">
            <a:solidFill>
              <a:schemeClr val="tx1"/>
            </a:solidFill>
          </a:endParaRPr>
        </a:p>
      </dgm:t>
    </dgm:pt>
    <dgm:pt modelId="{FB651A04-68E0-41DD-8DE3-3877431A9AC6}" type="parTrans" cxnId="{F5E69FD3-FFEC-4E36-84D2-1E53E2A703E0}">
      <dgm:prSet/>
      <dgm:spPr/>
      <dgm:t>
        <a:bodyPr/>
        <a:lstStyle/>
        <a:p>
          <a:endParaRPr lang="ru-RU"/>
        </a:p>
      </dgm:t>
    </dgm:pt>
    <dgm:pt modelId="{B71C05C9-260C-4E32-94FA-557350FB082C}" type="sibTrans" cxnId="{F5E69FD3-FFEC-4E36-84D2-1E53E2A703E0}">
      <dgm:prSet/>
      <dgm:spPr/>
      <dgm:t>
        <a:bodyPr/>
        <a:lstStyle/>
        <a:p>
          <a:endParaRPr lang="ru-RU"/>
        </a:p>
      </dgm:t>
    </dgm:pt>
    <dgm:pt modelId="{3DB17D6B-7917-4AA1-B827-821506C611C9}">
      <dgm:prSet phldrT="[Текст]" custT="1"/>
      <dgm:spPr>
        <a:solidFill>
          <a:schemeClr val="accent5">
            <a:lumMod val="40000"/>
            <a:lumOff val="60000"/>
          </a:schemeClr>
        </a:solidFill>
      </dgm:spPr>
      <dgm:t>
        <a:bodyPr/>
        <a:lstStyle/>
        <a:p>
          <a:r>
            <a:rPr lang="kk-KZ" sz="2000" b="1" dirty="0" smtClean="0">
              <a:solidFill>
                <a:schemeClr val="tx1"/>
              </a:solidFill>
              <a:latin typeface="Times New Roman" panose="02020603050405020304" pitchFamily="18" charset="0"/>
              <a:ea typeface="Times New Roman" panose="02020603050405020304" pitchFamily="18" charset="0"/>
            </a:rPr>
            <a:t>Негізгі ойды білдіретін тірек сөздерді, сөйлемдерді белгілеу.</a:t>
          </a:r>
          <a:endParaRPr lang="ru-RU" sz="2000" b="1" dirty="0">
            <a:solidFill>
              <a:schemeClr val="tx1"/>
            </a:solidFill>
          </a:endParaRPr>
        </a:p>
      </dgm:t>
    </dgm:pt>
    <dgm:pt modelId="{EE13F153-CD34-481C-82E2-FFCEC9DF9B12}" type="parTrans" cxnId="{4B68FC66-1717-4D16-BC8F-C01A1A3AE6DF}">
      <dgm:prSet/>
      <dgm:spPr/>
      <dgm:t>
        <a:bodyPr/>
        <a:lstStyle/>
        <a:p>
          <a:endParaRPr lang="ru-RU"/>
        </a:p>
      </dgm:t>
    </dgm:pt>
    <dgm:pt modelId="{0242D5A5-D1C8-4838-8901-01F318C3700B}" type="sibTrans" cxnId="{4B68FC66-1717-4D16-BC8F-C01A1A3AE6DF}">
      <dgm:prSet/>
      <dgm:spPr/>
      <dgm:t>
        <a:bodyPr/>
        <a:lstStyle/>
        <a:p>
          <a:endParaRPr lang="ru-RU"/>
        </a:p>
      </dgm:t>
    </dgm:pt>
    <dgm:pt modelId="{00471ED3-FF5A-441B-AD11-5CAA727947F4}">
      <dgm:prSet phldrT="[Текст]" custT="1"/>
      <dgm:spPr>
        <a:solidFill>
          <a:schemeClr val="accent5">
            <a:lumMod val="40000"/>
            <a:lumOff val="60000"/>
          </a:schemeClr>
        </a:solidFill>
      </dgm:spPr>
      <dgm:t>
        <a:bodyPr/>
        <a:lstStyle/>
        <a:p>
          <a:pPr>
            <a:lnSpc>
              <a:spcPct val="100000"/>
            </a:lnSpc>
          </a:pPr>
          <a:r>
            <a:rPr lang="kk-KZ" sz="2000" b="1" dirty="0" smtClean="0">
              <a:solidFill>
                <a:schemeClr val="tx1"/>
              </a:solidFill>
              <a:latin typeface="Times New Roman" panose="02020603050405020304" pitchFamily="18" charset="0"/>
              <a:ea typeface="Times New Roman" panose="02020603050405020304" pitchFamily="18" charset="0"/>
            </a:rPr>
            <a:t>Мәтін түпнұсқасының сілтемесін көрсету. Мысалы: Абай айтқандай..., «Ұлан» газетінде ..., Мақалада «.....» берілген, т.б.</a:t>
          </a:r>
          <a:endParaRPr lang="ru-RU" sz="2000" b="1" dirty="0">
            <a:solidFill>
              <a:schemeClr val="tx1"/>
            </a:solidFill>
          </a:endParaRPr>
        </a:p>
      </dgm:t>
    </dgm:pt>
    <dgm:pt modelId="{8C63CC03-84F7-4025-817E-1A3029C4C7F9}" type="parTrans" cxnId="{3184578B-9DFC-4806-97D9-991C27B47D94}">
      <dgm:prSet/>
      <dgm:spPr/>
      <dgm:t>
        <a:bodyPr/>
        <a:lstStyle/>
        <a:p>
          <a:endParaRPr lang="ru-RU"/>
        </a:p>
      </dgm:t>
    </dgm:pt>
    <dgm:pt modelId="{2D44554F-812C-4EFD-9603-14785C69EADE}" type="sibTrans" cxnId="{3184578B-9DFC-4806-97D9-991C27B47D94}">
      <dgm:prSet/>
      <dgm:spPr/>
      <dgm:t>
        <a:bodyPr/>
        <a:lstStyle/>
        <a:p>
          <a:endParaRPr lang="ru-RU"/>
        </a:p>
      </dgm:t>
    </dgm:pt>
    <dgm:pt modelId="{A64CF8D0-2359-411E-80D5-CDB83DB95C37}">
      <dgm:prSet phldrT="[Текст]" custT="1"/>
      <dgm:spPr>
        <a:solidFill>
          <a:schemeClr val="accent5">
            <a:lumMod val="40000"/>
            <a:lumOff val="60000"/>
          </a:schemeClr>
        </a:solidFill>
      </dgm:spPr>
      <dgm:t>
        <a:bodyPr/>
        <a:lstStyle/>
        <a:p>
          <a:r>
            <a:rPr lang="kk-KZ" sz="2000" b="1" dirty="0" smtClean="0">
              <a:solidFill>
                <a:schemeClr val="tx1"/>
              </a:solidFill>
              <a:latin typeface="Times New Roman" panose="02020603050405020304" pitchFamily="18" charset="0"/>
              <a:ea typeface="Times New Roman" panose="02020603050405020304" pitchFamily="18" charset="0"/>
            </a:rPr>
            <a:t>Автор ойын, баяндау желісін сақтай отырып, мәтіндегі негізгі ойды ықшамдау.</a:t>
          </a:r>
          <a:endParaRPr lang="ru-RU" sz="2000" b="1" dirty="0">
            <a:solidFill>
              <a:schemeClr val="tx1"/>
            </a:solidFill>
          </a:endParaRPr>
        </a:p>
      </dgm:t>
    </dgm:pt>
    <dgm:pt modelId="{F61AF2C3-BEAB-4DD4-9F63-9228F8FF8808}" type="parTrans" cxnId="{8B9383B2-01C0-4B2B-BC79-3B8A9A498CEA}">
      <dgm:prSet/>
      <dgm:spPr/>
      <dgm:t>
        <a:bodyPr/>
        <a:lstStyle/>
        <a:p>
          <a:endParaRPr lang="ru-RU"/>
        </a:p>
      </dgm:t>
    </dgm:pt>
    <dgm:pt modelId="{3BA2C4E7-0FC7-46DF-A6E6-83631D848F7B}" type="sibTrans" cxnId="{8B9383B2-01C0-4B2B-BC79-3B8A9A498CEA}">
      <dgm:prSet/>
      <dgm:spPr/>
      <dgm:t>
        <a:bodyPr/>
        <a:lstStyle/>
        <a:p>
          <a:endParaRPr lang="ru-RU"/>
        </a:p>
      </dgm:t>
    </dgm:pt>
    <dgm:pt modelId="{1ECF42FF-0346-4CCF-A790-7DBD7291F91B}">
      <dgm:prSet phldrT="[Текст]" custT="1"/>
      <dgm:spPr>
        <a:solidFill>
          <a:schemeClr val="accent5">
            <a:lumMod val="40000"/>
            <a:lumOff val="60000"/>
          </a:schemeClr>
        </a:solidFill>
      </dgm:spPr>
      <dgm:t>
        <a:bodyPr/>
        <a:lstStyle/>
        <a:p>
          <a:endParaRPr lang="kk-KZ" sz="2000" dirty="0" smtClean="0">
            <a:latin typeface="Times New Roman" panose="02020603050405020304" pitchFamily="18" charset="0"/>
            <a:ea typeface="Times New Roman" panose="02020603050405020304" pitchFamily="18" charset="0"/>
          </a:endParaRPr>
        </a:p>
        <a:p>
          <a:r>
            <a:rPr lang="kk-KZ" sz="2000" b="1" dirty="0" smtClean="0">
              <a:solidFill>
                <a:schemeClr val="tx1"/>
              </a:solidFill>
              <a:latin typeface="Times New Roman" panose="02020603050405020304" pitchFamily="18" charset="0"/>
              <a:ea typeface="Times New Roman" panose="02020603050405020304" pitchFamily="18" charset="0"/>
            </a:rPr>
            <a:t>Мәтінді мұқият оқу және негізгі, қосымша ақпараттарды анықтау, қосымша ақпараттарды сызып тастау.</a:t>
          </a:r>
          <a:br>
            <a:rPr lang="kk-KZ" sz="2000" b="1" dirty="0" smtClean="0">
              <a:solidFill>
                <a:schemeClr val="tx1"/>
              </a:solidFill>
              <a:latin typeface="Times New Roman" panose="02020603050405020304" pitchFamily="18" charset="0"/>
              <a:ea typeface="Times New Roman" panose="02020603050405020304" pitchFamily="18" charset="0"/>
            </a:rPr>
          </a:br>
          <a:endParaRPr lang="ru-RU" sz="2000" b="1" dirty="0">
            <a:solidFill>
              <a:schemeClr val="tx1"/>
            </a:solidFill>
          </a:endParaRPr>
        </a:p>
      </dgm:t>
    </dgm:pt>
    <dgm:pt modelId="{6D51C869-7840-44B2-9EE6-6347FD752690}" type="parTrans" cxnId="{3EE5980A-4DBF-487A-A01D-B89C6EB5A7F9}">
      <dgm:prSet/>
      <dgm:spPr/>
      <dgm:t>
        <a:bodyPr/>
        <a:lstStyle/>
        <a:p>
          <a:endParaRPr lang="ru-RU"/>
        </a:p>
      </dgm:t>
    </dgm:pt>
    <dgm:pt modelId="{7C0397B1-B232-40FA-924A-FB205F532503}" type="sibTrans" cxnId="{3EE5980A-4DBF-487A-A01D-B89C6EB5A7F9}">
      <dgm:prSet/>
      <dgm:spPr/>
      <dgm:t>
        <a:bodyPr/>
        <a:lstStyle/>
        <a:p>
          <a:endParaRPr lang="ru-RU"/>
        </a:p>
      </dgm:t>
    </dgm:pt>
    <dgm:pt modelId="{C6022961-9CBD-45A3-8997-4B08C2E8F957}" type="pres">
      <dgm:prSet presAssocID="{9B1D2128-54F8-4941-8C46-7B8979875407}" presName="Name0" presStyleCnt="0">
        <dgm:presLayoutVars>
          <dgm:dir/>
          <dgm:resizeHandles val="exact"/>
        </dgm:presLayoutVars>
      </dgm:prSet>
      <dgm:spPr/>
      <dgm:t>
        <a:bodyPr/>
        <a:lstStyle/>
        <a:p>
          <a:endParaRPr lang="ru-RU"/>
        </a:p>
      </dgm:t>
    </dgm:pt>
    <dgm:pt modelId="{04530759-B00E-4DAC-9D63-1D2B12C709A3}" type="pres">
      <dgm:prSet presAssocID="{9B1D2128-54F8-4941-8C46-7B8979875407}" presName="cycle" presStyleCnt="0"/>
      <dgm:spPr/>
    </dgm:pt>
    <dgm:pt modelId="{71FE3F17-22DD-442C-9E32-04F0915D013A}" type="pres">
      <dgm:prSet presAssocID="{82C4CAFE-D48B-4B1C-8BC6-23810F8ECBAF}" presName="nodeFirstNode" presStyleLbl="node1" presStyleIdx="0" presStyleCnt="5" custScaleX="193536">
        <dgm:presLayoutVars>
          <dgm:bulletEnabled val="1"/>
        </dgm:presLayoutVars>
      </dgm:prSet>
      <dgm:spPr/>
      <dgm:t>
        <a:bodyPr/>
        <a:lstStyle/>
        <a:p>
          <a:endParaRPr lang="ru-RU"/>
        </a:p>
      </dgm:t>
    </dgm:pt>
    <dgm:pt modelId="{07A0BFBB-EA76-497B-8F78-9DA65194D6C8}" type="pres">
      <dgm:prSet presAssocID="{B71C05C9-260C-4E32-94FA-557350FB082C}" presName="sibTransFirstNode" presStyleLbl="bgShp" presStyleIdx="0" presStyleCnt="1"/>
      <dgm:spPr/>
      <dgm:t>
        <a:bodyPr/>
        <a:lstStyle/>
        <a:p>
          <a:endParaRPr lang="ru-RU"/>
        </a:p>
      </dgm:t>
    </dgm:pt>
    <dgm:pt modelId="{C5261A6C-F5E7-4C62-AAE0-B14EFB98593E}" type="pres">
      <dgm:prSet presAssocID="{3DB17D6B-7917-4AA1-B827-821506C611C9}" presName="nodeFollowingNodes" presStyleLbl="node1" presStyleIdx="1" presStyleCnt="5" custScaleX="171063" custRadScaleRad="98304" custRadScaleInc="-536">
        <dgm:presLayoutVars>
          <dgm:bulletEnabled val="1"/>
        </dgm:presLayoutVars>
      </dgm:prSet>
      <dgm:spPr/>
      <dgm:t>
        <a:bodyPr/>
        <a:lstStyle/>
        <a:p>
          <a:endParaRPr lang="ru-RU"/>
        </a:p>
      </dgm:t>
    </dgm:pt>
    <dgm:pt modelId="{ED505EFE-0619-44BC-8C55-D6B82A884F4F}" type="pres">
      <dgm:prSet presAssocID="{00471ED3-FF5A-441B-AD11-5CAA727947F4}" presName="nodeFollowingNodes" presStyleLbl="node1" presStyleIdx="2" presStyleCnt="5" custScaleX="201585" custScaleY="117922" custRadScaleRad="125110" custRadScaleInc="-49298">
        <dgm:presLayoutVars>
          <dgm:bulletEnabled val="1"/>
        </dgm:presLayoutVars>
      </dgm:prSet>
      <dgm:spPr/>
      <dgm:t>
        <a:bodyPr/>
        <a:lstStyle/>
        <a:p>
          <a:endParaRPr lang="ru-RU"/>
        </a:p>
      </dgm:t>
    </dgm:pt>
    <dgm:pt modelId="{E5336EEE-A349-499A-A12A-BB012081E481}" type="pres">
      <dgm:prSet presAssocID="{A64CF8D0-2359-411E-80D5-CDB83DB95C37}" presName="nodeFollowingNodes" presStyleLbl="node1" presStyleIdx="3" presStyleCnt="5" custScaleX="171274" custScaleY="116172" custRadScaleRad="119655" custRadScaleInc="44658">
        <dgm:presLayoutVars>
          <dgm:bulletEnabled val="1"/>
        </dgm:presLayoutVars>
      </dgm:prSet>
      <dgm:spPr/>
      <dgm:t>
        <a:bodyPr/>
        <a:lstStyle/>
        <a:p>
          <a:endParaRPr lang="ru-RU"/>
        </a:p>
      </dgm:t>
    </dgm:pt>
    <dgm:pt modelId="{45CE98D8-243D-4C16-8FA3-4D41071D82A8}" type="pres">
      <dgm:prSet presAssocID="{1ECF42FF-0346-4CCF-A790-7DBD7291F91B}" presName="nodeFollowingNodes" presStyleLbl="node1" presStyleIdx="4" presStyleCnt="5" custScaleX="162496" custScaleY="102571">
        <dgm:presLayoutVars>
          <dgm:bulletEnabled val="1"/>
        </dgm:presLayoutVars>
      </dgm:prSet>
      <dgm:spPr/>
      <dgm:t>
        <a:bodyPr/>
        <a:lstStyle/>
        <a:p>
          <a:endParaRPr lang="ru-RU"/>
        </a:p>
      </dgm:t>
    </dgm:pt>
  </dgm:ptLst>
  <dgm:cxnLst>
    <dgm:cxn modelId="{1A581912-3F96-472D-BA44-885E90D792AB}" type="presOf" srcId="{9B1D2128-54F8-4941-8C46-7B8979875407}" destId="{C6022961-9CBD-45A3-8997-4B08C2E8F957}" srcOrd="0" destOrd="0" presId="urn:microsoft.com/office/officeart/2005/8/layout/cycle3"/>
    <dgm:cxn modelId="{4B68FC66-1717-4D16-BC8F-C01A1A3AE6DF}" srcId="{9B1D2128-54F8-4941-8C46-7B8979875407}" destId="{3DB17D6B-7917-4AA1-B827-821506C611C9}" srcOrd="1" destOrd="0" parTransId="{EE13F153-CD34-481C-82E2-FFCEC9DF9B12}" sibTransId="{0242D5A5-D1C8-4838-8901-01F318C3700B}"/>
    <dgm:cxn modelId="{C5E6BA25-675D-4829-8901-6F8F89F86C6E}" type="presOf" srcId="{A64CF8D0-2359-411E-80D5-CDB83DB95C37}" destId="{E5336EEE-A349-499A-A12A-BB012081E481}" srcOrd="0" destOrd="0" presId="urn:microsoft.com/office/officeart/2005/8/layout/cycle3"/>
    <dgm:cxn modelId="{AA158BD4-0D79-4777-8EE4-0C54B6386AE9}" type="presOf" srcId="{3DB17D6B-7917-4AA1-B827-821506C611C9}" destId="{C5261A6C-F5E7-4C62-AAE0-B14EFB98593E}" srcOrd="0" destOrd="0" presId="urn:microsoft.com/office/officeart/2005/8/layout/cycle3"/>
    <dgm:cxn modelId="{51F171CF-8FE5-4B32-A313-8540089AA672}" type="presOf" srcId="{1ECF42FF-0346-4CCF-A790-7DBD7291F91B}" destId="{45CE98D8-243D-4C16-8FA3-4D41071D82A8}" srcOrd="0" destOrd="0" presId="urn:microsoft.com/office/officeart/2005/8/layout/cycle3"/>
    <dgm:cxn modelId="{AA92FE1F-08DC-4248-9981-ECF6B59BB3CB}" type="presOf" srcId="{B71C05C9-260C-4E32-94FA-557350FB082C}" destId="{07A0BFBB-EA76-497B-8F78-9DA65194D6C8}" srcOrd="0" destOrd="0" presId="urn:microsoft.com/office/officeart/2005/8/layout/cycle3"/>
    <dgm:cxn modelId="{8B9383B2-01C0-4B2B-BC79-3B8A9A498CEA}" srcId="{9B1D2128-54F8-4941-8C46-7B8979875407}" destId="{A64CF8D0-2359-411E-80D5-CDB83DB95C37}" srcOrd="3" destOrd="0" parTransId="{F61AF2C3-BEAB-4DD4-9F63-9228F8FF8808}" sibTransId="{3BA2C4E7-0FC7-46DF-A6E6-83631D848F7B}"/>
    <dgm:cxn modelId="{F5E69FD3-FFEC-4E36-84D2-1E53E2A703E0}" srcId="{9B1D2128-54F8-4941-8C46-7B8979875407}" destId="{82C4CAFE-D48B-4B1C-8BC6-23810F8ECBAF}" srcOrd="0" destOrd="0" parTransId="{FB651A04-68E0-41DD-8DE3-3877431A9AC6}" sibTransId="{B71C05C9-260C-4E32-94FA-557350FB082C}"/>
    <dgm:cxn modelId="{3184578B-9DFC-4806-97D9-991C27B47D94}" srcId="{9B1D2128-54F8-4941-8C46-7B8979875407}" destId="{00471ED3-FF5A-441B-AD11-5CAA727947F4}" srcOrd="2" destOrd="0" parTransId="{8C63CC03-84F7-4025-817E-1A3029C4C7F9}" sibTransId="{2D44554F-812C-4EFD-9603-14785C69EADE}"/>
    <dgm:cxn modelId="{6BDE6EE0-85DC-4E00-AEE5-1DE0E7924513}" type="presOf" srcId="{82C4CAFE-D48B-4B1C-8BC6-23810F8ECBAF}" destId="{71FE3F17-22DD-442C-9E32-04F0915D013A}" srcOrd="0" destOrd="0" presId="urn:microsoft.com/office/officeart/2005/8/layout/cycle3"/>
    <dgm:cxn modelId="{3EE5980A-4DBF-487A-A01D-B89C6EB5A7F9}" srcId="{9B1D2128-54F8-4941-8C46-7B8979875407}" destId="{1ECF42FF-0346-4CCF-A790-7DBD7291F91B}" srcOrd="4" destOrd="0" parTransId="{6D51C869-7840-44B2-9EE6-6347FD752690}" sibTransId="{7C0397B1-B232-40FA-924A-FB205F532503}"/>
    <dgm:cxn modelId="{51555FE6-ED4B-4634-BEDC-FC1A9E4D5820}" type="presOf" srcId="{00471ED3-FF5A-441B-AD11-5CAA727947F4}" destId="{ED505EFE-0619-44BC-8C55-D6B82A884F4F}" srcOrd="0" destOrd="0" presId="urn:microsoft.com/office/officeart/2005/8/layout/cycle3"/>
    <dgm:cxn modelId="{EA52FCE6-BFD0-4B69-B8F2-96D1641D46AA}" type="presParOf" srcId="{C6022961-9CBD-45A3-8997-4B08C2E8F957}" destId="{04530759-B00E-4DAC-9D63-1D2B12C709A3}" srcOrd="0" destOrd="0" presId="urn:microsoft.com/office/officeart/2005/8/layout/cycle3"/>
    <dgm:cxn modelId="{1D09C104-DB9A-4C7F-9326-6D966907508C}" type="presParOf" srcId="{04530759-B00E-4DAC-9D63-1D2B12C709A3}" destId="{71FE3F17-22DD-442C-9E32-04F0915D013A}" srcOrd="0" destOrd="0" presId="urn:microsoft.com/office/officeart/2005/8/layout/cycle3"/>
    <dgm:cxn modelId="{9AF0E20F-AA5C-4390-8660-BCB5BEFC7E18}" type="presParOf" srcId="{04530759-B00E-4DAC-9D63-1D2B12C709A3}" destId="{07A0BFBB-EA76-497B-8F78-9DA65194D6C8}" srcOrd="1" destOrd="0" presId="urn:microsoft.com/office/officeart/2005/8/layout/cycle3"/>
    <dgm:cxn modelId="{781E244E-2661-4453-93B1-ABFE8345A7E3}" type="presParOf" srcId="{04530759-B00E-4DAC-9D63-1D2B12C709A3}" destId="{C5261A6C-F5E7-4C62-AAE0-B14EFB98593E}" srcOrd="2" destOrd="0" presId="urn:microsoft.com/office/officeart/2005/8/layout/cycle3"/>
    <dgm:cxn modelId="{00A0625E-6B4E-4241-9EBC-1DAF6A7FCA22}" type="presParOf" srcId="{04530759-B00E-4DAC-9D63-1D2B12C709A3}" destId="{ED505EFE-0619-44BC-8C55-D6B82A884F4F}" srcOrd="3" destOrd="0" presId="urn:microsoft.com/office/officeart/2005/8/layout/cycle3"/>
    <dgm:cxn modelId="{46A9EB68-B28D-4C93-83A5-BED46E608179}" type="presParOf" srcId="{04530759-B00E-4DAC-9D63-1D2B12C709A3}" destId="{E5336EEE-A349-499A-A12A-BB012081E481}" srcOrd="4" destOrd="0" presId="urn:microsoft.com/office/officeart/2005/8/layout/cycle3"/>
    <dgm:cxn modelId="{4ADF4F9D-B0FD-4890-8EAC-E631AEB08871}" type="presParOf" srcId="{04530759-B00E-4DAC-9D63-1D2B12C709A3}" destId="{45CE98D8-243D-4C16-8FA3-4D41071D82A8}"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C091C0-7E8A-4E34-9392-9AC10384C915}">
      <dsp:nvSpPr>
        <dsp:cNvPr id="0" name=""/>
        <dsp:cNvSpPr/>
      </dsp:nvSpPr>
      <dsp:spPr>
        <a:xfrm>
          <a:off x="1771039" y="2709333"/>
          <a:ext cx="675382" cy="1286933"/>
        </a:xfrm>
        <a:custGeom>
          <a:avLst/>
          <a:gdLst/>
          <a:ahLst/>
          <a:cxnLst/>
          <a:rect l="0" t="0" r="0" b="0"/>
          <a:pathLst>
            <a:path>
              <a:moveTo>
                <a:pt x="0" y="0"/>
              </a:moveTo>
              <a:lnTo>
                <a:pt x="337691" y="0"/>
              </a:lnTo>
              <a:lnTo>
                <a:pt x="337691" y="1286933"/>
              </a:lnTo>
              <a:lnTo>
                <a:pt x="675382" y="12869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72396" y="3316465"/>
        <a:ext cx="72669" cy="72669"/>
      </dsp:txXfrm>
    </dsp:sp>
    <dsp:sp modelId="{86E084DD-334C-460B-89FA-B2E26D35CB8E}">
      <dsp:nvSpPr>
        <dsp:cNvPr id="0" name=""/>
        <dsp:cNvSpPr/>
      </dsp:nvSpPr>
      <dsp:spPr>
        <a:xfrm>
          <a:off x="1771039" y="2663613"/>
          <a:ext cx="675382" cy="91440"/>
        </a:xfrm>
        <a:custGeom>
          <a:avLst/>
          <a:gdLst/>
          <a:ahLst/>
          <a:cxnLst/>
          <a:rect l="0" t="0" r="0" b="0"/>
          <a:pathLst>
            <a:path>
              <a:moveTo>
                <a:pt x="0" y="45720"/>
              </a:moveTo>
              <a:lnTo>
                <a:pt x="675382"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91846" y="2692448"/>
        <a:ext cx="33769" cy="33769"/>
      </dsp:txXfrm>
    </dsp:sp>
    <dsp:sp modelId="{FBF19ECF-EF7E-480E-BEE3-FD2109A29389}">
      <dsp:nvSpPr>
        <dsp:cNvPr id="0" name=""/>
        <dsp:cNvSpPr/>
      </dsp:nvSpPr>
      <dsp:spPr>
        <a:xfrm>
          <a:off x="1771039" y="1422400"/>
          <a:ext cx="675382" cy="1286933"/>
        </a:xfrm>
        <a:custGeom>
          <a:avLst/>
          <a:gdLst/>
          <a:ahLst/>
          <a:cxnLst/>
          <a:rect l="0" t="0" r="0" b="0"/>
          <a:pathLst>
            <a:path>
              <a:moveTo>
                <a:pt x="0" y="1286933"/>
              </a:moveTo>
              <a:lnTo>
                <a:pt x="337691" y="1286933"/>
              </a:lnTo>
              <a:lnTo>
                <a:pt x="337691" y="0"/>
              </a:lnTo>
              <a:lnTo>
                <a:pt x="67538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72396" y="2029532"/>
        <a:ext cx="72669" cy="72669"/>
      </dsp:txXfrm>
    </dsp:sp>
    <dsp:sp modelId="{3378C0DE-1436-4BBD-98B0-186A4F4CDB04}">
      <dsp:nvSpPr>
        <dsp:cNvPr id="0" name=""/>
        <dsp:cNvSpPr/>
      </dsp:nvSpPr>
      <dsp:spPr>
        <a:xfrm rot="16200000">
          <a:off x="-1453067" y="2194560"/>
          <a:ext cx="5418667" cy="10295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kk-KZ" sz="4400" kern="1200" dirty="0" smtClean="0">
              <a:latin typeface="Times New Roman" panose="02020603050405020304" pitchFamily="18" charset="0"/>
              <a:cs typeface="Times New Roman" panose="02020603050405020304" pitchFamily="18" charset="0"/>
            </a:rPr>
            <a:t>Ерекшелігі: </a:t>
          </a:r>
          <a:endParaRPr lang="ru-RU" sz="4400" kern="1200" dirty="0">
            <a:latin typeface="Times New Roman" panose="02020603050405020304" pitchFamily="18" charset="0"/>
            <a:cs typeface="Times New Roman" panose="02020603050405020304" pitchFamily="18" charset="0"/>
          </a:endParaRPr>
        </a:p>
      </dsp:txBody>
      <dsp:txXfrm rot="16200000">
        <a:off x="-1453067" y="2194560"/>
        <a:ext cx="5418667" cy="1029546"/>
      </dsp:txXfrm>
    </dsp:sp>
    <dsp:sp modelId="{90CC7BC1-BCEA-444E-B087-4DCFCFD62F01}">
      <dsp:nvSpPr>
        <dsp:cNvPr id="0" name=""/>
        <dsp:cNvSpPr/>
      </dsp:nvSpPr>
      <dsp:spPr>
        <a:xfrm>
          <a:off x="2446422" y="907626"/>
          <a:ext cx="5804373" cy="10295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kk-KZ" sz="3300" kern="1200" dirty="0" smtClean="0">
              <a:latin typeface="Times New Roman" panose="02020603050405020304" pitchFamily="18" charset="0"/>
              <a:ea typeface="Times New Roman" panose="02020603050405020304" pitchFamily="18" charset="0"/>
            </a:rPr>
            <a:t>Дефис келген жерде кідіріс жасалмайды.</a:t>
          </a:r>
          <a:endParaRPr lang="ru-RU" sz="3300" kern="1200" dirty="0"/>
        </a:p>
      </dsp:txBody>
      <dsp:txXfrm>
        <a:off x="2446422" y="907626"/>
        <a:ext cx="5804373" cy="1029546"/>
      </dsp:txXfrm>
    </dsp:sp>
    <dsp:sp modelId="{DCCD3D4F-1087-46D9-BD17-41F34350063C}">
      <dsp:nvSpPr>
        <dsp:cNvPr id="0" name=""/>
        <dsp:cNvSpPr/>
      </dsp:nvSpPr>
      <dsp:spPr>
        <a:xfrm>
          <a:off x="2446422" y="2194560"/>
          <a:ext cx="5778911" cy="10295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kk-KZ" sz="3200" kern="1200" dirty="0" smtClean="0">
              <a:latin typeface="Times New Roman" panose="02020603050405020304" pitchFamily="18" charset="0"/>
              <a:ea typeface="Times New Roman" panose="02020603050405020304" pitchFamily="18" charset="0"/>
            </a:rPr>
            <a:t>Сызықша  секілді сөйлемнің мазмұнына еш әсер етпейді.</a:t>
          </a:r>
          <a:endParaRPr lang="ru-RU" sz="3200" kern="1200" dirty="0"/>
        </a:p>
      </dsp:txBody>
      <dsp:txXfrm>
        <a:off x="2446422" y="2194560"/>
        <a:ext cx="5778911" cy="1029546"/>
      </dsp:txXfrm>
    </dsp:sp>
    <dsp:sp modelId="{A50AC4C3-08DB-4F36-851D-7A28C7BE312F}">
      <dsp:nvSpPr>
        <dsp:cNvPr id="0" name=""/>
        <dsp:cNvSpPr/>
      </dsp:nvSpPr>
      <dsp:spPr>
        <a:xfrm>
          <a:off x="2446422" y="3481493"/>
          <a:ext cx="5802550" cy="10295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kk-KZ" sz="3200" kern="1200" dirty="0" smtClean="0">
              <a:latin typeface="Times New Roman" panose="02020603050405020304" pitchFamily="18" charset="0"/>
              <a:ea typeface="Times New Roman" panose="02020603050405020304" pitchFamily="18" charset="0"/>
            </a:rPr>
            <a:t>Сызықшадан  қысқа болады.</a:t>
          </a:r>
          <a:endParaRPr lang="ru-RU" sz="3200" kern="1200" dirty="0"/>
        </a:p>
      </dsp:txBody>
      <dsp:txXfrm>
        <a:off x="2446422" y="3481493"/>
        <a:ext cx="5802550" cy="10295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A0BFBB-EA76-497B-8F78-9DA65194D6C8}">
      <dsp:nvSpPr>
        <dsp:cNvPr id="0" name=""/>
        <dsp:cNvSpPr/>
      </dsp:nvSpPr>
      <dsp:spPr>
        <a:xfrm>
          <a:off x="2117414" y="-2187462"/>
          <a:ext cx="5537029" cy="5537029"/>
        </a:xfrm>
        <a:prstGeom prst="circularArrow">
          <a:avLst>
            <a:gd name="adj1" fmla="val 5376"/>
            <a:gd name="adj2" fmla="val 319453"/>
            <a:gd name="adj3" fmla="val 10136773"/>
            <a:gd name="adj4" fmla="val -1375099"/>
            <a:gd name="adj5" fmla="val 5583"/>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E3F17-22DD-442C-9E32-04F0915D013A}">
      <dsp:nvSpPr>
        <dsp:cNvPr id="0" name=""/>
        <dsp:cNvSpPr/>
      </dsp:nvSpPr>
      <dsp:spPr>
        <a:xfrm>
          <a:off x="2420822" y="-55807"/>
          <a:ext cx="4930212" cy="1273719"/>
        </a:xfrm>
        <a:prstGeom prst="round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chemeClr val="tx1"/>
              </a:solidFill>
              <a:latin typeface="Times New Roman" panose="02020603050405020304" pitchFamily="18" charset="0"/>
              <a:ea typeface="Times New Roman" panose="02020603050405020304" pitchFamily="18" charset="0"/>
            </a:rPr>
            <a:t>Жинақы мәтін дегеніміз - оқырманның түсінуіне ыңғайлы етіп құрылған бастапқы мәтіннің ықшамдалып (сығымдалып) берілуі.</a:t>
          </a:r>
          <a:endParaRPr lang="ru-RU" sz="2000" b="1" kern="1200" dirty="0">
            <a:solidFill>
              <a:schemeClr val="tx1"/>
            </a:solidFill>
          </a:endParaRPr>
        </a:p>
      </dsp:txBody>
      <dsp:txXfrm>
        <a:off x="2420822" y="-55807"/>
        <a:ext cx="4930212" cy="1273719"/>
      </dsp:txXfrm>
    </dsp:sp>
    <dsp:sp modelId="{C5261A6C-F5E7-4C62-AAE0-B14EFB98593E}">
      <dsp:nvSpPr>
        <dsp:cNvPr id="0" name=""/>
        <dsp:cNvSpPr/>
      </dsp:nvSpPr>
      <dsp:spPr>
        <a:xfrm>
          <a:off x="4843993" y="1526453"/>
          <a:ext cx="4357726" cy="1273719"/>
        </a:xfrm>
        <a:prstGeom prst="round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chemeClr val="tx1"/>
              </a:solidFill>
              <a:latin typeface="Times New Roman" panose="02020603050405020304" pitchFamily="18" charset="0"/>
              <a:ea typeface="Times New Roman" panose="02020603050405020304" pitchFamily="18" charset="0"/>
            </a:rPr>
            <a:t>Негізгі ойды білдіретін тірек сөздерді, сөйлемдерді белгілеу.</a:t>
          </a:r>
          <a:endParaRPr lang="ru-RU" sz="2000" b="1" kern="1200" dirty="0">
            <a:solidFill>
              <a:schemeClr val="tx1"/>
            </a:solidFill>
          </a:endParaRPr>
        </a:p>
      </dsp:txBody>
      <dsp:txXfrm>
        <a:off x="4843993" y="1526453"/>
        <a:ext cx="4357726" cy="1273719"/>
      </dsp:txXfrm>
    </dsp:sp>
    <dsp:sp modelId="{ED505EFE-0619-44BC-8C55-D6B82A884F4F}">
      <dsp:nvSpPr>
        <dsp:cNvPr id="0" name=""/>
        <dsp:cNvSpPr/>
      </dsp:nvSpPr>
      <dsp:spPr>
        <a:xfrm>
          <a:off x="4745721" y="3304383"/>
          <a:ext cx="5135256" cy="1501995"/>
        </a:xfrm>
        <a:prstGeom prst="round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kk-KZ" sz="2000" b="1" kern="1200" dirty="0" smtClean="0">
              <a:solidFill>
                <a:schemeClr val="tx1"/>
              </a:solidFill>
              <a:latin typeface="Times New Roman" panose="02020603050405020304" pitchFamily="18" charset="0"/>
              <a:ea typeface="Times New Roman" panose="02020603050405020304" pitchFamily="18" charset="0"/>
            </a:rPr>
            <a:t>Мәтін түпнұсқасының сілтемесін көрсету. Мысалы: Абай айтқандай..., «Ұлан» газетінде ..., Мақалада «.....» берілген, т.б.</a:t>
          </a:r>
          <a:endParaRPr lang="ru-RU" sz="2000" b="1" kern="1200" dirty="0">
            <a:solidFill>
              <a:schemeClr val="tx1"/>
            </a:solidFill>
          </a:endParaRPr>
        </a:p>
      </dsp:txBody>
      <dsp:txXfrm>
        <a:off x="4745721" y="3304383"/>
        <a:ext cx="5135256" cy="1501995"/>
      </dsp:txXfrm>
    </dsp:sp>
    <dsp:sp modelId="{E5336EEE-A349-499A-A12A-BB012081E481}">
      <dsp:nvSpPr>
        <dsp:cNvPr id="0" name=""/>
        <dsp:cNvSpPr/>
      </dsp:nvSpPr>
      <dsp:spPr>
        <a:xfrm>
          <a:off x="267534" y="3383722"/>
          <a:ext cx="4363101" cy="1479705"/>
        </a:xfrm>
        <a:prstGeom prst="round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chemeClr val="tx1"/>
              </a:solidFill>
              <a:latin typeface="Times New Roman" panose="02020603050405020304" pitchFamily="18" charset="0"/>
              <a:ea typeface="Times New Roman" panose="02020603050405020304" pitchFamily="18" charset="0"/>
            </a:rPr>
            <a:t>Автор ойын, баяндау желісін сақтай отырып, мәтіндегі негізгі ойды ықшамдау.</a:t>
          </a:r>
          <a:endParaRPr lang="ru-RU" sz="2000" b="1" kern="1200" dirty="0">
            <a:solidFill>
              <a:schemeClr val="tx1"/>
            </a:solidFill>
          </a:endParaRPr>
        </a:p>
      </dsp:txBody>
      <dsp:txXfrm>
        <a:off x="267534" y="3383722"/>
        <a:ext cx="4363101" cy="1479705"/>
      </dsp:txXfrm>
    </dsp:sp>
    <dsp:sp modelId="{45CE98D8-243D-4C16-8FA3-4D41071D82A8}">
      <dsp:nvSpPr>
        <dsp:cNvPr id="0" name=""/>
        <dsp:cNvSpPr/>
      </dsp:nvSpPr>
      <dsp:spPr>
        <a:xfrm>
          <a:off x="638384" y="1510084"/>
          <a:ext cx="4139487" cy="1306467"/>
        </a:xfrm>
        <a:prstGeom prst="round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kk-KZ" sz="2000" kern="1200" dirty="0" smtClean="0">
            <a:latin typeface="Times New Roman" panose="02020603050405020304" pitchFamily="18" charset="0"/>
            <a:ea typeface="Times New Roman" panose="02020603050405020304" pitchFamily="18" charset="0"/>
          </a:endParaRPr>
        </a:p>
        <a:p>
          <a:pPr lvl="0" algn="ctr" defTabSz="889000">
            <a:lnSpc>
              <a:spcPct val="90000"/>
            </a:lnSpc>
            <a:spcBef>
              <a:spcPct val="0"/>
            </a:spcBef>
            <a:spcAft>
              <a:spcPct val="35000"/>
            </a:spcAft>
          </a:pPr>
          <a:r>
            <a:rPr lang="kk-KZ" sz="2000" b="1" kern="1200" dirty="0" smtClean="0">
              <a:solidFill>
                <a:schemeClr val="tx1"/>
              </a:solidFill>
              <a:latin typeface="Times New Roman" panose="02020603050405020304" pitchFamily="18" charset="0"/>
              <a:ea typeface="Times New Roman" panose="02020603050405020304" pitchFamily="18" charset="0"/>
            </a:rPr>
            <a:t>Мәтінді мұқият оқу және негізгі, қосымша ақпараттарды анықтау, қосымша ақпараттарды сызып тастау.</a:t>
          </a:r>
          <a:br>
            <a:rPr lang="kk-KZ" sz="2000" b="1" kern="1200" dirty="0" smtClean="0">
              <a:solidFill>
                <a:schemeClr val="tx1"/>
              </a:solidFill>
              <a:latin typeface="Times New Roman" panose="02020603050405020304" pitchFamily="18" charset="0"/>
              <a:ea typeface="Times New Roman" panose="02020603050405020304" pitchFamily="18" charset="0"/>
            </a:rPr>
          </a:br>
          <a:endParaRPr lang="ru-RU" sz="2000" b="1" kern="1200" dirty="0">
            <a:solidFill>
              <a:schemeClr val="tx1"/>
            </a:solidFill>
          </a:endParaRPr>
        </a:p>
      </dsp:txBody>
      <dsp:txXfrm>
        <a:off x="638384" y="1510084"/>
        <a:ext cx="4139487" cy="130646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20.07.2020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p14="http://schemas.microsoft.com/office/powerpoint/2010/main" xmlns=""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7</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751401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3085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903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3100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8346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761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15006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3437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74654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66130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535102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5731306" y="93"/>
            <a:ext cx="6460694"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a14="http://schemas.microsoft.com/office/drawing/2010/main" xmlns="" val="0"/>
              </a:ext>
            </a:extLst>
          </a:blip>
          <a:stretch>
            <a:fillRect/>
          </a:stretch>
        </p:blipFill>
        <p:spPr>
          <a:xfrm>
            <a:off x="1050163" y="1055507"/>
            <a:ext cx="3891513" cy="4814922"/>
          </a:xfrm>
          <a:prstGeom prst="rect">
            <a:avLst/>
          </a:prstGeom>
          <a:noFill/>
          <a:ln>
            <a:noFill/>
          </a:ln>
        </p:spPr>
      </p:pic>
      <p:sp>
        <p:nvSpPr>
          <p:cNvPr id="6" name="Title 1"/>
          <p:cNvSpPr>
            <a:spLocks noGrp="1"/>
          </p:cNvSpPr>
          <p:nvPr>
            <p:ph type="title" hasCustomPrompt="1"/>
          </p:nvPr>
        </p:nvSpPr>
        <p:spPr>
          <a:xfrm>
            <a:off x="6503159" y="682388"/>
            <a:ext cx="5056496" cy="5100954"/>
          </a:xfrm>
          <a:effectLst>
            <a:outerShdw blurRad="50800" dist="38100" dir="5400000" algn="t" rotWithShape="0">
              <a:prstClr val="black">
                <a:alpha val="40000"/>
              </a:prstClr>
            </a:outerShdw>
          </a:effectLst>
        </p:spPr>
        <p:txBody>
          <a:bodyPr>
            <a:normAutofit/>
          </a:bodyPr>
          <a:lstStyle>
            <a:lvl1pPr algn="r">
              <a:defRPr sz="24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1239494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019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12192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8413" y="191381"/>
            <a:ext cx="894711" cy="895361"/>
          </a:xfrm>
          <a:prstGeom prst="rect">
            <a:avLst/>
          </a:prstGeom>
        </p:spPr>
      </p:pic>
      <p:sp>
        <p:nvSpPr>
          <p:cNvPr id="14" name="Текст 13"/>
          <p:cNvSpPr>
            <a:spLocks noGrp="1"/>
          </p:cNvSpPr>
          <p:nvPr>
            <p:ph type="body" sz="quarter" idx="10"/>
          </p:nvPr>
        </p:nvSpPr>
        <p:spPr>
          <a:xfrm>
            <a:off x="1293750" y="2167244"/>
            <a:ext cx="9412919" cy="3847608"/>
          </a:xfrm>
        </p:spPr>
        <p:txBody>
          <a:bodyPr>
            <a:normAutofit/>
          </a:bodyPr>
          <a:lstStyle>
            <a:lvl1pPr marL="457200" indent="-457200">
              <a:buFont typeface="Arial" panose="020B0604020202020204" pitchFamily="34" charset="0"/>
              <a:buChar char="•"/>
              <a:defRPr sz="2400" b="0"/>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1293750" y="1543788"/>
            <a:ext cx="9412919" cy="623455"/>
          </a:xfrm>
        </p:spPr>
        <p:txBody>
          <a:bodyPr/>
          <a:lstStyle>
            <a:lvl1pPr marL="0" indent="0">
              <a:buFont typeface="Arial" panose="020B0604020202020204" pitchFamily="34" charse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1253837" y="1"/>
            <a:ext cx="10515600" cy="829202"/>
          </a:xfrm>
          <a:effectLst>
            <a:outerShdw blurRad="50800" dist="38100" dir="5400000" algn="t" rotWithShape="0">
              <a:prstClr val="black">
                <a:alpha val="40000"/>
              </a:prstClr>
            </a:outerShdw>
          </a:effectLst>
        </p:spPr>
        <p:txBody>
          <a:bodyPr>
            <a:normAutofit/>
          </a:bodyPr>
          <a:lstStyle>
            <a:lvl1pPr>
              <a:defRPr sz="24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24847047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12192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8413" y="191381"/>
            <a:ext cx="894711" cy="895361"/>
          </a:xfrm>
          <a:prstGeom prst="rect">
            <a:avLst/>
          </a:prstGeom>
        </p:spPr>
      </p:pic>
      <p:sp>
        <p:nvSpPr>
          <p:cNvPr id="9" name="Title 1"/>
          <p:cNvSpPr>
            <a:spLocks noGrp="1"/>
          </p:cNvSpPr>
          <p:nvPr>
            <p:ph type="title" hasCustomPrompt="1"/>
          </p:nvPr>
        </p:nvSpPr>
        <p:spPr>
          <a:xfrm>
            <a:off x="1253837" y="1"/>
            <a:ext cx="10515600" cy="829202"/>
          </a:xfrm>
          <a:effectLst>
            <a:outerShdw blurRad="50800" dist="38100" dir="5400000" algn="t" rotWithShape="0">
              <a:prstClr val="black">
                <a:alpha val="40000"/>
              </a:prstClr>
            </a:outerShdw>
          </a:effectLst>
        </p:spPr>
        <p:txBody>
          <a:bodyPr>
            <a:normAutofit/>
          </a:bodyPr>
          <a:lstStyle>
            <a:lvl1pPr>
              <a:defRPr sz="24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1293750" y="2167244"/>
            <a:ext cx="9433390" cy="3847608"/>
          </a:xfrm>
        </p:spPr>
        <p:txBody>
          <a:bodyPr>
            <a:normAutofit/>
          </a:bodyPr>
          <a:lstStyle>
            <a:lvl1pPr marL="0" indent="0">
              <a:lnSpc>
                <a:spcPct val="100000"/>
              </a:lnSpc>
              <a:buFont typeface="Arial" panose="020B0604020202020204" pitchFamily="34" charset="0"/>
              <a:buNone/>
              <a:defRPr sz="1800" b="0" baseline="0"/>
            </a:lvl1pPr>
            <a:lvl2pPr marL="457200" indent="0">
              <a:buNone/>
              <a:defRPr/>
            </a:lvl2pPr>
            <a:lvl3pPr marL="914400" indent="0">
              <a:buNone/>
              <a:defRPr/>
            </a:lvl3pPr>
            <a:lvl4pPr marL="1371600" indent="0">
              <a:buNone/>
              <a:defRPr/>
            </a:lvl4pPr>
            <a:lvl5pPr marL="18288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1293750" y="1543788"/>
            <a:ext cx="9433390" cy="623455"/>
          </a:xfrm>
        </p:spPr>
        <p:txBody>
          <a:bodyPr/>
          <a:lstStyle>
            <a:lvl1pPr marL="0" indent="0">
              <a:buFont typeface="Arial" panose="020B0604020202020204" pitchFamily="34" charse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ru-RU" dirty="0" smtClean="0"/>
              <a:t>Образец текста</a:t>
            </a:r>
            <a:endParaRPr lang="ru-RU" dirty="0"/>
          </a:p>
        </p:txBody>
      </p:sp>
    </p:spTree>
    <p:extLst>
      <p:ext uri="{BB962C8B-B14F-4D97-AF65-F5344CB8AC3E}">
        <p14:creationId xmlns:p14="http://schemas.microsoft.com/office/powerpoint/2010/main" xmlns="" val="37230881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238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2471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5511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8110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1768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225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0005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3159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4"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08918281"/>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 id="2147484312" r:id="rId15"/>
    <p:sldLayoutId id="2147484313" r:id="rId16"/>
    <p:sldLayoutId id="2147484314" r:id="rId17"/>
    <p:sldLayoutId id="2147484315" r:id="rId18"/>
    <p:sldLayoutId id="2147483733" r:id="rId19"/>
    <p:sldLayoutId id="2147483650" r:id="rId20"/>
    <p:sldLayoutId id="2147483721" r:id="rId21"/>
    <p:sldLayoutId id="2147484317" r:id="rId2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laid">
          <a:fgClr>
            <a:schemeClr val="accent1"/>
          </a:fgClr>
          <a:bgClr>
            <a:srgbClr val="FFCC99"/>
          </a:bgClr>
        </a:pattFill>
        <a:effectLst/>
      </p:bgPr>
    </p:bg>
    <p:spTree>
      <p:nvGrpSpPr>
        <p:cNvPr id="1" name=""/>
        <p:cNvGrpSpPr/>
        <p:nvPr/>
      </p:nvGrpSpPr>
      <p:grpSpPr>
        <a:xfrm>
          <a:off x="0" y="0"/>
          <a:ext cx="0" cy="0"/>
          <a:chOff x="0" y="0"/>
          <a:chExt cx="0" cy="0"/>
        </a:xfrm>
      </p:grpSpPr>
      <p:sp>
        <p:nvSpPr>
          <p:cNvPr id="6" name="Прямоугольник 5"/>
          <p:cNvSpPr/>
          <p:nvPr/>
        </p:nvSpPr>
        <p:spPr>
          <a:xfrm>
            <a:off x="1575740" y="636095"/>
            <a:ext cx="8646434" cy="954107"/>
          </a:xfrm>
          <a:prstGeom prst="rect">
            <a:avLst/>
          </a:prstGeom>
        </p:spPr>
        <p:txBody>
          <a:bodyPr wrap="square">
            <a:spAutoFit/>
          </a:bodyPr>
          <a:lstStyle/>
          <a:p>
            <a:pPr algn="ctr"/>
            <a:r>
              <a:rPr lang="kk-KZ" sz="2800" b="1" dirty="0">
                <a:solidFill>
                  <a:srgbClr val="C00000"/>
                </a:solidFill>
                <a:latin typeface="Times New Roman" panose="02020603050405020304" pitchFamily="18" charset="0"/>
                <a:cs typeface="Times New Roman" panose="02020603050405020304" pitchFamily="18" charset="0"/>
              </a:rPr>
              <a:t>1-бөлім.</a:t>
            </a:r>
            <a:endParaRPr lang="ru-RU" sz="2800" dirty="0">
              <a:solidFill>
                <a:srgbClr val="C00000"/>
              </a:solidFill>
              <a:latin typeface="Times New Roman" panose="02020603050405020304" pitchFamily="18" charset="0"/>
              <a:cs typeface="Times New Roman" panose="02020603050405020304" pitchFamily="18" charset="0"/>
            </a:endParaRPr>
          </a:p>
          <a:p>
            <a:pPr algn="ctr"/>
            <a:r>
              <a:rPr lang="kk-KZ" sz="2800" b="1" dirty="0">
                <a:solidFill>
                  <a:srgbClr val="C00000"/>
                </a:solidFill>
                <a:latin typeface="Times New Roman" panose="02020603050405020304" pitchFamily="18" charset="0"/>
                <a:cs typeface="Times New Roman" panose="02020603050405020304" pitchFamily="18" charset="0"/>
              </a:rPr>
              <a:t>Қазақстандағы көрікті жерлер. Лексикография</a:t>
            </a:r>
            <a:endParaRPr lang="ru-RU" sz="2800"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194494" y="2386833"/>
            <a:ext cx="9553432" cy="1323439"/>
          </a:xfrm>
          <a:prstGeom prst="rect">
            <a:avLst/>
          </a:prstGeom>
        </p:spPr>
        <p:txBody>
          <a:bodyPr wrap="square">
            <a:spAutoFit/>
          </a:bodyPr>
          <a:lstStyle/>
          <a:p>
            <a:pPr algn="ctr">
              <a:lnSpc>
                <a:spcPct val="150000"/>
              </a:lnSpc>
            </a:pPr>
            <a:r>
              <a:rPr lang="kk-KZ" sz="3200" b="1" dirty="0" smtClean="0">
                <a:solidFill>
                  <a:srgbClr val="002060"/>
                </a:solidFill>
                <a:latin typeface="Times New Roman" panose="02020603050405020304" pitchFamily="18" charset="0"/>
                <a:ea typeface="Calibri" panose="020F0502020204030204" pitchFamily="34" charset="0"/>
              </a:rPr>
              <a:t>Сабақтың тақырыбы: </a:t>
            </a:r>
          </a:p>
          <a:p>
            <a:pPr algn="ctr"/>
            <a:r>
              <a:rPr lang="kk-KZ" sz="3200" b="1" dirty="0" smtClean="0">
                <a:solidFill>
                  <a:srgbClr val="002060"/>
                </a:solidFill>
                <a:latin typeface="Times New Roman" panose="02020603050405020304" pitchFamily="18" charset="0"/>
                <a:cs typeface="Times New Roman" panose="02020603050405020304" pitchFamily="18" charset="0"/>
              </a:rPr>
              <a:t>Қазақстандағы </a:t>
            </a:r>
            <a:r>
              <a:rPr lang="kk-KZ" sz="3200" b="1" dirty="0">
                <a:solidFill>
                  <a:srgbClr val="002060"/>
                </a:solidFill>
                <a:latin typeface="Times New Roman" panose="02020603050405020304" pitchFamily="18" charset="0"/>
                <a:cs typeface="Times New Roman" panose="02020603050405020304" pitchFamily="18" charset="0"/>
              </a:rPr>
              <a:t>киелі жерлер</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9540990" y="5486874"/>
            <a:ext cx="1664237" cy="830997"/>
          </a:xfrm>
          <a:prstGeom prst="rect">
            <a:avLst/>
          </a:prstGeom>
        </p:spPr>
        <p:txBody>
          <a:bodyPr wrap="none">
            <a:spAutoFit/>
          </a:bodyPr>
          <a:lstStyle/>
          <a:p>
            <a:pPr algn="r"/>
            <a:r>
              <a:rPr lang="kk-KZ" sz="2400" b="1" dirty="0">
                <a:solidFill>
                  <a:srgbClr val="002060"/>
                </a:solidFill>
                <a:latin typeface="Times New Roman" panose="02020603050405020304" pitchFamily="18" charset="0"/>
                <a:ea typeface="Calibri" panose="020F0502020204030204" pitchFamily="34" charset="0"/>
              </a:rPr>
              <a:t>Қазақ тілі </a:t>
            </a:r>
            <a:endParaRPr lang="ru-RU" sz="2400" b="1" dirty="0">
              <a:solidFill>
                <a:srgbClr val="002060"/>
              </a:solidFill>
            </a:endParaRPr>
          </a:p>
          <a:p>
            <a:pPr algn="r"/>
            <a:r>
              <a:rPr lang="kk-KZ" sz="2400" b="1" dirty="0" smtClean="0">
                <a:solidFill>
                  <a:srgbClr val="002060"/>
                </a:solidFill>
                <a:latin typeface="Times New Roman" panose="02020603050405020304" pitchFamily="18" charset="0"/>
                <a:ea typeface="Calibri" panose="020F0502020204030204" pitchFamily="34" charset="0"/>
              </a:rPr>
              <a:t>6-сынып </a:t>
            </a:r>
            <a:endParaRPr lang="ru-RU" sz="2400" b="1" dirty="0">
              <a:solidFill>
                <a:srgbClr val="002060"/>
              </a:solidFill>
            </a:endParaRPr>
          </a:p>
        </p:txBody>
      </p:sp>
    </p:spTree>
    <p:extLst>
      <p:ext uri="{BB962C8B-B14F-4D97-AF65-F5344CB8AC3E}">
        <p14:creationId xmlns:p14="http://schemas.microsoft.com/office/powerpoint/2010/main" xmlns=""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xmlns="" val="3317550965"/>
              </p:ext>
            </p:extLst>
          </p:nvPr>
        </p:nvGraphicFramePr>
        <p:xfrm>
          <a:off x="1323834" y="622953"/>
          <a:ext cx="988097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31093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782470" y="483441"/>
            <a:ext cx="10859070" cy="830997"/>
          </a:xfrm>
          <a:prstGeom prst="rect">
            <a:avLst/>
          </a:prstGeom>
        </p:spPr>
        <p:txBody>
          <a:bodyPr wrap="square">
            <a:spAutoFit/>
          </a:bodyPr>
          <a:lstStyle/>
          <a:p>
            <a:pPr fontAlgn="base">
              <a:spcAft>
                <a:spcPts val="0"/>
              </a:spcAft>
            </a:pPr>
            <a:r>
              <a:rPr lang="kk-KZ" sz="2400" b="1" dirty="0">
                <a:solidFill>
                  <a:srgbClr val="C00000"/>
                </a:solidFill>
                <a:latin typeface="Times New Roman" panose="02020603050405020304" pitchFamily="18" charset="0"/>
                <a:ea typeface="Times New Roman" panose="02020603050405020304" pitchFamily="18" charset="0"/>
              </a:rPr>
              <a:t>3-тапсырма. </a:t>
            </a:r>
            <a:endParaRPr lang="ru-RU" sz="2400" b="1" dirty="0">
              <a:solidFill>
                <a:srgbClr val="C00000"/>
              </a:solidFill>
              <a:latin typeface="Times New Roman" panose="02020603050405020304" pitchFamily="18" charset="0"/>
              <a:ea typeface="Times New Roman" panose="02020603050405020304" pitchFamily="18" charset="0"/>
            </a:endParaRPr>
          </a:p>
          <a:p>
            <a:pPr fontAlgn="base">
              <a:spcAft>
                <a:spcPts val="0"/>
              </a:spcAft>
            </a:pPr>
            <a:r>
              <a:rPr lang="kk-KZ" sz="2400" b="1" dirty="0">
                <a:solidFill>
                  <a:srgbClr val="C00000"/>
                </a:solidFill>
                <a:latin typeface="Times New Roman" panose="02020603050405020304" pitchFamily="18" charset="0"/>
                <a:ea typeface="Times New Roman" panose="02020603050405020304" pitchFamily="18" charset="0"/>
              </a:rPr>
              <a:t>Мәтіндегі негізгі ақпарттарды анықтап, жинақы, ықшамдалған  мәтін  жазу</a:t>
            </a:r>
            <a:endParaRPr lang="ru-RU" sz="2400" b="1" dirty="0">
              <a:solidFill>
                <a:srgbClr val="C00000"/>
              </a:solidFill>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1000836" y="1722963"/>
            <a:ext cx="9949218" cy="3804439"/>
          </a:xfrm>
          <a:prstGeom prst="rect">
            <a:avLst/>
          </a:prstGeom>
        </p:spPr>
        <p:txBody>
          <a:bodyPr wrap="square">
            <a:spAutoFit/>
          </a:bodyPr>
          <a:lstStyle/>
          <a:p>
            <a:pPr algn="just">
              <a:lnSpc>
                <a:spcPct val="107000"/>
              </a:lnSpc>
              <a:spcAft>
                <a:spcPts val="800"/>
              </a:spcAft>
            </a:pP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kk-KZ"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Қожа </a:t>
            </a: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Ахмет Яссауи кесенесі – ортағасырлық сәулет өнері ескерткіші. Түркістан қаласында орналасқан.  Әмір Темірдің бұйрығымен Қожа Ахмет Яссауи қабірінің басына тұрғызылған. Көптеген жазба деректерге қарағанда, болашақ құрылыстың жобасын жасауда Әмір Темір тікелей өзі қатысып, негізгі өлшемдерді анықтаған көрінеді. Кесене – үлкен  порталды-күмбезді мемориалдық құрылыс. Кесене оңтүстік-шығыстан солтүстік-батысқа қарай созылып жатыр. Ені – 46,5 м, ұзындығы –  65 м. Күйдірілген шаршы кірпіштен өрілген. Кесене жобасының ерекшелігі –  онда Орталық Азия сәулет өнерінде бұрын-соңды ұшыраспаған шатыр жабу тәсілдері қолданылған. Ескерткіште күмбезді, аркалы элементтер мол. Сәулетші-шеберлер тек аркалы күмбезді жүйенің өзіне сан түрлі әдістерді қолданған.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(Қазақстан ұлттық энциклопедиясы, 6 том).</a:t>
            </a:r>
            <a:endParaRPr lang="ru-RU" sz="2000" dirty="0"/>
          </a:p>
        </p:txBody>
      </p:sp>
    </p:spTree>
    <p:extLst>
      <p:ext uri="{BB962C8B-B14F-4D97-AF65-F5344CB8AC3E}">
        <p14:creationId xmlns:p14="http://schemas.microsoft.com/office/powerpoint/2010/main" xmlns="" val="720088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5" name="Прямоугольник 4"/>
          <p:cNvSpPr/>
          <p:nvPr/>
        </p:nvSpPr>
        <p:spPr>
          <a:xfrm>
            <a:off x="1000836" y="1722963"/>
            <a:ext cx="9949218" cy="3804439"/>
          </a:xfrm>
          <a:prstGeom prst="rect">
            <a:avLst/>
          </a:prstGeom>
        </p:spPr>
        <p:txBody>
          <a:bodyPr wrap="square">
            <a:spAutoFit/>
          </a:bodyPr>
          <a:lstStyle/>
          <a:p>
            <a:pPr algn="just">
              <a:lnSpc>
                <a:spcPct val="107000"/>
              </a:lnSpc>
              <a:spcAft>
                <a:spcPts val="800"/>
              </a:spcAft>
            </a:pP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kk-KZ"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Қожа </a:t>
            </a: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Ахмет Яссауи кесенесі – ортағасырлық сәулет өнері ескерткіші. Түркістан қаласында орналасқан.  Әмір Темірдің бұйрығымен Қожа Ахмет Яссауи қабірінің басына тұрғызылған. </a:t>
            </a:r>
            <a:r>
              <a:rPr lang="kk-KZ" sz="2000" strike="sngStrik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Көптеген жазба деректерге қарағанда, болашақ құрылыстың жобасын жасауда Әмір Темір тікелей өзі қатысып, негізгі өлшемдерді анықтаған көрінеді. Кесене – үлкен  порталды-күмбезді мемориалдық құрылыс. </a:t>
            </a:r>
            <a:r>
              <a:rPr lang="kk-KZ" sz="2000" strike="sngStrik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Кесене </a:t>
            </a: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оңтүстік-шығыстан солтүстік-батысқа қарай созылып жатыр. </a:t>
            </a:r>
            <a:r>
              <a:rPr lang="kk-KZ" sz="2000" strike="sngStrik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Ені – 46,5 м, ұзындығы –  65 м. Күйдірілген шаршы кірпіштен өрілген. Кесене жобасының ерекшелігі –  онда Орталық Азия сәулет өнерінде бұрын-соңды ұшыраспаған шатыр жабу тәсілдері қолданылған. Ескерткіште күмбезді, аркалы элементтер мол.</a:t>
            </a: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Сәулетші-шеберлер тек аркалы күмбезді жүйенің өзіне сан түрлі әдістерді қолданған.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(Қазақстан ұлттық энциклопедиясы, 6 том).</a:t>
            </a:r>
            <a:endParaRPr lang="ru-RU" sz="2000" dirty="0"/>
          </a:p>
        </p:txBody>
      </p:sp>
      <p:sp>
        <p:nvSpPr>
          <p:cNvPr id="4" name="Прямоугольник 3"/>
          <p:cNvSpPr/>
          <p:nvPr/>
        </p:nvSpPr>
        <p:spPr>
          <a:xfrm>
            <a:off x="1356990" y="574524"/>
            <a:ext cx="2134815" cy="468077"/>
          </a:xfrm>
          <a:prstGeom prst="rect">
            <a:avLst/>
          </a:prstGeom>
        </p:spPr>
        <p:txBody>
          <a:bodyPr wrap="none">
            <a:spAutoFit/>
          </a:bodyPr>
          <a:lstStyle/>
          <a:p>
            <a:pPr>
              <a:lnSpc>
                <a:spcPct val="107000"/>
              </a:lnSpc>
              <a:spcAft>
                <a:spcPts val="800"/>
              </a:spcAft>
            </a:pPr>
            <a:r>
              <a:rPr lang="kk-KZ"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Өзіңді тексер!</a:t>
            </a:r>
            <a:endParaRPr lang="ru-RU"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87409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3" name="Прямоугольник 2"/>
          <p:cNvSpPr/>
          <p:nvPr/>
        </p:nvSpPr>
        <p:spPr>
          <a:xfrm>
            <a:off x="1397933" y="1912130"/>
            <a:ext cx="9184943" cy="1738938"/>
          </a:xfrm>
          <a:prstGeom prst="rect">
            <a:avLst/>
          </a:prstGeom>
        </p:spPr>
        <p:txBody>
          <a:bodyPr wrap="square">
            <a:spAutoFit/>
          </a:bodyPr>
          <a:lstStyle/>
          <a:p>
            <a:pPr algn="just">
              <a:lnSpc>
                <a:spcPct val="107000"/>
              </a:lnSpc>
              <a:spcAft>
                <a:spcPts val="800"/>
              </a:spcAft>
            </a:pPr>
            <a:r>
              <a:rPr lang="kk-KZ"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Қожа </a:t>
            </a:r>
            <a:r>
              <a:rPr lang="kk-KZ"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Ахмет Яссауи кесенесі – ортағасырлық сәулет өнері ескерткіші. Түркістан қаласында орналасқан.  Әмір Темірдің бұйрығымен Қожа Ахмет Яссауи қабірінің басына тұрғызылған. Кесене – үлкен  порталды-күмбезді мемориалдық құрылыс. Сәулетші-шеберлер тек аркалы күмбезді жүйенің өзіне сан түрлі әдістерді қолданған.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397933" y="627929"/>
            <a:ext cx="2134815" cy="468077"/>
          </a:xfrm>
          <a:prstGeom prst="rect">
            <a:avLst/>
          </a:prstGeom>
        </p:spPr>
        <p:txBody>
          <a:bodyPr wrap="none">
            <a:spAutoFit/>
          </a:bodyPr>
          <a:lstStyle/>
          <a:p>
            <a:pPr>
              <a:lnSpc>
                <a:spcPct val="107000"/>
              </a:lnSpc>
              <a:spcAft>
                <a:spcPts val="800"/>
              </a:spcAft>
            </a:pPr>
            <a:r>
              <a:rPr lang="kk-KZ"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Өзіңді тексер!</a:t>
            </a:r>
            <a:endParaRPr lang="ru-RU"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43709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3" name="Прямоугольник 2"/>
          <p:cNvSpPr/>
          <p:nvPr/>
        </p:nvSpPr>
        <p:spPr>
          <a:xfrm>
            <a:off x="1382973" y="869029"/>
            <a:ext cx="9207690" cy="3237361"/>
          </a:xfrm>
          <a:prstGeom prst="rect">
            <a:avLst/>
          </a:prstGeom>
        </p:spPr>
        <p:txBody>
          <a:bodyPr wrap="square">
            <a:spAutoFit/>
          </a:bodyPr>
          <a:lstStyle/>
          <a:p>
            <a:pPr algn="ctr" fontAlgn="base">
              <a:spcAft>
                <a:spcPts val="0"/>
              </a:spcAft>
            </a:pPr>
            <a:r>
              <a:rPr lang="kk-KZ" sz="2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Бүгінгі сабақта:</a:t>
            </a:r>
          </a:p>
          <a:p>
            <a:pPr algn="ctr" fontAlgn="base">
              <a:spcAft>
                <a:spcPts val="0"/>
              </a:spcAft>
            </a:pPr>
            <a:endParaRPr lang="kk-KZ" sz="2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spcAft>
                <a:spcPts val="0"/>
              </a:spcAft>
            </a:pPr>
            <a:endParaRPr lang="kk-KZ" sz="2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оқылым және тыңдалым материалдары бойынша негізгі ойды білдіретін сөйлемдерді іріктей алдым;</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жинақы мәтін жаздым;</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kk-KZ" sz="2400" dirty="0">
                <a:solidFill>
                  <a:srgbClr val="002060"/>
                </a:solidFill>
                <a:latin typeface="Times New Roman" panose="02020603050405020304" pitchFamily="18" charset="0"/>
                <a:ea typeface="Calibri" panose="020F0502020204030204" pitchFamily="34" charset="0"/>
              </a:rPr>
              <a:t> – дефис арқылы жазылатын сөздерді орфографиялық нормаға сай жаздым.</a:t>
            </a:r>
            <a:endParaRPr lang="ru-RU" sz="2400" dirty="0">
              <a:solidFill>
                <a:srgbClr val="002060"/>
              </a:solidFill>
            </a:endParaRPr>
          </a:p>
        </p:txBody>
      </p:sp>
      <p:pic>
        <p:nvPicPr>
          <p:cNvPr id="1026" name="Picture 2" descr="ᐈ Слайлик фото, фотография смайлик | скачать на Depositphoto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4053" y="4739409"/>
            <a:ext cx="1321617" cy="8700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3625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3" name="Прямоугольник 2"/>
          <p:cNvSpPr/>
          <p:nvPr/>
        </p:nvSpPr>
        <p:spPr>
          <a:xfrm>
            <a:off x="4037756" y="1105702"/>
            <a:ext cx="3026148" cy="461665"/>
          </a:xfrm>
          <a:prstGeom prst="rect">
            <a:avLst/>
          </a:prstGeom>
        </p:spPr>
        <p:txBody>
          <a:bodyPr wrap="none">
            <a:spAutoFit/>
          </a:bodyPr>
          <a:lstStyle/>
          <a:p>
            <a:pPr algn="ctr"/>
            <a:r>
              <a:rPr lang="kk-KZ" sz="2400" b="1" dirty="0">
                <a:solidFill>
                  <a:srgbClr val="C00000"/>
                </a:solidFill>
                <a:latin typeface="Times New Roman" panose="02020603050405020304" pitchFamily="18" charset="0"/>
                <a:ea typeface="Calibri" panose="020F0502020204030204" pitchFamily="34" charset="0"/>
              </a:rPr>
              <a:t>Қосымша тапсырма</a:t>
            </a:r>
            <a:endParaRPr lang="ru-RU" sz="2400" b="1" dirty="0">
              <a:solidFill>
                <a:srgbClr val="C00000"/>
              </a:solidFill>
            </a:endParaRPr>
          </a:p>
        </p:txBody>
      </p:sp>
      <p:sp>
        <p:nvSpPr>
          <p:cNvPr id="2" name="Прямоугольник 1"/>
          <p:cNvSpPr/>
          <p:nvPr/>
        </p:nvSpPr>
        <p:spPr>
          <a:xfrm>
            <a:off x="1504269" y="2191435"/>
            <a:ext cx="8584441" cy="1754326"/>
          </a:xfrm>
          <a:prstGeom prst="rect">
            <a:avLst/>
          </a:prstGeom>
        </p:spPr>
        <p:txBody>
          <a:bodyPr wrap="square">
            <a:spAutoFit/>
          </a:bodyPr>
          <a:lstStyle/>
          <a:p>
            <a:pPr algn="ctr">
              <a:lnSpc>
                <a:spcPct val="150000"/>
              </a:lnSpc>
            </a:pPr>
            <a:r>
              <a:rPr lang="kk-KZ" sz="2400" b="1" dirty="0">
                <a:solidFill>
                  <a:srgbClr val="002060"/>
                </a:solidFill>
                <a:latin typeface="Times New Roman" panose="02020603050405020304" pitchFamily="18" charset="0"/>
                <a:cs typeface="Times New Roman" panose="02020603050405020304" pitchFamily="18" charset="0"/>
              </a:rPr>
              <a:t>Энциклопедия, ғаламтор, баспасөз құралдарынан «Қазақстанның көрікті жерлері» тақырыбына мәліметтер тауып,  таныстырылым </a:t>
            </a:r>
            <a:r>
              <a:rPr lang="kk-KZ" sz="2400" b="1" dirty="0" smtClean="0">
                <a:solidFill>
                  <a:srgbClr val="002060"/>
                </a:solidFill>
                <a:latin typeface="Times New Roman" panose="02020603050405020304" pitchFamily="18" charset="0"/>
                <a:cs typeface="Times New Roman" panose="02020603050405020304" pitchFamily="18" charset="0"/>
              </a:rPr>
              <a:t>жаса.</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29393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4" name="Title 1"/>
          <p:cNvSpPr txBox="1">
            <a:spLocks/>
          </p:cNvSpPr>
          <p:nvPr/>
        </p:nvSpPr>
        <p:spPr>
          <a:xfrm>
            <a:off x="1540440" y="668742"/>
            <a:ext cx="5197985" cy="829202"/>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a:t>
            </a:r>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мақсаттары</a:t>
            </a:r>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a:t>
            </a:r>
            <a:endParaRPr lang="en-US" sz="28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540440" y="2000366"/>
            <a:ext cx="8516204" cy="3108543"/>
          </a:xfrm>
          <a:prstGeom prst="rect">
            <a:avLst/>
          </a:prstGeom>
        </p:spPr>
        <p:txBody>
          <a:bodyPr wrap="square">
            <a:spAutoFit/>
          </a:bodyPr>
          <a:lstStyle/>
          <a:p>
            <a:r>
              <a:rPr lang="kk-KZ" sz="2800" b="1" dirty="0">
                <a:solidFill>
                  <a:srgbClr val="002060"/>
                </a:solidFill>
                <a:latin typeface="Times New Roman" panose="02020603050405020304" pitchFamily="18" charset="0"/>
                <a:cs typeface="Times New Roman" panose="02020603050405020304" pitchFamily="18" charset="0"/>
              </a:rPr>
              <a:t>Ж 6. 3.5.1 – оқылым және тыңдалым материалдары бойынша негізгі ойды білдіретін сөйлемдерді іріктей отырып, жинақы мәтін </a:t>
            </a:r>
            <a:r>
              <a:rPr lang="kk-KZ" sz="2800" b="1" dirty="0" smtClean="0">
                <a:solidFill>
                  <a:srgbClr val="002060"/>
                </a:solidFill>
                <a:latin typeface="Times New Roman" panose="02020603050405020304" pitchFamily="18" charset="0"/>
                <a:cs typeface="Times New Roman" panose="02020603050405020304" pitchFamily="18" charset="0"/>
              </a:rPr>
              <a:t>жазу</a:t>
            </a:r>
            <a:r>
              <a:rPr lang="kk-KZ" sz="2800" b="1" dirty="0" smtClean="0">
                <a:solidFill>
                  <a:srgbClr val="002060"/>
                </a:solidFill>
                <a:latin typeface="Times New Roman" panose="02020603050405020304" pitchFamily="18" charset="0"/>
                <a:cs typeface="Times New Roman" panose="02020603050405020304" pitchFamily="18" charset="0"/>
              </a:rPr>
              <a:t>;</a:t>
            </a:r>
            <a:endParaRPr lang="kk-KZ" sz="2800" b="1" dirty="0" smtClean="0">
              <a:solidFill>
                <a:srgbClr val="002060"/>
              </a:solidFill>
              <a:latin typeface="Times New Roman" panose="02020603050405020304" pitchFamily="18" charset="0"/>
              <a:cs typeface="Times New Roman" panose="02020603050405020304" pitchFamily="18" charset="0"/>
            </a:endParaRPr>
          </a:p>
          <a:p>
            <a:endParaRPr lang="ru-RU" sz="2800" b="1" dirty="0">
              <a:solidFill>
                <a:srgbClr val="002060"/>
              </a:solidFill>
              <a:latin typeface="Times New Roman" panose="02020603050405020304" pitchFamily="18" charset="0"/>
              <a:cs typeface="Times New Roman" panose="02020603050405020304" pitchFamily="18" charset="0"/>
            </a:endParaRPr>
          </a:p>
          <a:p>
            <a:r>
              <a:rPr lang="kk-KZ" sz="2800" b="1" dirty="0">
                <a:solidFill>
                  <a:srgbClr val="002060"/>
                </a:solidFill>
                <a:latin typeface="Times New Roman" panose="02020603050405020304" pitchFamily="18" charset="0"/>
                <a:cs typeface="Times New Roman" panose="02020603050405020304" pitchFamily="18" charset="0"/>
              </a:rPr>
              <a:t>ӘТН  6.4.1.1  – тақырып бойынша дефис арқылы жазылатын сөздерді орфографиялық нормаға сай жазу. </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415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4" name="Title 1"/>
          <p:cNvSpPr txBox="1">
            <a:spLocks/>
          </p:cNvSpPr>
          <p:nvPr/>
        </p:nvSpPr>
        <p:spPr>
          <a:xfrm>
            <a:off x="1540440" y="668742"/>
            <a:ext cx="4259859" cy="829202"/>
          </a:xfrm>
          <a:prstGeom prst="rect">
            <a:avLst/>
          </a:prstGeom>
          <a:effectLst>
            <a:outerShdw blurRad="50800" dist="38100" dir="5400000" algn="t" rotWithShape="0">
              <a:prstClr val="black">
                <a:alpha val="40000"/>
              </a:prstClr>
            </a:outerShdw>
          </a:effectLst>
        </p:spPr>
        <p:txBody>
          <a:bodyPr anchor="ctr">
            <a:norm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28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Бағалау критерийлері:</a:t>
            </a:r>
            <a:endParaRPr lang="en-US" sz="28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540440" y="1836594"/>
            <a:ext cx="9319818" cy="2795958"/>
          </a:xfrm>
          <a:prstGeom prst="rect">
            <a:avLst/>
          </a:prstGeom>
        </p:spPr>
        <p:txBody>
          <a:bodyPr wrap="square">
            <a:spAutoFit/>
          </a:bodyPr>
          <a:lstStyle/>
          <a:p>
            <a:pPr>
              <a:lnSpc>
                <a:spcPct val="150000"/>
              </a:lnSpc>
            </a:pPr>
            <a:r>
              <a:rPr lang="kk-KZ" sz="2400" b="1" dirty="0">
                <a:solidFill>
                  <a:srgbClr val="002060"/>
                </a:solidFill>
                <a:latin typeface="Times New Roman" panose="02020603050405020304" pitchFamily="18" charset="0"/>
                <a:cs typeface="Times New Roman" panose="02020603050405020304" pitchFamily="18" charset="0"/>
              </a:rPr>
              <a:t>– оқылым және тыңдалым материалдары бойынша негізгі ойды білдіретін сөйлемдерді іріктей алады;</a:t>
            </a:r>
            <a:endParaRPr lang="ru-RU" sz="24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kk-KZ" sz="2400" b="1" dirty="0">
                <a:solidFill>
                  <a:srgbClr val="002060"/>
                </a:solidFill>
                <a:latin typeface="Times New Roman" panose="02020603050405020304" pitchFamily="18" charset="0"/>
                <a:cs typeface="Times New Roman" panose="02020603050405020304" pitchFamily="18" charset="0"/>
              </a:rPr>
              <a:t> – жинақы мәтін жаза алады;</a:t>
            </a:r>
            <a:endParaRPr lang="ru-RU" sz="24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kk-KZ" sz="2400" b="1" dirty="0">
                <a:solidFill>
                  <a:srgbClr val="002060"/>
                </a:solidFill>
                <a:latin typeface="Times New Roman" panose="02020603050405020304" pitchFamily="18" charset="0"/>
                <a:cs typeface="Times New Roman" panose="02020603050405020304" pitchFamily="18" charset="0"/>
              </a:rPr>
              <a:t> – дефис арқылы жазылатын сөздерді орфографиялық нормаға сай жазады.</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5236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4" name="Прямоугольник 3"/>
          <p:cNvSpPr/>
          <p:nvPr/>
        </p:nvSpPr>
        <p:spPr>
          <a:xfrm>
            <a:off x="1466819" y="948769"/>
            <a:ext cx="8789158" cy="3371500"/>
          </a:xfrm>
          <a:prstGeom prst="rect">
            <a:avLst/>
          </a:prstGeom>
        </p:spPr>
        <p:txBody>
          <a:bodyPr wrap="square">
            <a:spAutoFit/>
          </a:bodyPr>
          <a:lstStyle/>
          <a:p>
            <a:pPr algn="ctr">
              <a:lnSpc>
                <a:spcPct val="107000"/>
              </a:lnSpc>
              <a:spcAft>
                <a:spcPts val="800"/>
              </a:spcAft>
            </a:pPr>
            <a:r>
              <a:rPr lang="kk-KZ"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1-тапсырма</a:t>
            </a:r>
            <a:r>
              <a:rPr lang="kk-KZ"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Тыңдалым мәтіннен негізгі ойды білдіретін сөйлемдерді ірікте</a:t>
            </a:r>
            <a:r>
              <a:rPr lang="kk-KZ"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ru-RU"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Дескриптор: </a:t>
            </a:r>
            <a:endParaRPr lang="ru-RU"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-мәтінді тыңдайды;</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-негізгі ойды түсінеді;</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-сөйлемдерді іріктейді.</a:t>
            </a:r>
            <a:endPar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68065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3" name="Прямоугольник 2"/>
          <p:cNvSpPr/>
          <p:nvPr/>
        </p:nvSpPr>
        <p:spPr>
          <a:xfrm>
            <a:off x="1309975" y="1680909"/>
            <a:ext cx="10000449" cy="2661178"/>
          </a:xfrm>
          <a:prstGeom prst="rect">
            <a:avLst/>
          </a:prstGeom>
        </p:spPr>
        <p:txBody>
          <a:bodyPr wrap="square">
            <a:spAutoFit/>
          </a:bodyPr>
          <a:lstStyle/>
          <a:p>
            <a:pPr algn="just">
              <a:lnSpc>
                <a:spcPct val="107000"/>
              </a:lnSpc>
              <a:spcAft>
                <a:spcPts val="800"/>
              </a:spcAft>
            </a:pP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Түркістан </a:t>
            </a:r>
            <a:r>
              <a:rPr lang="kk-KZ"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қаласы – көптеген киелі кесенелерге толы көне мекен. Ежелгі Күлтөбе қаласы Қожа Ахмет Яссауий кесенесі 300 шақырым жерден көруге болады. Бұл жерден Түркістан қаласының 1500  жылдық тарихын дәлелдейтін деректер табылған.  Есім хан кесенесі, Әлқожа ата кесенесі, Орта ғасырлық Түркістан қаласы, Рабия </a:t>
            </a:r>
            <a:r>
              <a:rPr lang="kk-KZ"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Сұлтан </a:t>
            </a:r>
            <a:r>
              <a:rPr lang="kk-KZ"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бегім кесенесін киелі мекен деп айтуға болады. Киелі мекенге біреулер тәж етуге барса, біреулер көне ескертіштерді көзбен көріп, қолмен ұстап, аңызын тыңдауға барады. </a:t>
            </a:r>
            <a:endParaRPr lang="ru-RU"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736196" y="750760"/>
            <a:ext cx="2134815" cy="468077"/>
          </a:xfrm>
          <a:prstGeom prst="rect">
            <a:avLst/>
          </a:prstGeom>
        </p:spPr>
        <p:txBody>
          <a:bodyPr wrap="none">
            <a:spAutoFit/>
          </a:bodyPr>
          <a:lstStyle/>
          <a:p>
            <a:pPr>
              <a:lnSpc>
                <a:spcPct val="107000"/>
              </a:lnSpc>
              <a:spcAft>
                <a:spcPts val="800"/>
              </a:spcAft>
            </a:pPr>
            <a:r>
              <a:rPr lang="kk-KZ"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Өзіңді тексер!</a:t>
            </a:r>
            <a:endParaRPr lang="ru-RU"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93197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3126071028"/>
              </p:ext>
            </p:extLst>
          </p:nvPr>
        </p:nvGraphicFramePr>
        <p:xfrm>
          <a:off x="1066111" y="716842"/>
          <a:ext cx="899228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05244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7861" y="400469"/>
            <a:ext cx="6058743" cy="523220"/>
          </a:xfrm>
          <a:prstGeom prst="rect">
            <a:avLst/>
          </a:prstGeom>
          <a:noFill/>
        </p:spPr>
        <p:txBody>
          <a:bodyPr wrap="square" rtlCol="0">
            <a:spAutoFit/>
          </a:bodyPr>
          <a:lstStyle/>
          <a:p>
            <a:pPr>
              <a:spcAft>
                <a:spcPts val="0"/>
              </a:spcAft>
            </a:pPr>
            <a:r>
              <a:rPr lang="kk-KZ" sz="2800" b="1" dirty="0">
                <a:solidFill>
                  <a:srgbClr val="C00000"/>
                </a:solidFill>
                <a:latin typeface="Times New Roman" panose="02020603050405020304" pitchFamily="18" charset="0"/>
                <a:ea typeface="Times New Roman" panose="02020603050405020304" pitchFamily="18" charset="0"/>
              </a:rPr>
              <a:t>Дефис қойлатын жерлер: </a:t>
            </a:r>
            <a:endParaRPr lang="ru-RU" sz="2800" b="1" dirty="0">
              <a:solidFill>
                <a:srgbClr val="C00000"/>
              </a:solidFill>
              <a:latin typeface="Times New Roman" panose="02020603050405020304" pitchFamily="18" charset="0"/>
              <a:ea typeface="Times New Roman" panose="02020603050405020304" pitchFamily="18" charset="0"/>
            </a:endParaRPr>
          </a:p>
        </p:txBody>
      </p:sp>
      <p:sp>
        <p:nvSpPr>
          <p:cNvPr id="30" name="Freeform 29"/>
          <p:cNvSpPr>
            <a:spLocks noChangeArrowheads="1"/>
          </p:cNvSpPr>
          <p:nvPr/>
        </p:nvSpPr>
        <p:spPr bwMode="auto">
          <a:xfrm rot="3624365" flipV="1">
            <a:off x="1320191" y="5092542"/>
            <a:ext cx="752927" cy="729484"/>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4"/>
          </a:solidFill>
          <a:ln>
            <a:noFill/>
          </a:ln>
          <a:effectLst/>
        </p:spPr>
        <p:txBody>
          <a:bodyPr wrap="none" anchor="ctr"/>
          <a:lstStyle/>
          <a:p>
            <a:endParaRPr lang="en-US" sz="3599" dirty="0">
              <a:latin typeface="Open Sans Regular" charset="0"/>
            </a:endParaRPr>
          </a:p>
        </p:txBody>
      </p:sp>
      <p:sp>
        <p:nvSpPr>
          <p:cNvPr id="34" name="TextBox 33"/>
          <p:cNvSpPr txBox="1"/>
          <p:nvPr/>
        </p:nvSpPr>
        <p:spPr>
          <a:xfrm>
            <a:off x="1484697" y="5124017"/>
            <a:ext cx="397866" cy="553998"/>
          </a:xfrm>
          <a:prstGeom prst="rect">
            <a:avLst/>
          </a:prstGeom>
          <a:noFill/>
        </p:spPr>
        <p:txBody>
          <a:bodyPr wrap="none" rtlCol="0" anchor="ctr" anchorCtr="0">
            <a:spAutoFit/>
          </a:bodyPr>
          <a:lstStyle/>
          <a:p>
            <a:r>
              <a:rPr lang="kk-KZ" sz="3000" b="1" dirty="0">
                <a:solidFill>
                  <a:schemeClr val="bg1"/>
                </a:solidFill>
                <a:latin typeface="Open Sans" charset="0"/>
                <a:ea typeface="Open Sans" charset="0"/>
                <a:cs typeface="Open Sans" charset="0"/>
              </a:rPr>
              <a:t>6</a:t>
            </a:r>
            <a:endParaRPr lang="en-US" sz="3000" b="1" dirty="0">
              <a:solidFill>
                <a:schemeClr val="bg1"/>
              </a:solidFill>
              <a:latin typeface="Open Sans" charset="0"/>
              <a:ea typeface="Open Sans" charset="0"/>
              <a:cs typeface="Open Sans" charset="0"/>
            </a:endParaRPr>
          </a:p>
        </p:txBody>
      </p:sp>
      <p:sp>
        <p:nvSpPr>
          <p:cNvPr id="36" name="Subtitle 2"/>
          <p:cNvSpPr txBox="1">
            <a:spLocks/>
          </p:cNvSpPr>
          <p:nvPr/>
        </p:nvSpPr>
        <p:spPr>
          <a:xfrm>
            <a:off x="2144149" y="5295758"/>
            <a:ext cx="7708933" cy="85462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Aft>
                <a:spcPts val="0"/>
              </a:spcAft>
            </a:pPr>
            <a:r>
              <a:rPr lang="kk-KZ" sz="2200" dirty="0" smtClean="0">
                <a:latin typeface="Times New Roman" panose="02020603050405020304" pitchFamily="18" charset="0"/>
                <a:ea typeface="Times New Roman" panose="02020603050405020304" pitchFamily="18" charset="0"/>
              </a:rPr>
              <a:t>Күшейткіш  </a:t>
            </a:r>
            <a:r>
              <a:rPr lang="kk-KZ" sz="2200" dirty="0">
                <a:latin typeface="Times New Roman" panose="02020603050405020304" pitchFamily="18" charset="0"/>
                <a:ea typeface="Times New Roman" panose="02020603050405020304" pitchFamily="18" charset="0"/>
              </a:rPr>
              <a:t>буын қосылып жасалатын қос сөздердің арасына: </a:t>
            </a:r>
            <a:endParaRPr lang="kk-KZ" sz="2200" dirty="0" smtClean="0">
              <a:latin typeface="Times New Roman" panose="02020603050405020304" pitchFamily="18" charset="0"/>
              <a:ea typeface="Times New Roman" panose="02020603050405020304" pitchFamily="18" charset="0"/>
            </a:endParaRPr>
          </a:p>
          <a:p>
            <a:pPr>
              <a:lnSpc>
                <a:spcPct val="100000"/>
              </a:lnSpc>
              <a:spcAft>
                <a:spcPts val="0"/>
              </a:spcAft>
            </a:pPr>
            <a:r>
              <a:rPr lang="kk-KZ" sz="2200" dirty="0" smtClean="0">
                <a:latin typeface="Times New Roman" panose="02020603050405020304" pitchFamily="18" charset="0"/>
                <a:ea typeface="Times New Roman" panose="02020603050405020304" pitchFamily="18" charset="0"/>
              </a:rPr>
              <a:t>жап-жақсы</a:t>
            </a:r>
            <a:r>
              <a:rPr lang="kk-KZ" sz="2200" dirty="0">
                <a:latin typeface="Times New Roman" panose="02020603050405020304" pitchFamily="18" charset="0"/>
                <a:ea typeface="Times New Roman" panose="02020603050405020304" pitchFamily="18" charset="0"/>
              </a:rPr>
              <a:t>, </a:t>
            </a:r>
            <a:r>
              <a:rPr lang="kk-KZ" sz="2200" dirty="0" smtClean="0">
                <a:latin typeface="Times New Roman" panose="02020603050405020304" pitchFamily="18" charset="0"/>
                <a:ea typeface="Times New Roman" panose="02020603050405020304" pitchFamily="18" charset="0"/>
              </a:rPr>
              <a:t>сүп-сүйкімді</a:t>
            </a:r>
            <a:r>
              <a:rPr lang="kk-KZ" sz="2200" dirty="0">
                <a:latin typeface="Times New Roman" panose="02020603050405020304" pitchFamily="18" charset="0"/>
                <a:ea typeface="Times New Roman" panose="02020603050405020304" pitchFamily="18" charset="0"/>
              </a:rPr>
              <a:t>;</a:t>
            </a:r>
            <a:endParaRPr lang="ru-RU" sz="2200" dirty="0">
              <a:latin typeface="Times New Roman" panose="02020603050405020304" pitchFamily="18" charset="0"/>
              <a:ea typeface="Times New Roman" panose="02020603050405020304" pitchFamily="18" charset="0"/>
            </a:endParaRPr>
          </a:p>
        </p:txBody>
      </p:sp>
      <p:sp>
        <p:nvSpPr>
          <p:cNvPr id="37" name="Freeform 36"/>
          <p:cNvSpPr>
            <a:spLocks noChangeArrowheads="1"/>
          </p:cNvSpPr>
          <p:nvPr/>
        </p:nvSpPr>
        <p:spPr bwMode="auto">
          <a:xfrm rot="3624365" flipV="1">
            <a:off x="1212435" y="2694882"/>
            <a:ext cx="752927" cy="729484"/>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3"/>
          </a:solidFill>
          <a:ln>
            <a:noFill/>
          </a:ln>
          <a:effectLst/>
        </p:spPr>
        <p:txBody>
          <a:bodyPr wrap="none" anchor="ctr"/>
          <a:lstStyle/>
          <a:p>
            <a:endParaRPr lang="en-US" sz="3599" dirty="0">
              <a:latin typeface="Open Sans Regular" charset="0"/>
            </a:endParaRPr>
          </a:p>
        </p:txBody>
      </p:sp>
      <p:sp>
        <p:nvSpPr>
          <p:cNvPr id="38" name="TextBox 37"/>
          <p:cNvSpPr txBox="1"/>
          <p:nvPr/>
        </p:nvSpPr>
        <p:spPr>
          <a:xfrm>
            <a:off x="1418849" y="2811089"/>
            <a:ext cx="380232" cy="553998"/>
          </a:xfrm>
          <a:prstGeom prst="rect">
            <a:avLst/>
          </a:prstGeom>
          <a:noFill/>
        </p:spPr>
        <p:txBody>
          <a:bodyPr wrap="none" rtlCol="0" anchor="ctr" anchorCtr="0">
            <a:spAutoFit/>
          </a:bodyPr>
          <a:lstStyle/>
          <a:p>
            <a:r>
              <a:rPr lang="en-US" sz="3000" b="1" dirty="0">
                <a:solidFill>
                  <a:schemeClr val="bg1"/>
                </a:solidFill>
                <a:latin typeface="Open Sans" charset="0"/>
                <a:ea typeface="Open Sans" charset="0"/>
                <a:cs typeface="Open Sans" charset="0"/>
              </a:rPr>
              <a:t>3</a:t>
            </a:r>
          </a:p>
        </p:txBody>
      </p:sp>
      <p:sp>
        <p:nvSpPr>
          <p:cNvPr id="40" name="Subtitle 2"/>
          <p:cNvSpPr txBox="1">
            <a:spLocks/>
          </p:cNvSpPr>
          <p:nvPr/>
        </p:nvSpPr>
        <p:spPr>
          <a:xfrm>
            <a:off x="2298203" y="4261964"/>
            <a:ext cx="8108529" cy="48067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Aft>
                <a:spcPts val="0"/>
              </a:spcAft>
            </a:pPr>
            <a:r>
              <a:rPr lang="kk-KZ" sz="2200" dirty="0" smtClean="0">
                <a:latin typeface="Times New Roman" panose="02020603050405020304" pitchFamily="18" charset="0"/>
                <a:ea typeface="Times New Roman" panose="02020603050405020304" pitchFamily="18" charset="0"/>
              </a:rPr>
              <a:t>Реттік  </a:t>
            </a:r>
            <a:r>
              <a:rPr lang="kk-KZ" sz="2200" dirty="0">
                <a:latin typeface="Times New Roman" panose="02020603050405020304" pitchFamily="18" charset="0"/>
                <a:ea typeface="Times New Roman" panose="02020603050405020304" pitchFamily="18" charset="0"/>
              </a:rPr>
              <a:t>сан есімдерді қолданған жағдайда: 5-жыл, 7-рет</a:t>
            </a:r>
            <a:r>
              <a:rPr lang="kk-KZ" sz="2200" dirty="0" smtClean="0">
                <a:latin typeface="Times New Roman" panose="02020603050405020304" pitchFamily="18" charset="0"/>
                <a:ea typeface="Times New Roman" panose="02020603050405020304" pitchFamily="18" charset="0"/>
              </a:rPr>
              <a:t>;</a:t>
            </a:r>
            <a:endParaRPr lang="ru-RU" sz="2200" dirty="0">
              <a:latin typeface="Times New Roman" panose="02020603050405020304" pitchFamily="18" charset="0"/>
              <a:ea typeface="Times New Roman" panose="02020603050405020304" pitchFamily="18" charset="0"/>
            </a:endParaRPr>
          </a:p>
        </p:txBody>
      </p:sp>
      <p:sp>
        <p:nvSpPr>
          <p:cNvPr id="41" name="Freeform 40"/>
          <p:cNvSpPr>
            <a:spLocks noChangeArrowheads="1"/>
          </p:cNvSpPr>
          <p:nvPr/>
        </p:nvSpPr>
        <p:spPr bwMode="auto">
          <a:xfrm rot="3624365" flipV="1">
            <a:off x="1196317" y="1887361"/>
            <a:ext cx="752927" cy="729484"/>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2"/>
          </a:solidFill>
          <a:ln>
            <a:noFill/>
          </a:ln>
          <a:effectLst/>
        </p:spPr>
        <p:txBody>
          <a:bodyPr wrap="none" anchor="ctr"/>
          <a:lstStyle/>
          <a:p>
            <a:endParaRPr lang="en-US" sz="3599" dirty="0">
              <a:latin typeface="Open Sans Regular" charset="0"/>
            </a:endParaRPr>
          </a:p>
        </p:txBody>
      </p:sp>
      <p:sp>
        <p:nvSpPr>
          <p:cNvPr id="42" name="TextBox 41"/>
          <p:cNvSpPr txBox="1"/>
          <p:nvPr/>
        </p:nvSpPr>
        <p:spPr>
          <a:xfrm>
            <a:off x="1398783" y="1968199"/>
            <a:ext cx="380232" cy="553998"/>
          </a:xfrm>
          <a:prstGeom prst="rect">
            <a:avLst/>
          </a:prstGeom>
          <a:noFill/>
        </p:spPr>
        <p:txBody>
          <a:bodyPr wrap="none" rtlCol="0" anchor="ctr" anchorCtr="0">
            <a:spAutoFit/>
          </a:bodyPr>
          <a:lstStyle/>
          <a:p>
            <a:r>
              <a:rPr lang="en-US" sz="3000" b="1" dirty="0">
                <a:solidFill>
                  <a:schemeClr val="bg1"/>
                </a:solidFill>
                <a:latin typeface="Open Sans" charset="0"/>
                <a:ea typeface="Open Sans" charset="0"/>
                <a:cs typeface="Open Sans" charset="0"/>
              </a:rPr>
              <a:t>2</a:t>
            </a:r>
          </a:p>
        </p:txBody>
      </p:sp>
      <p:sp>
        <p:nvSpPr>
          <p:cNvPr id="44" name="Subtitle 2"/>
          <p:cNvSpPr txBox="1">
            <a:spLocks/>
          </p:cNvSpPr>
          <p:nvPr/>
        </p:nvSpPr>
        <p:spPr>
          <a:xfrm>
            <a:off x="1951519" y="2761141"/>
            <a:ext cx="9778097" cy="786916"/>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Aft>
                <a:spcPts val="0"/>
              </a:spcAft>
            </a:pPr>
            <a:r>
              <a:rPr lang="kk-KZ" sz="2000" dirty="0" smtClean="0">
                <a:latin typeface="Times New Roman" panose="02020603050405020304" pitchFamily="18" charset="0"/>
                <a:ea typeface="Times New Roman" panose="02020603050405020304" pitchFamily="18" charset="0"/>
              </a:rPr>
              <a:t>-</a:t>
            </a:r>
            <a:r>
              <a:rPr lang="kk-KZ" sz="2200" dirty="0" smtClean="0">
                <a:latin typeface="Times New Roman" panose="02020603050405020304" pitchFamily="18" charset="0"/>
                <a:ea typeface="Times New Roman" panose="02020603050405020304" pitchFamily="18" charset="0"/>
              </a:rPr>
              <a:t>ақ, -ау, -мыс, -ды демеуліктері тіркескен жағдайда: айтады-мыс, </a:t>
            </a:r>
            <a:r>
              <a:rPr lang="kk-KZ" sz="2200" dirty="0">
                <a:latin typeface="Times New Roman" panose="02020603050405020304" pitchFamily="18" charset="0"/>
                <a:ea typeface="Times New Roman" panose="02020603050405020304" pitchFamily="18" charset="0"/>
              </a:rPr>
              <a:t>келмеді-ау, сондай-ақ;</a:t>
            </a:r>
            <a:endParaRPr lang="ru-RU" sz="2200" dirty="0">
              <a:latin typeface="Times New Roman" panose="02020603050405020304" pitchFamily="18" charset="0"/>
              <a:ea typeface="Times New Roman" panose="02020603050405020304" pitchFamily="18" charset="0"/>
            </a:endParaRPr>
          </a:p>
        </p:txBody>
      </p:sp>
      <p:sp>
        <p:nvSpPr>
          <p:cNvPr id="45" name="Freeform 44"/>
          <p:cNvSpPr>
            <a:spLocks noChangeArrowheads="1"/>
          </p:cNvSpPr>
          <p:nvPr/>
        </p:nvSpPr>
        <p:spPr bwMode="auto">
          <a:xfrm rot="3624365" flipV="1">
            <a:off x="1212436" y="954183"/>
            <a:ext cx="752927" cy="729484"/>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1"/>
          </a:solidFill>
          <a:ln>
            <a:noFill/>
          </a:ln>
          <a:effectLst/>
        </p:spPr>
        <p:txBody>
          <a:bodyPr wrap="none" anchor="ctr"/>
          <a:lstStyle/>
          <a:p>
            <a:endParaRPr lang="en-US" sz="3599" dirty="0">
              <a:latin typeface="Open Sans Regular" charset="0"/>
            </a:endParaRPr>
          </a:p>
        </p:txBody>
      </p:sp>
      <p:sp>
        <p:nvSpPr>
          <p:cNvPr id="46" name="TextBox 45"/>
          <p:cNvSpPr txBox="1"/>
          <p:nvPr/>
        </p:nvSpPr>
        <p:spPr>
          <a:xfrm>
            <a:off x="1305384" y="1089151"/>
            <a:ext cx="380232" cy="553998"/>
          </a:xfrm>
          <a:prstGeom prst="rect">
            <a:avLst/>
          </a:prstGeom>
          <a:noFill/>
        </p:spPr>
        <p:txBody>
          <a:bodyPr wrap="none" rtlCol="0" anchor="ctr" anchorCtr="0">
            <a:spAutoFit/>
          </a:bodyPr>
          <a:lstStyle/>
          <a:p>
            <a:r>
              <a:rPr lang="en-US" sz="3000" b="1" dirty="0">
                <a:solidFill>
                  <a:schemeClr val="bg1"/>
                </a:solidFill>
                <a:latin typeface="Open Sans" charset="0"/>
                <a:ea typeface="Open Sans" charset="0"/>
                <a:cs typeface="Open Sans" charset="0"/>
              </a:rPr>
              <a:t>1</a:t>
            </a:r>
          </a:p>
        </p:txBody>
      </p:sp>
      <p:sp>
        <p:nvSpPr>
          <p:cNvPr id="48" name="Subtitle 2"/>
          <p:cNvSpPr txBox="1">
            <a:spLocks/>
          </p:cNvSpPr>
          <p:nvPr/>
        </p:nvSpPr>
        <p:spPr>
          <a:xfrm>
            <a:off x="1879985" y="1047658"/>
            <a:ext cx="9271085" cy="786916"/>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Aft>
                <a:spcPts val="0"/>
              </a:spcAft>
            </a:pPr>
            <a:r>
              <a:rPr lang="kk-KZ" sz="2200" dirty="0" smtClean="0">
                <a:latin typeface="Times New Roman" panose="02020603050405020304" pitchFamily="18" charset="0"/>
                <a:ea typeface="Times New Roman" panose="02020603050405020304" pitchFamily="18" charset="0"/>
              </a:rPr>
              <a:t>Екі  </a:t>
            </a:r>
            <a:r>
              <a:rPr lang="kk-KZ" sz="2200" dirty="0">
                <a:latin typeface="Times New Roman" panose="02020603050405020304" pitchFamily="18" charset="0"/>
                <a:ea typeface="Times New Roman" panose="02020603050405020304" pitchFamily="18" charset="0"/>
              </a:rPr>
              <a:t>сөзден тұратын ғылыми дәреже, мамандықты көрсететін атаулардың арасына: инженер-технолог, батыр-ұшқыш</a:t>
            </a:r>
            <a:r>
              <a:rPr lang="kk-KZ" sz="2200" dirty="0" smtClean="0">
                <a:latin typeface="Times New Roman" panose="02020603050405020304" pitchFamily="18" charset="0"/>
                <a:ea typeface="Times New Roman" panose="02020603050405020304" pitchFamily="18" charset="0"/>
              </a:rPr>
              <a:t>;</a:t>
            </a:r>
            <a:endParaRPr lang="ru-RU" sz="2200" dirty="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2144149" y="2060532"/>
            <a:ext cx="5637954" cy="430887"/>
          </a:xfrm>
          <a:prstGeom prst="rect">
            <a:avLst/>
          </a:prstGeom>
        </p:spPr>
        <p:txBody>
          <a:bodyPr wrap="none">
            <a:spAutoFit/>
          </a:bodyPr>
          <a:lstStyle/>
          <a:p>
            <a:pPr>
              <a:lnSpc>
                <a:spcPct val="100000"/>
              </a:lnSpc>
              <a:spcAft>
                <a:spcPts val="0"/>
              </a:spcAft>
            </a:pPr>
            <a:r>
              <a:rPr lang="kk-KZ" sz="2200" dirty="0" smtClean="0">
                <a:latin typeface="Times New Roman" panose="02020603050405020304" pitchFamily="18" charset="0"/>
                <a:ea typeface="Times New Roman" panose="02020603050405020304" pitchFamily="18" charset="0"/>
              </a:rPr>
              <a:t>Қос  </a:t>
            </a:r>
            <a:r>
              <a:rPr lang="kk-KZ" sz="2200" dirty="0">
                <a:latin typeface="Times New Roman" panose="02020603050405020304" pitchFamily="18" charset="0"/>
                <a:ea typeface="Times New Roman" panose="02020603050405020304" pitchFamily="18" charset="0"/>
              </a:rPr>
              <a:t>сөздердің арасына: ел-жұрт, алай-дүлей;</a:t>
            </a:r>
            <a:endParaRPr lang="ru-RU" sz="2200" dirty="0">
              <a:latin typeface="Times New Roman" panose="02020603050405020304" pitchFamily="18" charset="0"/>
              <a:ea typeface="Times New Roman" panose="02020603050405020304" pitchFamily="18" charset="0"/>
            </a:endParaRPr>
          </a:p>
        </p:txBody>
      </p:sp>
      <p:sp>
        <p:nvSpPr>
          <p:cNvPr id="23" name="Freeform 44"/>
          <p:cNvSpPr>
            <a:spLocks noChangeArrowheads="1"/>
          </p:cNvSpPr>
          <p:nvPr/>
        </p:nvSpPr>
        <p:spPr bwMode="auto">
          <a:xfrm rot="3624365" flipV="1">
            <a:off x="1288776" y="4229585"/>
            <a:ext cx="752927" cy="729484"/>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1"/>
          </a:solidFill>
          <a:ln>
            <a:noFill/>
          </a:ln>
          <a:effectLst/>
        </p:spPr>
        <p:txBody>
          <a:bodyPr wrap="none" anchor="ctr"/>
          <a:lstStyle/>
          <a:p>
            <a:endParaRPr lang="en-US" sz="3599" dirty="0">
              <a:latin typeface="Open Sans Regular" charset="0"/>
            </a:endParaRPr>
          </a:p>
        </p:txBody>
      </p:sp>
      <p:sp>
        <p:nvSpPr>
          <p:cNvPr id="24" name="TextBox 23"/>
          <p:cNvSpPr txBox="1"/>
          <p:nvPr/>
        </p:nvSpPr>
        <p:spPr>
          <a:xfrm>
            <a:off x="1403566" y="4308475"/>
            <a:ext cx="397866" cy="553998"/>
          </a:xfrm>
          <a:prstGeom prst="rect">
            <a:avLst/>
          </a:prstGeom>
          <a:noFill/>
        </p:spPr>
        <p:txBody>
          <a:bodyPr wrap="none" rtlCol="0" anchor="ctr" anchorCtr="0">
            <a:spAutoFit/>
          </a:bodyPr>
          <a:lstStyle/>
          <a:p>
            <a:r>
              <a:rPr lang="kk-KZ" sz="3000" b="1" dirty="0">
                <a:solidFill>
                  <a:schemeClr val="bg1"/>
                </a:solidFill>
                <a:latin typeface="Open Sans" charset="0"/>
                <a:ea typeface="Open Sans" charset="0"/>
                <a:cs typeface="Open Sans" charset="0"/>
              </a:rPr>
              <a:t>5</a:t>
            </a:r>
            <a:endParaRPr lang="en-US" sz="3000" b="1" dirty="0">
              <a:solidFill>
                <a:schemeClr val="bg1"/>
              </a:solidFill>
              <a:latin typeface="Open Sans" charset="0"/>
              <a:ea typeface="Open Sans" charset="0"/>
              <a:cs typeface="Open Sans" charset="0"/>
            </a:endParaRPr>
          </a:p>
        </p:txBody>
      </p:sp>
      <p:sp>
        <p:nvSpPr>
          <p:cNvPr id="5" name="Прямоугольник 4"/>
          <p:cNvSpPr/>
          <p:nvPr/>
        </p:nvSpPr>
        <p:spPr>
          <a:xfrm>
            <a:off x="2198097" y="3546623"/>
            <a:ext cx="3003323" cy="430887"/>
          </a:xfrm>
          <a:prstGeom prst="rect">
            <a:avLst/>
          </a:prstGeom>
        </p:spPr>
        <p:txBody>
          <a:bodyPr wrap="none">
            <a:spAutoFit/>
          </a:bodyPr>
          <a:lstStyle/>
          <a:p>
            <a:pPr>
              <a:spcAft>
                <a:spcPts val="0"/>
              </a:spcAft>
            </a:pPr>
            <a:r>
              <a:rPr lang="kk-KZ" sz="2200" dirty="0" smtClean="0">
                <a:latin typeface="Times New Roman" panose="02020603050405020304" pitchFamily="18" charset="0"/>
                <a:ea typeface="Times New Roman" panose="02020603050405020304" pitchFamily="18" charset="0"/>
              </a:rPr>
              <a:t>Сөзді  </a:t>
            </a:r>
            <a:r>
              <a:rPr lang="kk-KZ" sz="2200" dirty="0">
                <a:latin typeface="Times New Roman" panose="02020603050405020304" pitchFamily="18" charset="0"/>
                <a:ea typeface="Times New Roman" panose="02020603050405020304" pitchFamily="18" charset="0"/>
              </a:rPr>
              <a:t>тасымалдағанда;</a:t>
            </a:r>
            <a:endParaRPr lang="ru-RU" sz="2200" dirty="0">
              <a:latin typeface="Times New Roman" panose="02020603050405020304" pitchFamily="18" charset="0"/>
              <a:ea typeface="Times New Roman" panose="02020603050405020304" pitchFamily="18" charset="0"/>
            </a:endParaRPr>
          </a:p>
        </p:txBody>
      </p:sp>
      <p:sp>
        <p:nvSpPr>
          <p:cNvPr id="27" name="Freeform 40"/>
          <p:cNvSpPr>
            <a:spLocks noChangeArrowheads="1"/>
          </p:cNvSpPr>
          <p:nvPr/>
        </p:nvSpPr>
        <p:spPr bwMode="auto">
          <a:xfrm rot="3624365" flipV="1">
            <a:off x="1249852" y="3464388"/>
            <a:ext cx="752927" cy="729484"/>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2"/>
          </a:solidFill>
          <a:ln>
            <a:noFill/>
          </a:ln>
          <a:effectLst/>
        </p:spPr>
        <p:txBody>
          <a:bodyPr wrap="none" anchor="ctr"/>
          <a:lstStyle/>
          <a:p>
            <a:endParaRPr lang="en-US" sz="3599" dirty="0">
              <a:latin typeface="Open Sans Regular" charset="0"/>
            </a:endParaRPr>
          </a:p>
        </p:txBody>
      </p:sp>
      <p:sp>
        <p:nvSpPr>
          <p:cNvPr id="28" name="TextBox 27"/>
          <p:cNvSpPr txBox="1"/>
          <p:nvPr/>
        </p:nvSpPr>
        <p:spPr>
          <a:xfrm>
            <a:off x="1445160" y="3542377"/>
            <a:ext cx="380232" cy="553998"/>
          </a:xfrm>
          <a:prstGeom prst="rect">
            <a:avLst/>
          </a:prstGeom>
          <a:noFill/>
        </p:spPr>
        <p:txBody>
          <a:bodyPr wrap="none" rtlCol="0" anchor="ctr" anchorCtr="0">
            <a:spAutoFit/>
          </a:bodyPr>
          <a:lstStyle/>
          <a:p>
            <a:r>
              <a:rPr lang="en-US" sz="3000" b="1" dirty="0">
                <a:solidFill>
                  <a:schemeClr val="bg1"/>
                </a:solidFill>
                <a:latin typeface="Open Sans" charset="0"/>
                <a:ea typeface="Open Sans" charset="0"/>
                <a:cs typeface="Open Sans" charset="0"/>
              </a:rPr>
              <a:t>4</a:t>
            </a:r>
          </a:p>
        </p:txBody>
      </p:sp>
    </p:spTree>
    <p:extLst>
      <p:ext uri="{BB962C8B-B14F-4D97-AF65-F5344CB8AC3E}">
        <p14:creationId xmlns:p14="http://schemas.microsoft.com/office/powerpoint/2010/main" xmlns="" val="3355995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4" name="Прямоугольник 3"/>
          <p:cNvSpPr/>
          <p:nvPr/>
        </p:nvSpPr>
        <p:spPr>
          <a:xfrm>
            <a:off x="1000835" y="551681"/>
            <a:ext cx="10490579" cy="954107"/>
          </a:xfrm>
          <a:prstGeom prst="rect">
            <a:avLst/>
          </a:prstGeom>
        </p:spPr>
        <p:txBody>
          <a:bodyPr wrap="square">
            <a:spAutoFit/>
          </a:bodyPr>
          <a:lstStyle/>
          <a:p>
            <a:pPr>
              <a:spcAft>
                <a:spcPts val="0"/>
              </a:spcAft>
            </a:pPr>
            <a:r>
              <a:rPr lang="kk-KZ" sz="2800" b="1" dirty="0">
                <a:solidFill>
                  <a:srgbClr val="C00000"/>
                </a:solidFill>
                <a:latin typeface="Times New Roman" panose="02020603050405020304" pitchFamily="18" charset="0"/>
                <a:ea typeface="Times New Roman" panose="02020603050405020304" pitchFamily="18" charset="0"/>
              </a:rPr>
              <a:t>2-тапсырма. </a:t>
            </a:r>
            <a:endParaRPr lang="ru-RU" sz="2800" dirty="0">
              <a:solidFill>
                <a:srgbClr val="C00000"/>
              </a:solidFill>
              <a:latin typeface="Times New Roman" panose="02020603050405020304" pitchFamily="18" charset="0"/>
              <a:ea typeface="Times New Roman" panose="02020603050405020304" pitchFamily="18" charset="0"/>
            </a:endParaRPr>
          </a:p>
          <a:p>
            <a:pPr>
              <a:spcAft>
                <a:spcPts val="0"/>
              </a:spcAft>
            </a:pPr>
            <a:r>
              <a:rPr lang="kk-KZ" sz="2800" b="1" dirty="0">
                <a:solidFill>
                  <a:srgbClr val="C00000"/>
                </a:solidFill>
                <a:latin typeface="Times New Roman" panose="02020603050405020304" pitchFamily="18" charset="0"/>
                <a:ea typeface="Times New Roman" panose="02020603050405020304" pitchFamily="18" charset="0"/>
              </a:rPr>
              <a:t>Мәтіннен дефис арқылы жазылған сөздерді теріп </a:t>
            </a:r>
            <a:r>
              <a:rPr lang="kk-KZ" sz="2800" b="1" dirty="0" smtClean="0">
                <a:solidFill>
                  <a:srgbClr val="C00000"/>
                </a:solidFill>
                <a:latin typeface="Times New Roman" panose="02020603050405020304" pitchFamily="18" charset="0"/>
                <a:ea typeface="Times New Roman" panose="02020603050405020304" pitchFamily="18" charset="0"/>
              </a:rPr>
              <a:t>жаз</a:t>
            </a:r>
            <a:endParaRPr lang="ru-RU" sz="2800" dirty="0">
              <a:solidFill>
                <a:srgbClr val="C00000"/>
              </a:solidFill>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1000836" y="1722963"/>
            <a:ext cx="9949218" cy="3804439"/>
          </a:xfrm>
          <a:prstGeom prst="rect">
            <a:avLst/>
          </a:prstGeom>
        </p:spPr>
        <p:txBody>
          <a:bodyPr wrap="square">
            <a:spAutoFit/>
          </a:bodyPr>
          <a:lstStyle/>
          <a:p>
            <a:pPr algn="just">
              <a:lnSpc>
                <a:spcPct val="107000"/>
              </a:lnSpc>
              <a:spcAft>
                <a:spcPts val="800"/>
              </a:spcAft>
            </a:pP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kk-KZ"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Қожа </a:t>
            </a: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Ахмет Яссауи кесенесі – ортағасырлық сәулет өнері ескерткіші. Түркістан қаласында орналасқан.  Әмір Темірдің бұйрығымен Қожа Ахмет Яссауи қабірінің басына тұрғызылған. Көптеген жазба деректерге қарағанда, болашақ құрылыстың жобасын жасауда Әмір Темір тікелей өзі қатысып, негізгі өлшемдерді анықтаған көрінеді. Кесене – үлкен  порталды-күмбезді мемориалдық құрылыс. Кесене оңтүстік-шығыстан солтүстік-батысқа қарай созылып жатыр. Ені – 46,5 м, ұзындығы –  65 м. Күйдірілген шаршы кірпіштен өрілген. Кесене жобасының ерекшелігі –  онда Орталық Азия сәулет өнерінде бұрын-соңды ұшыраспаған шатыр жабу тәсілдері қолданылған. Ескерткіште күмбезді, аркалы элементтер мол. Сәулетші-шеберлер тек аркалы күмбезді жүйенің өзіне сан түрлі әдістерді қолданған.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(Қазақстан ұлттық энциклопедиясы, 6 том).</a:t>
            </a:r>
            <a:endParaRPr lang="ru-RU" sz="2000" dirty="0"/>
          </a:p>
        </p:txBody>
      </p:sp>
    </p:spTree>
    <p:extLst>
      <p:ext uri="{BB962C8B-B14F-4D97-AF65-F5344CB8AC3E}">
        <p14:creationId xmlns:p14="http://schemas.microsoft.com/office/powerpoint/2010/main" xmlns="" val="1843318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3" name="Прямоугольник 2"/>
          <p:cNvSpPr/>
          <p:nvPr/>
        </p:nvSpPr>
        <p:spPr>
          <a:xfrm>
            <a:off x="1983475" y="1668776"/>
            <a:ext cx="6096000" cy="3970318"/>
          </a:xfrm>
          <a:prstGeom prst="rect">
            <a:avLst/>
          </a:prstGeom>
        </p:spPr>
        <p:txBody>
          <a:bodyPr>
            <a:spAutoFit/>
          </a:bodyPr>
          <a:lstStyle/>
          <a:p>
            <a:pPr fontAlgn="base">
              <a:lnSpc>
                <a:spcPct val="150000"/>
              </a:lnSpc>
              <a:spcAft>
                <a:spcPts val="0"/>
              </a:spcAft>
              <a:buFont typeface="Wingdings" pitchFamily="2" charset="2"/>
              <a:buChar char="ü"/>
            </a:pPr>
            <a:r>
              <a:rPr lang="kk-KZ" sz="2800" dirty="0" smtClean="0">
                <a:solidFill>
                  <a:srgbClr val="000000"/>
                </a:solidFill>
                <a:latin typeface="Times New Roman" panose="02020603050405020304" pitchFamily="18" charset="0"/>
                <a:ea typeface="Times New Roman" panose="02020603050405020304" pitchFamily="18" charset="0"/>
              </a:rPr>
              <a:t>оңтүстік-шығыстан</a:t>
            </a:r>
            <a:r>
              <a:rPr lang="kk-KZ" sz="2800" dirty="0" smtClean="0">
                <a:solidFill>
                  <a:srgbClr val="000000"/>
                </a:solidFill>
                <a:latin typeface="Times New Roman" panose="02020603050405020304" pitchFamily="18" charset="0"/>
                <a:ea typeface="Times New Roman" panose="02020603050405020304" pitchFamily="18" charset="0"/>
              </a:rPr>
              <a:t>,</a:t>
            </a:r>
          </a:p>
          <a:p>
            <a:pPr fontAlgn="base">
              <a:lnSpc>
                <a:spcPct val="150000"/>
              </a:lnSpc>
              <a:spcAft>
                <a:spcPts val="0"/>
              </a:spcAft>
              <a:buFont typeface="Wingdings" pitchFamily="2" charset="2"/>
              <a:buChar char="ü"/>
            </a:pPr>
            <a:r>
              <a:rPr lang="kk-KZ" sz="2800" dirty="0" smtClean="0">
                <a:solidFill>
                  <a:srgbClr val="000000"/>
                </a:solidFill>
                <a:latin typeface="Times New Roman" panose="02020603050405020304" pitchFamily="18" charset="0"/>
                <a:ea typeface="Times New Roman" panose="02020603050405020304" pitchFamily="18" charset="0"/>
              </a:rPr>
              <a:t>солтүстік-батысқа</a:t>
            </a:r>
            <a:r>
              <a:rPr lang="kk-KZ" sz="2800" dirty="0" smtClean="0">
                <a:solidFill>
                  <a:srgbClr val="000000"/>
                </a:solidFill>
                <a:latin typeface="Times New Roman" panose="02020603050405020304" pitchFamily="18" charset="0"/>
                <a:ea typeface="Times New Roman" panose="02020603050405020304" pitchFamily="18" charset="0"/>
              </a:rPr>
              <a:t>,</a:t>
            </a:r>
          </a:p>
          <a:p>
            <a:pPr fontAlgn="base">
              <a:lnSpc>
                <a:spcPct val="150000"/>
              </a:lnSpc>
              <a:spcAft>
                <a:spcPts val="0"/>
              </a:spcAft>
              <a:buFont typeface="Wingdings" pitchFamily="2" charset="2"/>
              <a:buChar char="ü"/>
            </a:pPr>
            <a:r>
              <a:rPr lang="kk-KZ" sz="2800" dirty="0" smtClean="0">
                <a:solidFill>
                  <a:srgbClr val="000000"/>
                </a:solidFill>
                <a:latin typeface="Times New Roman" panose="02020603050405020304" pitchFamily="18" charset="0"/>
                <a:ea typeface="Times New Roman" panose="02020603050405020304" pitchFamily="18" charset="0"/>
              </a:rPr>
              <a:t> </a:t>
            </a:r>
            <a:r>
              <a:rPr lang="kk-KZ" sz="2800" dirty="0" smtClean="0">
                <a:solidFill>
                  <a:srgbClr val="000000"/>
                </a:solidFill>
                <a:latin typeface="Times New Roman" panose="02020603050405020304" pitchFamily="18" charset="0"/>
                <a:ea typeface="Times New Roman" panose="02020603050405020304" pitchFamily="18" charset="0"/>
              </a:rPr>
              <a:t>порталды-күмбезді,</a:t>
            </a:r>
          </a:p>
          <a:p>
            <a:pPr fontAlgn="base">
              <a:lnSpc>
                <a:spcPct val="150000"/>
              </a:lnSpc>
              <a:spcAft>
                <a:spcPts val="0"/>
              </a:spcAft>
              <a:buFont typeface="Wingdings" pitchFamily="2" charset="2"/>
              <a:buChar char="ü"/>
            </a:pPr>
            <a:r>
              <a:rPr lang="kk-KZ"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бұрын-соңды,</a:t>
            </a:r>
            <a:endParaRPr lang="kk-KZ" sz="2800" dirty="0" smtClean="0">
              <a:solidFill>
                <a:srgbClr val="000000"/>
              </a:solidFill>
              <a:latin typeface="Times New Roman" panose="02020603050405020304" pitchFamily="18" charset="0"/>
              <a:ea typeface="Times New Roman" panose="02020603050405020304" pitchFamily="18" charset="0"/>
            </a:endParaRPr>
          </a:p>
          <a:p>
            <a:pPr fontAlgn="base">
              <a:lnSpc>
                <a:spcPct val="150000"/>
              </a:lnSpc>
              <a:spcAft>
                <a:spcPts val="0"/>
              </a:spcAft>
              <a:buFont typeface="Wingdings" pitchFamily="2" charset="2"/>
              <a:buChar char="ü"/>
            </a:pPr>
            <a:r>
              <a:rPr lang="kk-KZ" sz="2800" dirty="0" smtClean="0">
                <a:solidFill>
                  <a:srgbClr val="000000"/>
                </a:solidFill>
                <a:latin typeface="Times New Roman" panose="02020603050405020304" pitchFamily="18" charset="0"/>
                <a:ea typeface="Times New Roman" panose="02020603050405020304" pitchFamily="18" charset="0"/>
              </a:rPr>
              <a:t> </a:t>
            </a:r>
            <a:r>
              <a:rPr lang="kk-KZ" sz="2800" dirty="0" smtClean="0">
                <a:solidFill>
                  <a:srgbClr val="000000"/>
                </a:solidFill>
                <a:latin typeface="Times New Roman" panose="02020603050405020304" pitchFamily="18" charset="0"/>
                <a:ea typeface="Times New Roman" panose="02020603050405020304" pitchFamily="18" charset="0"/>
              </a:rPr>
              <a:t>сәулетші-шеберлер</a:t>
            </a:r>
            <a:r>
              <a:rPr lang="kk-KZ" sz="2800" dirty="0">
                <a:solidFill>
                  <a:srgbClr val="000000"/>
                </a:solidFill>
                <a:latin typeface="Times New Roman" panose="02020603050405020304" pitchFamily="18" charset="0"/>
                <a:ea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endParaRPr>
          </a:p>
          <a:p>
            <a:pPr fontAlgn="base">
              <a:lnSpc>
                <a:spcPct val="150000"/>
              </a:lnSpc>
              <a:spcAft>
                <a:spcPts val="0"/>
              </a:spcAft>
            </a:pPr>
            <a:endParaRPr lang="ru-RU" sz="28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451902" y="720757"/>
            <a:ext cx="2459584" cy="523220"/>
          </a:xfrm>
          <a:prstGeom prst="rect">
            <a:avLst/>
          </a:prstGeom>
        </p:spPr>
        <p:txBody>
          <a:bodyPr wrap="none">
            <a:spAutoFit/>
          </a:bodyPr>
          <a:lstStyle/>
          <a:p>
            <a:pPr fontAlgn="base">
              <a:spcAft>
                <a:spcPts val="0"/>
              </a:spcAft>
            </a:pPr>
            <a:r>
              <a:rPr lang="kk-KZ" sz="2800" b="1" dirty="0">
                <a:solidFill>
                  <a:srgbClr val="C00000"/>
                </a:solidFill>
                <a:latin typeface="Times New Roman" panose="02020603050405020304" pitchFamily="18" charset="0"/>
                <a:ea typeface="Times New Roman" panose="02020603050405020304" pitchFamily="18" charset="0"/>
              </a:rPr>
              <a:t>Өзіңді тексер!</a:t>
            </a:r>
            <a:endParaRPr lang="ru-RU" sz="2800"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560745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2855</TotalTime>
  <Words>390</Words>
  <Application>Microsoft Office PowerPoint</Application>
  <PresentationFormat>Произвольный</PresentationFormat>
  <Paragraphs>74</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Натуральные материалы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admin</cp:lastModifiedBy>
  <cp:revision>115</cp:revision>
  <dcterms:created xsi:type="dcterms:W3CDTF">2020-03-23T04:56:31Z</dcterms:created>
  <dcterms:modified xsi:type="dcterms:W3CDTF">2020-07-20T07:18:32Z</dcterms:modified>
</cp:coreProperties>
</file>