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2" r:id="rId3"/>
    <p:sldId id="263" r:id="rId4"/>
    <p:sldId id="258" r:id="rId5"/>
    <p:sldId id="259" r:id="rId6"/>
    <p:sldId id="265" r:id="rId7"/>
    <p:sldId id="260" r:id="rId8"/>
    <p:sldId id="264" r:id="rId9"/>
    <p:sldId id="267" r:id="rId10"/>
    <p:sldId id="268" r:id="rId11"/>
    <p:sldId id="26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5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0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81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44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25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6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6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0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1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3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4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1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2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91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6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0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AFAF230-A13E-4E68-B8D3-473DCEB6D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110825"/>
              </p:ext>
            </p:extLst>
          </p:nvPr>
        </p:nvGraphicFramePr>
        <p:xfrm>
          <a:off x="474731" y="435186"/>
          <a:ext cx="8947565" cy="3487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7565">
                  <a:extLst>
                    <a:ext uri="{9D8B030D-6E8A-4147-A177-3AD203B41FA5}">
                      <a16:colId xmlns:a16="http://schemas.microsoft.com/office/drawing/2014/main" val="1052656091"/>
                    </a:ext>
                  </a:extLst>
                </a:gridCol>
              </a:tblGrid>
              <a:tr h="1596108">
                <a:tc>
                  <a:txBody>
                    <a:bodyPr/>
                    <a:lstStyle/>
                    <a:p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Қазақстандағы  көрікті жерлер.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endParaRPr lang="ru-RU" sz="18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</a:t>
                      </a:r>
                      <a:r>
                        <a:rPr lang="kk-KZ" sz="2000" i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БӨЛІМ</a:t>
                      </a:r>
                    </a:p>
                    <a:p>
                      <a:endParaRPr lang="kk-KZ" sz="2000" b="1" i="0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2400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Қазақстандағы  көрікті жерлер</a:t>
                      </a:r>
                      <a:r>
                        <a:rPr lang="kk-KZ" sz="2800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ctr"/>
                      <a:endParaRPr lang="kk-KZ" sz="2800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2800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24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en-US" sz="24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Үстірт үстіндегі керемет. Бөлек жазылатын сөздер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1910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C477CCA-1668-41BD-98CF-8A9B84BD74FA}"/>
              </a:ext>
            </a:extLst>
          </p:cNvPr>
          <p:cNvSpPr txBox="1"/>
          <p:nvPr/>
        </p:nvSpPr>
        <p:spPr>
          <a:xfrm>
            <a:off x="8335617" y="5406888"/>
            <a:ext cx="1643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9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BDAD60-7F3F-4090-8ED2-D413327F8D08}"/>
              </a:ext>
            </a:extLst>
          </p:cNvPr>
          <p:cNvSpPr txBox="1"/>
          <p:nvPr/>
        </p:nvSpPr>
        <p:spPr>
          <a:xfrm>
            <a:off x="463827" y="400216"/>
            <a:ext cx="93295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орналастырады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CCFCFF79-03B2-4695-B729-41F482636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31998"/>
              </p:ext>
            </p:extLst>
          </p:nvPr>
        </p:nvGraphicFramePr>
        <p:xfrm>
          <a:off x="689113" y="3127512"/>
          <a:ext cx="7832037" cy="289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449">
                  <a:extLst>
                    <a:ext uri="{9D8B030D-6E8A-4147-A177-3AD203B41FA5}">
                      <a16:colId xmlns:a16="http://schemas.microsoft.com/office/drawing/2014/main" val="642932449"/>
                    </a:ext>
                  </a:extLst>
                </a:gridCol>
                <a:gridCol w="6435892">
                  <a:extLst>
                    <a:ext uri="{9D8B030D-6E8A-4147-A177-3AD203B41FA5}">
                      <a16:colId xmlns:a16="http://schemas.microsoft.com/office/drawing/2014/main" val="3839888137"/>
                    </a:ext>
                  </a:extLst>
                </a:gridCol>
                <a:gridCol w="940696">
                  <a:extLst>
                    <a:ext uri="{9D8B030D-6E8A-4147-A177-3AD203B41FA5}">
                      <a16:colId xmlns:a16="http://schemas.microsoft.com/office/drawing/2014/main" val="2792388180"/>
                    </a:ext>
                  </a:extLst>
                </a:gridCol>
              </a:tblGrid>
              <a:tr h="7473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                                   </a:t>
                      </a: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Реттік саны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76104"/>
                  </a:ext>
                </a:extLst>
              </a:tr>
              <a:tr h="39028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Жемісінің дәмі тіл үйіреді.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214699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Жолбарыс, сілеусін түнде жортып жүреді.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208925"/>
                  </a:ext>
                </a:extLst>
              </a:tr>
              <a:tr h="33412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Алмұрт, алма, жиде жемістері өте көп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69460"/>
                  </a:ext>
                </a:extLst>
              </a:tr>
              <a:tr h="384311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Қарлы биік таулары алыстан мұнартады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495387"/>
                  </a:ext>
                </a:extLst>
              </a:tr>
              <a:tr h="58471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Жетісудың тізілген таулары бар.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424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53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CB4674-1975-483D-BF33-59BFAB602C2F}"/>
              </a:ext>
            </a:extLst>
          </p:cNvPr>
          <p:cNvSpPr txBox="1"/>
          <p:nvPr/>
        </p:nvSpPr>
        <p:spPr>
          <a:xfrm>
            <a:off x="896131" y="993913"/>
            <a:ext cx="77707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әдісі бойынша бес жолды өлең құраңыз. </a:t>
            </a:r>
          </a:p>
          <a:p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 жолды өлеңнің құрылымын біледі;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сөзді кірістіріп, бес жолды өлең құрайды.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1.Тау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2.Тамаша, биік </a:t>
            </a: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3.Мұнартады, жаңғырады, асқақтайды.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Көрінген таудың алыстығы жоқ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5.Жота, шың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850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842D5F-4689-4034-8A76-E7AD8793865B}"/>
              </a:ext>
            </a:extLst>
          </p:cNvPr>
          <p:cNvSpPr txBox="1"/>
          <p:nvPr/>
        </p:nvSpPr>
        <p:spPr>
          <a:xfrm>
            <a:off x="530087" y="1099931"/>
            <a:ext cx="750654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үстірт, таулар туралы қызықты ақпарат алдым;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 пікірімді аргументтер келтіріп, дәлелдедім;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графиктік мәтін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кесте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жаздым;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бөлек жазылатын сөздерді таптым.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 жолды өлең жазудың құрылысын меңгердім.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 тапсырма: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/>
              <a:t>  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көрікті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85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F12A57-ABCC-472E-9657-950EC4CF7FE0}"/>
              </a:ext>
            </a:extLst>
          </p:cNvPr>
          <p:cNvSpPr txBox="1"/>
          <p:nvPr/>
        </p:nvSpPr>
        <p:spPr>
          <a:xfrm>
            <a:off x="2974892" y="1178630"/>
            <a:ext cx="2851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875E5C-3AF6-4622-AF9A-67A1F2FC97D0}"/>
              </a:ext>
            </a:extLst>
          </p:cNvPr>
          <p:cNvSpPr txBox="1"/>
          <p:nvPr/>
        </p:nvSpPr>
        <p:spPr>
          <a:xfrm>
            <a:off x="564504" y="1851753"/>
            <a:ext cx="942527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6.3.3.1 - ұсынылған тақырып бойынша деректер жинақтай отырып, графиктік мәтін 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(диаграмма, кесте, сызба) түрінде құрастыру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ӘТН1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Тақырып бойынша жеке сөздер, бірге, бөлек және дефис арқылы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жазылатын сөздерді орфографиялық нормаға сай жазу.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E95929-8A6F-4800-9CD0-71F59B3678CC}"/>
              </a:ext>
            </a:extLst>
          </p:cNvPr>
          <p:cNvSpPr txBox="1"/>
          <p:nvPr/>
        </p:nvSpPr>
        <p:spPr>
          <a:xfrm>
            <a:off x="2705455" y="3452191"/>
            <a:ext cx="3390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8080C-D064-481C-B853-A894A491655E}"/>
              </a:ext>
            </a:extLst>
          </p:cNvPr>
          <p:cNvSpPr txBox="1"/>
          <p:nvPr/>
        </p:nvSpPr>
        <p:spPr>
          <a:xfrm>
            <a:off x="1133941" y="4267200"/>
            <a:ext cx="75541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 тақырыптар бойынша деректер жинайды;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графиктік мәтін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диаграмма, кесте, сызба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жазады;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 жазылатын сөздерді орфографиялық нормаға сай жазады. </a:t>
            </a:r>
          </a:p>
        </p:txBody>
      </p:sp>
    </p:spTree>
    <p:extLst>
      <p:ext uri="{BB962C8B-B14F-4D97-AF65-F5344CB8AC3E}">
        <p14:creationId xmlns:p14="http://schemas.microsoft.com/office/powerpoint/2010/main" val="209872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BAF98792-4FB1-4C3F-95A6-F50C28473709}"/>
              </a:ext>
            </a:extLst>
          </p:cNvPr>
          <p:cNvCxnSpPr/>
          <p:nvPr/>
        </p:nvCxnSpPr>
        <p:spPr>
          <a:xfrm>
            <a:off x="2305878" y="182880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9C46454-0BA9-4209-86A8-AFF46B98DEFF}"/>
              </a:ext>
            </a:extLst>
          </p:cNvPr>
          <p:cNvSpPr txBox="1"/>
          <p:nvPr/>
        </p:nvSpPr>
        <p:spPr>
          <a:xfrm rot="10800000" flipV="1">
            <a:off x="912920" y="951398"/>
            <a:ext cx="86496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атаулардың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республика,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Анықтауыш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анықталушы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тіркестеріндегі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бас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сын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жиырма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жөнелді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еліктеуіш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Идиомалық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фразалық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тіркестердегі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таяқ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2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064266-A8E2-4376-87FB-B7EA67072FBD}"/>
              </a:ext>
            </a:extLst>
          </p:cNvPr>
          <p:cNvSpPr txBox="1"/>
          <p:nvPr/>
        </p:nvSpPr>
        <p:spPr>
          <a:xfrm>
            <a:off x="543340" y="34422"/>
            <a:ext cx="95150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 қозғау» сұрақтары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4" name="Рисунок 13" descr="01">
            <a:extLst>
              <a:ext uri="{FF2B5EF4-FFF2-40B4-BE49-F238E27FC236}">
                <a16:creationId xmlns:a16="http://schemas.microsoft.com/office/drawing/2014/main" id="{88E59131-6AE6-4417-945B-D67A8A0A30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6" y="1467490"/>
            <a:ext cx="2451652" cy="2215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EE332A-F00E-4475-BA5B-D5BDFA8A2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113" y="1492275"/>
            <a:ext cx="2610678" cy="207256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F05166-F496-4A14-8EB6-42C0010D05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3764" y="1467490"/>
            <a:ext cx="2703445" cy="19615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4AB414-2400-4C0E-A256-6205D439ED6D}"/>
              </a:ext>
            </a:extLst>
          </p:cNvPr>
          <p:cNvSpPr txBox="1"/>
          <p:nvPr/>
        </p:nvSpPr>
        <p:spPr>
          <a:xfrm>
            <a:off x="954157" y="3750366"/>
            <a:ext cx="85730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1.Қазақстанның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таулары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білесі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2.Сен тұратын мекенде қандай тау бар?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3.Суретте не бейнеленген?                                                 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4.Тауларға қандай экологиялық қауіп төнуі мүмкін? 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5.Биіктікті неге таумен өлшейміз?                                            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Қалай ойлайсың, тау биік пе, әлде арман биік пе? 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5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79D283-333D-4F66-8A22-1216F4DB06EF}"/>
              </a:ext>
            </a:extLst>
          </p:cNvPr>
          <p:cNvSpPr txBox="1"/>
          <p:nvPr/>
        </p:nvSpPr>
        <p:spPr>
          <a:xfrm>
            <a:off x="159025" y="0"/>
            <a:ext cx="979335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тапсырма. Мәтінді оқып, негізгі ойды анықтаңыз, бөлек  жазылған сөздерді теріп жазыңыз.</a:t>
            </a:r>
          </a:p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теріп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kk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Үстірт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оқшаулау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алыстан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мұндалап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дөңесті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топырақ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баршылық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Маңғыстау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аймақты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еріксіз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таңғала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тамсанып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қолмен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көріністері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ғажап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сөзсіз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АҚШ-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Монументтер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мыңға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турист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Сыртынан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пышақ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кескендей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м-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құлама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жартастар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төбелері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теп-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конус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тәрізді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төмпешіктер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геологиялық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дәуірлер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куәсі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қабаттардан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қондырғылары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ұлутас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тәрізді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қамалдар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қорықта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қақпалар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аса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тесікті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үңгірлер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диаметр 5 м-дей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домалақ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/>
              <a:t> </a:t>
            </a:r>
            <a:endParaRPr lang="ru-RU" sz="2000" dirty="0"/>
          </a:p>
          <a:p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0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B764C1-0008-458F-B8C2-CF6898CF64D4}"/>
              </a:ext>
            </a:extLst>
          </p:cNvPr>
          <p:cNvSpPr txBox="1"/>
          <p:nvPr/>
        </p:nvSpPr>
        <p:spPr>
          <a:xfrm>
            <a:off x="468177" y="754385"/>
            <a:ext cx="855971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Мәтінді оқып, негізгі ойды анықтаңыз,  бөлек  жазылған сөздерді теріп жазыңыз.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 туралы қызықты ақпараттар берілген.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Маңғыстау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үстіртінің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суреттеледі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АҚШ-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Юта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штатындағы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Монументтер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көрікті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Маңғыстау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үстірті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Монументтер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пышақ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кескендей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мыңға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882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03F2FE-5A51-4ED9-94C3-EE93609DB0FF}"/>
              </a:ext>
            </a:extLst>
          </p:cNvPr>
          <p:cNvSpPr txBox="1"/>
          <p:nvPr/>
        </p:nvSpPr>
        <p:spPr>
          <a:xfrm>
            <a:off x="272714" y="524712"/>
            <a:ext cx="1071333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тапсырма. Қазақ тілі, 2018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«Атамұра»,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6-сынып, 16-бет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көрсетіңіз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көзқарастарыңызды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аргумент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дәлелдеңіздер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тауларын көлеміне қарай диаграммаға салады;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бөлек жазылатын сөздерді табады;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өз көзқарасына аргумент келтіріп, дәлелді пікір айтады.</a:t>
            </a:r>
          </a:p>
          <a:p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Көкшетау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Сарыар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қаның солтүстігінде, Көкшетау қыратының солтүстік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ғыс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бөлігінде оқшау орналасқан, жақпартасты, орманды, көлді тау. Оңтүстіктен солтүстікке қарай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км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ғаша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иіле созылып жатыр, ені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км-дей.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Алатау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таулары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Қырғызстан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м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ең биік жері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Манас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ңы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(4484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Баянауыл тауы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Сарыарқаның солтүстік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 бөлігіндегі тау. 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Абсалюттік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биіктігі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600-1000 м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ең биік жері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Ақбет тауы (1026 м).</a:t>
            </a:r>
          </a:p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Қаратау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Тянь-Шань тау ж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үйесінің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батысында орналасқан тау жотасы. Солтүстік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батыстан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ғысқа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қарай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420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созылып жатыр, енді жері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60-80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 (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шығысындағы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Боралдай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жотасы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Бессаз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тауы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(2175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8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EDF8F4-47A8-4873-95C0-4AAC72D70C18}"/>
              </a:ext>
            </a:extLst>
          </p:cNvPr>
          <p:cNvSpPr txBox="1"/>
          <p:nvPr/>
        </p:nvSpPr>
        <p:spPr>
          <a:xfrm>
            <a:off x="418927" y="205805"/>
            <a:ext cx="905305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тапсырма. Қазақ тілі, 2018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«Атамұра»,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6-сынып, 16-бет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мәліметтерге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диаграммаға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көрсетіңіз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көзқарастарыңызды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аргумент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дәлелдеңіздер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 жазылатын сөздер</a:t>
            </a:r>
            <a:r>
              <a:rPr lang="kk-K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Баянауыл тауы, Ақбет тауы, Манас шыңы, Боралдай жотасы, </a:t>
            </a:r>
            <a:r>
              <a:rPr lang="kk-KZ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Бессаз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тауы, </a:t>
            </a:r>
          </a:p>
          <a:p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созылып жатыр, тау жотасы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Равнобедренный треугольник 2">
            <a:extLst>
              <a:ext uri="{FF2B5EF4-FFF2-40B4-BE49-F238E27FC236}">
                <a16:creationId xmlns:a16="http://schemas.microsoft.com/office/drawing/2014/main" id="{A5A2A4E6-DBFE-4C3B-BF8E-0C2158C14169}"/>
              </a:ext>
            </a:extLst>
          </p:cNvPr>
          <p:cNvSpPr/>
          <p:nvPr/>
        </p:nvSpPr>
        <p:spPr>
          <a:xfrm>
            <a:off x="7349917" y="4452730"/>
            <a:ext cx="2416935" cy="1564252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Баянауыл</a:t>
            </a:r>
            <a:r>
              <a:rPr lang="ru-RU" dirty="0"/>
              <a:t> </a:t>
            </a:r>
            <a:r>
              <a:rPr lang="ru-RU" dirty="0" err="1"/>
              <a:t>тауы</a:t>
            </a:r>
            <a:endParaRPr lang="ru-RU" dirty="0"/>
          </a:p>
          <a:p>
            <a:pPr algn="ctr"/>
            <a:r>
              <a:rPr lang="ru-RU" dirty="0"/>
              <a:t>600-1000 м</a:t>
            </a:r>
          </a:p>
        </p:txBody>
      </p:sp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41F9270F-DC13-495F-8D0B-EBA1EA386051}"/>
              </a:ext>
            </a:extLst>
          </p:cNvPr>
          <p:cNvSpPr/>
          <p:nvPr/>
        </p:nvSpPr>
        <p:spPr>
          <a:xfrm>
            <a:off x="5844209" y="4188180"/>
            <a:ext cx="2252869" cy="1842054"/>
          </a:xfrm>
          <a:prstGeom prst="triangle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</a:t>
            </a:r>
            <a:r>
              <a:rPr lang="kk-KZ" dirty="0" err="1"/>
              <a:t>қбет</a:t>
            </a:r>
            <a:r>
              <a:rPr lang="kk-KZ" dirty="0"/>
              <a:t> тауы</a:t>
            </a:r>
          </a:p>
          <a:p>
            <a:pPr algn="ctr"/>
            <a:r>
              <a:rPr lang="en-US" dirty="0"/>
              <a:t>1026 </a:t>
            </a:r>
            <a:endParaRPr lang="ru-RU" dirty="0"/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A8072417-142C-46FC-96F9-1665DA195BEF}"/>
              </a:ext>
            </a:extLst>
          </p:cNvPr>
          <p:cNvSpPr/>
          <p:nvPr/>
        </p:nvSpPr>
        <p:spPr>
          <a:xfrm>
            <a:off x="4572000" y="3922644"/>
            <a:ext cx="1974573" cy="210759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Бессаз</a:t>
            </a:r>
            <a:r>
              <a:rPr lang="ru-RU" dirty="0"/>
              <a:t> </a:t>
            </a:r>
            <a:r>
              <a:rPr lang="ru-RU" dirty="0" err="1"/>
              <a:t>тауы</a:t>
            </a:r>
            <a:endParaRPr lang="ru-RU" dirty="0"/>
          </a:p>
          <a:p>
            <a:pPr algn="ctr"/>
            <a:r>
              <a:rPr lang="ru-RU" dirty="0"/>
              <a:t>2175 м</a:t>
            </a:r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3414AD6D-3F14-4003-81A6-7C182319A703}"/>
              </a:ext>
            </a:extLst>
          </p:cNvPr>
          <p:cNvSpPr/>
          <p:nvPr/>
        </p:nvSpPr>
        <p:spPr>
          <a:xfrm>
            <a:off x="3066292" y="3723860"/>
            <a:ext cx="1974573" cy="2293121"/>
          </a:xfrm>
          <a:prstGeom prst="triangle">
            <a:avLst>
              <a:gd name="adj" fmla="val 4366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Алатау тауы</a:t>
            </a:r>
          </a:p>
          <a:p>
            <a:pPr algn="ctr"/>
            <a:r>
              <a:rPr lang="en-US" dirty="0"/>
              <a:t>4000 </a:t>
            </a:r>
            <a:r>
              <a:rPr lang="ru-RU" dirty="0"/>
              <a:t>м</a:t>
            </a: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0C921432-5A3C-4BDF-97BE-CD6F0906B0BD}"/>
              </a:ext>
            </a:extLst>
          </p:cNvPr>
          <p:cNvSpPr/>
          <p:nvPr/>
        </p:nvSpPr>
        <p:spPr>
          <a:xfrm>
            <a:off x="1046926" y="3358986"/>
            <a:ext cx="2305874" cy="2671248"/>
          </a:xfrm>
          <a:prstGeom prst="triangle">
            <a:avLst>
              <a:gd name="adj" fmla="val 4670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Манас</a:t>
            </a:r>
            <a:r>
              <a:rPr lang="ru-RU" dirty="0"/>
              <a:t> </a:t>
            </a:r>
            <a:r>
              <a:rPr lang="ru-RU" dirty="0" err="1"/>
              <a:t>шы</a:t>
            </a:r>
            <a:r>
              <a:rPr lang="kk-KZ" dirty="0" err="1"/>
              <a:t>ңы</a:t>
            </a:r>
            <a:r>
              <a:rPr lang="kk-KZ" dirty="0"/>
              <a:t> </a:t>
            </a:r>
          </a:p>
          <a:p>
            <a:pPr algn="ctr"/>
            <a:r>
              <a:rPr lang="en-US" dirty="0"/>
              <a:t>4484</a:t>
            </a:r>
            <a:r>
              <a:rPr lang="ru-RU" dirty="0"/>
              <a:t> м</a:t>
            </a:r>
          </a:p>
        </p:txBody>
      </p:sp>
    </p:spTree>
    <p:extLst>
      <p:ext uri="{BB962C8B-B14F-4D97-AF65-F5344CB8AC3E}">
        <p14:creationId xmlns:p14="http://schemas.microsoft.com/office/powerpoint/2010/main" val="819957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D39CA0-2D2C-4331-B1B0-8EB61030CA92}"/>
              </a:ext>
            </a:extLst>
          </p:cNvPr>
          <p:cNvSpPr txBox="1"/>
          <p:nvPr/>
        </p:nvSpPr>
        <p:spPr>
          <a:xfrm>
            <a:off x="344558" y="543337"/>
            <a:ext cx="972709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орналастырыңыз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орналастырады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Ж.Жабаев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«Алатау» 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Тізілген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таулары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Жетісудың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тоғай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біткен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нудың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Дариядай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тулап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аққан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таулардан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Көресің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тамашасын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аққан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судың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Есепсіз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тау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суреті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жетпейтін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Жырлауға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қазынасы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жетпейтін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Өрік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алмұрт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жиде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жемістер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татсаң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аузыңнан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дәм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кетпейтін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Карлы тау басы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биік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кетпес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Сырласып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бұлттарменен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кептес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аңдар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өніп-өсіп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тілектес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Арыстан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аю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қасқыр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түлкі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борсық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Сілеусін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жолбарыстар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жорт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—</a:t>
            </a:r>
          </a:p>
          <a:p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Тулаған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аққан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бұлақ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тасқынында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8C923B2-ACEC-4B15-B654-6E0B1C38D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953204"/>
              </p:ext>
            </p:extLst>
          </p:nvPr>
        </p:nvGraphicFramePr>
        <p:xfrm>
          <a:off x="3776869" y="3072651"/>
          <a:ext cx="5989984" cy="3003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70">
                  <a:extLst>
                    <a:ext uri="{9D8B030D-6E8A-4147-A177-3AD203B41FA5}">
                      <a16:colId xmlns:a16="http://schemas.microsoft.com/office/drawing/2014/main" val="3015821709"/>
                    </a:ext>
                  </a:extLst>
                </a:gridCol>
                <a:gridCol w="4595613">
                  <a:extLst>
                    <a:ext uri="{9D8B030D-6E8A-4147-A177-3AD203B41FA5}">
                      <a16:colId xmlns:a16="http://schemas.microsoft.com/office/drawing/2014/main" val="4221127737"/>
                    </a:ext>
                  </a:extLst>
                </a:gridCol>
                <a:gridCol w="970301">
                  <a:extLst>
                    <a:ext uri="{9D8B030D-6E8A-4147-A177-3AD203B41FA5}">
                      <a16:colId xmlns:a16="http://schemas.microsoft.com/office/drawing/2014/main" val="2768286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Ақпараттар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Реттік</a:t>
                      </a:r>
                    </a:p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815794"/>
                  </a:ext>
                </a:extLst>
              </a:tr>
              <a:tr h="472661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Жемісінің дәмі тіл үйіреді.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95613"/>
                  </a:ext>
                </a:extLst>
              </a:tr>
              <a:tr h="472661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Жолбарыс, сілеусін түнде жортып жүреді.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179704"/>
                  </a:ext>
                </a:extLst>
              </a:tr>
              <a:tr h="472661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Алмұрт, алма, жиде жемістері өте көп.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396410"/>
                  </a:ext>
                </a:extLst>
              </a:tr>
              <a:tr h="472661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Қарлы биік таулары алыстан мұнартады.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589696"/>
                  </a:ext>
                </a:extLst>
              </a:tr>
              <a:tr h="472661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Жетісудың тізілген таулары бар.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591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92146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1428</TotalTime>
  <Words>1275</Words>
  <Application>Microsoft Office PowerPoint</Application>
  <PresentationFormat>Широкоэкранный</PresentationFormat>
  <Paragraphs>189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balzhan</dc:creator>
  <cp:lastModifiedBy>balzhan</cp:lastModifiedBy>
  <cp:revision>64</cp:revision>
  <dcterms:created xsi:type="dcterms:W3CDTF">2020-06-24T18:02:40Z</dcterms:created>
  <dcterms:modified xsi:type="dcterms:W3CDTF">2020-07-20T06:28:06Z</dcterms:modified>
</cp:coreProperties>
</file>