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70" r:id="rId3"/>
    <p:sldId id="262" r:id="rId4"/>
    <p:sldId id="256" r:id="rId5"/>
    <p:sldId id="265" r:id="rId6"/>
    <p:sldId id="258" r:id="rId7"/>
    <p:sldId id="259" r:id="rId8"/>
    <p:sldId id="264" r:id="rId9"/>
    <p:sldId id="266" r:id="rId10"/>
    <p:sldId id="267" r:id="rId11"/>
    <p:sldId id="269" r:id="rId12"/>
    <p:sldId id="261"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59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07105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012200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831819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2943446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419257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340467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958066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684596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430403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79551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1714537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2293841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3216719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599023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2803919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A20FA9B-C404-482F-BEEB-8769978417A1}" type="datetimeFigureOut">
              <a:rPr lang="ru-RU" smtClean="0"/>
              <a:pPr/>
              <a:t>20.07.2020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275936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20FA9B-C404-482F-BEEB-8769978417A1}" type="datetimeFigureOut">
              <a:rPr lang="ru-RU" smtClean="0"/>
              <a:pPr/>
              <a:t>20.07.2020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C7C024-6DF1-4479-8045-57D4482EA91A}" type="slidenum">
              <a:rPr lang="ru-RU" smtClean="0"/>
              <a:pPr/>
              <a:t>‹#›</a:t>
            </a:fld>
            <a:endParaRPr lang="ru-RU"/>
          </a:p>
        </p:txBody>
      </p:sp>
    </p:spTree>
    <p:extLst>
      <p:ext uri="{BB962C8B-B14F-4D97-AF65-F5344CB8AC3E}">
        <p14:creationId xmlns:p14="http://schemas.microsoft.com/office/powerpoint/2010/main" xmlns="" val="216700013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kk.wikipedia.org/wiki/%D0%90%D0%BB%D1%82%D0%B0%D0%B9_%D1%82%D0%B0%D1%83%D0%BB%D0%B0%D1%80%D1%8B" TargetMode="External"/><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hyperlink" Target="https://kk.wikipedia.org/wiki/%D2%9A%D0%B0%D0%B7%D0%B0%D2%9B%D1%81%D1%82%D0%B0%D0%BD" TargetMode="External"/><Relationship Id="rId4" Type="http://schemas.openxmlformats.org/officeDocument/2006/relationships/hyperlink" Target="https://kk.wikipedia.org/wiki/%D0%A0%D0%B5%D1%81%D0%B5%D0%B9"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xmlns="" id="{9AFAF230-A13E-4E68-B8D3-473DCEB6D2E6}"/>
              </a:ext>
            </a:extLst>
          </p:cNvPr>
          <p:cNvGraphicFramePr>
            <a:graphicFrameLocks noGrp="1"/>
          </p:cNvGraphicFramePr>
          <p:nvPr>
            <p:extLst>
              <p:ext uri="{D42A27DB-BD31-4B8C-83A1-F6EECF244321}">
                <p14:modId xmlns:p14="http://schemas.microsoft.com/office/powerpoint/2010/main" xmlns="" val="911817947"/>
              </p:ext>
            </p:extLst>
          </p:nvPr>
        </p:nvGraphicFramePr>
        <p:xfrm>
          <a:off x="684421" y="1069980"/>
          <a:ext cx="9130748" cy="4249420"/>
        </p:xfrm>
        <a:graphic>
          <a:graphicData uri="http://schemas.openxmlformats.org/drawingml/2006/table">
            <a:tbl>
              <a:tblPr firstRow="1" firstCol="1" bandRow="1">
                <a:tableStyleId>{5C22544A-7EE6-4342-B048-85BDC9FD1C3A}</a:tableStyleId>
              </a:tblPr>
              <a:tblGrid>
                <a:gridCol w="9130748">
                  <a:extLst>
                    <a:ext uri="{9D8B030D-6E8A-4147-A177-3AD203B41FA5}">
                      <a16:colId xmlns:a16="http://schemas.microsoft.com/office/drawing/2014/main" xmlns="" val="1052656091"/>
                    </a:ext>
                  </a:extLst>
                </a:gridCol>
              </a:tblGrid>
              <a:tr h="1513772">
                <a:tc>
                  <a:txBody>
                    <a:bodyPr/>
                    <a:lstStyle/>
                    <a:p>
                      <a:pPr algn="l"/>
                      <a:r>
                        <a:rPr lang="kk-KZ" sz="2000" i="0" dirty="0" smtClean="0">
                          <a:solidFill>
                            <a:srgbClr val="0070C0"/>
                          </a:solidFill>
                          <a:effectLst/>
                          <a:latin typeface="Arial" pitchFamily="34" charset="0"/>
                          <a:cs typeface="Arial" pitchFamily="34" charset="0"/>
                        </a:rPr>
                        <a:t>І </a:t>
                      </a:r>
                      <a:r>
                        <a:rPr lang="kk-KZ" sz="2000" i="0" dirty="0">
                          <a:solidFill>
                            <a:srgbClr val="0070C0"/>
                          </a:solidFill>
                          <a:effectLst/>
                          <a:latin typeface="Arial" pitchFamily="34" charset="0"/>
                          <a:cs typeface="Arial" pitchFamily="34" charset="0"/>
                        </a:rPr>
                        <a:t>БӨЛІМ</a:t>
                      </a:r>
                    </a:p>
                    <a:p>
                      <a:pPr algn="ctr"/>
                      <a:endParaRPr lang="kk-KZ" sz="2800" b="1" kern="1200" dirty="0">
                        <a:solidFill>
                          <a:srgbClr val="0070C0"/>
                        </a:solidFill>
                        <a:effectLst/>
                        <a:latin typeface="Arial" pitchFamily="34" charset="0"/>
                        <a:ea typeface="+mn-ea"/>
                        <a:cs typeface="Arial" pitchFamily="34" charset="0"/>
                      </a:endParaRPr>
                    </a:p>
                    <a:p>
                      <a:pPr algn="ctr"/>
                      <a:r>
                        <a:rPr lang="kk-KZ" sz="2800" i="1" dirty="0">
                          <a:solidFill>
                            <a:srgbClr val="0070C0"/>
                          </a:solidFill>
                          <a:effectLst/>
                          <a:latin typeface="Arial" pitchFamily="34" charset="0"/>
                          <a:cs typeface="Arial" pitchFamily="34" charset="0"/>
                        </a:rPr>
                        <a:t>Қазақстандағы  көрікті жерлер. Лексикография </a:t>
                      </a:r>
                    </a:p>
                    <a:p>
                      <a:pPr algn="ctr"/>
                      <a:endParaRPr lang="kk-KZ" sz="2800" i="0" dirty="0">
                        <a:solidFill>
                          <a:srgbClr val="002060"/>
                        </a:solidFill>
                        <a:effectLst/>
                        <a:latin typeface="Arial" pitchFamily="34" charset="0"/>
                        <a:cs typeface="Arial" pitchFamily="34" charset="0"/>
                      </a:endParaRPr>
                    </a:p>
                    <a:p>
                      <a:pPr algn="ctr"/>
                      <a:endParaRPr lang="kk-KZ" sz="2800" i="0" dirty="0">
                        <a:solidFill>
                          <a:srgbClr val="002060"/>
                        </a:solidFill>
                        <a:effectLst/>
                        <a:latin typeface="Arial" pitchFamily="34" charset="0"/>
                        <a:cs typeface="Arial" pitchFamily="34" charset="0"/>
                      </a:endParaRPr>
                    </a:p>
                    <a:p>
                      <a:pPr algn="l"/>
                      <a:r>
                        <a:rPr lang="kk-KZ" sz="2800" i="0" dirty="0">
                          <a:solidFill>
                            <a:srgbClr val="002060"/>
                          </a:solidFill>
                          <a:effectLst/>
                          <a:latin typeface="Arial" pitchFamily="34" charset="0"/>
                          <a:cs typeface="Arial" pitchFamily="34" charset="0"/>
                        </a:rPr>
                        <a:t>Сабақтың тақырыбы:</a:t>
                      </a:r>
                    </a:p>
                    <a:p>
                      <a:pPr algn="ctr"/>
                      <a:endParaRPr lang="kk-KZ" sz="2800" i="0" dirty="0">
                        <a:solidFill>
                          <a:srgbClr val="002060"/>
                        </a:solidFill>
                        <a:effectLst/>
                        <a:latin typeface="Arial" pitchFamily="34" charset="0"/>
                        <a:cs typeface="Arial" pitchFamily="34" charset="0"/>
                      </a:endParaRPr>
                    </a:p>
                    <a:p>
                      <a:pPr algn="ctr"/>
                      <a:r>
                        <a:rPr lang="kk-KZ" sz="2800" i="0" dirty="0">
                          <a:solidFill>
                            <a:srgbClr val="002060"/>
                          </a:solidFill>
                          <a:effectLst/>
                          <a:latin typeface="Arial" pitchFamily="34" charset="0"/>
                          <a:cs typeface="Arial" pitchFamily="34" charset="0"/>
                        </a:rPr>
                        <a:t>Алтайдың </a:t>
                      </a:r>
                      <a:r>
                        <a:rPr lang="en-US" sz="2800" i="0" dirty="0">
                          <a:solidFill>
                            <a:srgbClr val="002060"/>
                          </a:solidFill>
                          <a:effectLst/>
                          <a:latin typeface="Arial" pitchFamily="34" charset="0"/>
                          <a:cs typeface="Arial" pitchFamily="34" charset="0"/>
                        </a:rPr>
                        <a:t>c</a:t>
                      </a:r>
                      <a:r>
                        <a:rPr lang="kk-KZ" sz="2800" i="0" dirty="0">
                          <a:solidFill>
                            <a:srgbClr val="002060"/>
                          </a:solidFill>
                          <a:effectLst/>
                          <a:latin typeface="Arial" pitchFamily="34" charset="0"/>
                          <a:cs typeface="Arial" pitchFamily="34" charset="0"/>
                        </a:rPr>
                        <a:t>ұлу</a:t>
                      </a:r>
                      <a:r>
                        <a:rPr lang="en-US" sz="2800" i="0" dirty="0">
                          <a:solidFill>
                            <a:srgbClr val="002060"/>
                          </a:solidFill>
                          <a:effectLst/>
                          <a:latin typeface="Arial" pitchFamily="34" charset="0"/>
                          <a:cs typeface="Arial" pitchFamily="34" charset="0"/>
                        </a:rPr>
                        <a:t> </a:t>
                      </a:r>
                      <a:r>
                        <a:rPr lang="kk-KZ" sz="2800" i="0" dirty="0">
                          <a:solidFill>
                            <a:srgbClr val="002060"/>
                          </a:solidFill>
                          <a:effectLst/>
                          <a:latin typeface="Arial" pitchFamily="34" charset="0"/>
                          <a:cs typeface="Arial" pitchFamily="34" charset="0"/>
                        </a:rPr>
                        <a:t>шоқысы. Біріккен сөздердің жазылу принциптері</a:t>
                      </a:r>
                    </a:p>
                    <a:p>
                      <a:pPr algn="ctr"/>
                      <a:r>
                        <a:rPr lang="kk-KZ" sz="2400" i="1" dirty="0">
                          <a:solidFill>
                            <a:srgbClr val="002060"/>
                          </a:solidFill>
                          <a:effectLst/>
                          <a:latin typeface="Times New Roman" panose="02020603050405020304" pitchFamily="18" charset="0"/>
                          <a:cs typeface="Times New Roman" panose="02020603050405020304" pitchFamily="18" charset="0"/>
                        </a:rPr>
                        <a:t>.</a:t>
                      </a:r>
                      <a:endParaRPr lang="ru-RU" sz="2400" i="1" dirty="0">
                        <a:solidFill>
                          <a:srgbClr val="002060"/>
                        </a:solidFill>
                        <a:effectLst/>
                        <a:latin typeface="Times New Roman" panose="02020603050405020304" pitchFamily="18" charset="0"/>
                        <a:cs typeface="Times New Roman" panose="02020603050405020304" pitchFamily="18" charset="0"/>
                      </a:endParaRPr>
                    </a:p>
                    <a:p>
                      <a:pPr>
                        <a:lnSpc>
                          <a:spcPts val="1300"/>
                        </a:lnSpc>
                        <a:spcAft>
                          <a:spcPts val="0"/>
                        </a:spcAft>
                      </a:pPr>
                      <a:r>
                        <a:rPr lang="kk-KZ" sz="1100" dirty="0">
                          <a:solidFill>
                            <a:srgbClr val="002060"/>
                          </a:solidFill>
                          <a:effectLst/>
                        </a:rPr>
                        <a:t> </a:t>
                      </a:r>
                      <a:endParaRPr lang="ru-RU" sz="10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4093" marR="64093" marT="0" marB="0">
                    <a:solidFill>
                      <a:schemeClr val="bg1"/>
                    </a:solidFill>
                  </a:tcPr>
                </a:tc>
                <a:extLst>
                  <a:ext uri="{0D108BD9-81ED-4DB2-BD59-A6C34878D82A}">
                    <a16:rowId xmlns:a16="http://schemas.microsoft.com/office/drawing/2014/main" xmlns="" val="3876191014"/>
                  </a:ext>
                </a:extLst>
              </a:tr>
            </a:tbl>
          </a:graphicData>
        </a:graphic>
      </p:graphicFrame>
      <p:sp>
        <p:nvSpPr>
          <p:cNvPr id="6" name="TextBox 5">
            <a:extLst>
              <a:ext uri="{FF2B5EF4-FFF2-40B4-BE49-F238E27FC236}">
                <a16:creationId xmlns:a16="http://schemas.microsoft.com/office/drawing/2014/main" xmlns="" id="{5E33A57C-957A-4CE9-BD01-F7E1A93AF89D}"/>
              </a:ext>
            </a:extLst>
          </p:cNvPr>
          <p:cNvSpPr txBox="1"/>
          <p:nvPr/>
        </p:nvSpPr>
        <p:spPr>
          <a:xfrm>
            <a:off x="1902577" y="3228945"/>
            <a:ext cx="7493214" cy="400110"/>
          </a:xfrm>
          <a:prstGeom prst="rect">
            <a:avLst/>
          </a:prstGeom>
          <a:noFill/>
        </p:spPr>
        <p:txBody>
          <a:bodyPr wrap="square" rtlCol="0">
            <a:spAutoFit/>
          </a:bodyPr>
          <a:lstStyle/>
          <a:p>
            <a:r>
              <a:rPr lang="kk-KZ" sz="2000" dirty="0">
                <a:solidFill>
                  <a:srgbClr val="002060"/>
                </a:solidFill>
                <a:latin typeface="Times New Roman" panose="02020603050405020304" pitchFamily="18" charset="0"/>
                <a:cs typeface="Times New Roman" panose="02020603050405020304" pitchFamily="18" charset="0"/>
              </a:rPr>
              <a:t>.</a:t>
            </a:r>
            <a:endParaRPr lang="ru-RU" sz="2000" dirty="0">
              <a:solidFill>
                <a:srgbClr val="00206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xmlns="" id="{DDB94041-7FA3-4CFA-93DE-8E29C699C91A}"/>
              </a:ext>
            </a:extLst>
          </p:cNvPr>
          <p:cNvSpPr txBox="1"/>
          <p:nvPr/>
        </p:nvSpPr>
        <p:spPr>
          <a:xfrm>
            <a:off x="684421" y="5030935"/>
            <a:ext cx="9130748" cy="338554"/>
          </a:xfrm>
          <a:prstGeom prst="rect">
            <a:avLst/>
          </a:prstGeom>
          <a:noFill/>
        </p:spPr>
        <p:txBody>
          <a:bodyPr wrap="square" rtlCol="0">
            <a:spAutoFit/>
          </a:bodyPr>
          <a:lstStyle/>
          <a:p>
            <a:r>
              <a:rPr lang="ru-RU" sz="1600" dirty="0">
                <a:solidFill>
                  <a:srgbClr val="002060"/>
                </a:solidFill>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xmlns="" id="{7CE23C8E-5C55-465D-BDA8-E98BC27B5323}"/>
              </a:ext>
            </a:extLst>
          </p:cNvPr>
          <p:cNvSpPr txBox="1"/>
          <p:nvPr/>
        </p:nvSpPr>
        <p:spPr>
          <a:xfrm>
            <a:off x="3347993" y="1219200"/>
            <a:ext cx="184731" cy="369332"/>
          </a:xfrm>
          <a:prstGeom prst="rect">
            <a:avLst/>
          </a:prstGeom>
          <a:noFill/>
        </p:spPr>
        <p:txBody>
          <a:bodyPr wrap="none" rtlCol="0">
            <a:spAutoFit/>
          </a:bodyPr>
          <a:lstStyle/>
          <a:p>
            <a:endParaRPr lang="ru-RU" dirty="0"/>
          </a:p>
        </p:txBody>
      </p:sp>
      <p:sp>
        <p:nvSpPr>
          <p:cNvPr id="8" name="TextBox 7">
            <a:extLst>
              <a:ext uri="{FF2B5EF4-FFF2-40B4-BE49-F238E27FC236}">
                <a16:creationId xmlns:a16="http://schemas.microsoft.com/office/drawing/2014/main" xmlns="" id="{0E5D6476-1366-4D64-8657-3B1C5269CF78}"/>
              </a:ext>
            </a:extLst>
          </p:cNvPr>
          <p:cNvSpPr txBox="1"/>
          <p:nvPr/>
        </p:nvSpPr>
        <p:spPr>
          <a:xfrm>
            <a:off x="10595212" y="6027003"/>
            <a:ext cx="1596788" cy="830997"/>
          </a:xfrm>
          <a:prstGeom prst="rect">
            <a:avLst/>
          </a:prstGeom>
          <a:noFill/>
        </p:spPr>
        <p:txBody>
          <a:bodyPr wrap="square" rtlCol="0">
            <a:spAutoFit/>
          </a:bodyPr>
          <a:lstStyle/>
          <a:p>
            <a:r>
              <a:rPr lang="kk-KZ" sz="2400" b="1" dirty="0">
                <a:solidFill>
                  <a:schemeClr val="bg1"/>
                </a:solidFill>
                <a:latin typeface="Times New Roman" panose="02020603050405020304" pitchFamily="18" charset="0"/>
                <a:cs typeface="Times New Roman" panose="02020603050405020304" pitchFamily="18" charset="0"/>
              </a:rPr>
              <a:t>Қазақ тілі</a:t>
            </a:r>
          </a:p>
          <a:p>
            <a:r>
              <a:rPr lang="en-US" sz="2400" b="1" dirty="0">
                <a:solidFill>
                  <a:schemeClr val="bg1"/>
                </a:solidFill>
                <a:latin typeface="Times New Roman" panose="02020603050405020304" pitchFamily="18" charset="0"/>
                <a:cs typeface="Times New Roman" panose="02020603050405020304" pitchFamily="18" charset="0"/>
              </a:rPr>
              <a:t>6-</a:t>
            </a:r>
            <a:r>
              <a:rPr lang="kk-KZ" sz="2400" b="1" dirty="0">
                <a:solidFill>
                  <a:schemeClr val="bg1"/>
                </a:solidFill>
                <a:latin typeface="Times New Roman" panose="02020603050405020304" pitchFamily="18" charset="0"/>
                <a:cs typeface="Times New Roman" panose="02020603050405020304" pitchFamily="18" charset="0"/>
              </a:rPr>
              <a:t>сынып</a:t>
            </a:r>
            <a:endParaRPr lang="ru-RU"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417093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75E40D45-FCC7-4983-9846-B7102AA3596E}"/>
              </a:ext>
            </a:extLst>
          </p:cNvPr>
          <p:cNvSpPr txBox="1"/>
          <p:nvPr/>
        </p:nvSpPr>
        <p:spPr>
          <a:xfrm>
            <a:off x="624491" y="442295"/>
            <a:ext cx="5142113" cy="400110"/>
          </a:xfrm>
          <a:prstGeom prst="rect">
            <a:avLst/>
          </a:prstGeom>
          <a:noFill/>
        </p:spPr>
        <p:txBody>
          <a:bodyPr wrap="none" rtlCol="0">
            <a:spAutoFit/>
          </a:bodyPr>
          <a:lstStyle/>
          <a:p>
            <a:r>
              <a:rPr lang="ru-RU" sz="2000" b="1" dirty="0">
                <a:solidFill>
                  <a:srgbClr val="002060"/>
                </a:solidFill>
                <a:latin typeface="Times New Roman" panose="02020603050405020304" pitchFamily="18" charset="0"/>
                <a:cs typeface="Times New Roman" panose="02020603050405020304" pitchFamily="18" charset="0"/>
              </a:rPr>
              <a:t>3-тапсырма: «</a:t>
            </a:r>
            <a:r>
              <a:rPr lang="ru-RU" sz="2000" b="1" dirty="0" err="1">
                <a:solidFill>
                  <a:srgbClr val="002060"/>
                </a:solidFill>
                <a:latin typeface="Times New Roman" panose="02020603050405020304" pitchFamily="18" charset="0"/>
                <a:cs typeface="Times New Roman" panose="02020603050405020304" pitchFamily="18" charset="0"/>
              </a:rPr>
              <a:t>Ұқсастық</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даралық</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кестесі</a:t>
            </a:r>
            <a:endParaRPr lang="ru-RU" sz="2000" b="1" dirty="0">
              <a:solidFill>
                <a:srgbClr val="00206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xmlns="" id="{B226366B-F1E1-4A87-9EDE-209EC39C68E4}"/>
              </a:ext>
            </a:extLst>
          </p:cNvPr>
          <p:cNvSpPr txBox="1"/>
          <p:nvPr/>
        </p:nvSpPr>
        <p:spPr>
          <a:xfrm>
            <a:off x="976710" y="1140060"/>
            <a:ext cx="9303759" cy="3323987"/>
          </a:xfrm>
          <a:prstGeom prst="rect">
            <a:avLst/>
          </a:prstGeom>
          <a:noFill/>
        </p:spPr>
        <p:txBody>
          <a:bodyPr wrap="square" rtlCol="0">
            <a:spAutoFit/>
          </a:bodyPr>
          <a:lstStyle/>
          <a:p>
            <a:r>
              <a:rPr lang="ru-RU" sz="2400" dirty="0" err="1">
                <a:solidFill>
                  <a:srgbClr val="002060"/>
                </a:solidFill>
                <a:latin typeface="Times New Roman" panose="02020603050405020304" pitchFamily="18" charset="0"/>
                <a:cs typeface="Times New Roman" panose="02020603050405020304" pitchFamily="18" charset="0"/>
              </a:rPr>
              <a:t>Өр</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Алтайдың</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Сұлушоқысымен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өзіңнің</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туған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өлкеңді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Ұқсастық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даралық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графиктік</a:t>
            </a:r>
            <a:endParaRPr lang="ru-RU" sz="2400" dirty="0">
              <a:solidFill>
                <a:srgbClr val="002060"/>
              </a:solidFill>
              <a:latin typeface="Times New Roman" panose="02020603050405020304" pitchFamily="18" charset="0"/>
              <a:cs typeface="Times New Roman" panose="02020603050405020304" pitchFamily="18" charset="0"/>
            </a:endParaRPr>
          </a:p>
          <a:p>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кестесі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арқылы</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салыстыр</a:t>
            </a:r>
            <a:r>
              <a:rPr lang="ru-RU" sz="2400" dirty="0">
                <a:solidFill>
                  <a:srgbClr val="002060"/>
                </a:solidFill>
                <a:latin typeface="Times New Roman" panose="02020603050405020304" pitchFamily="18" charset="0"/>
                <a:cs typeface="Times New Roman" panose="02020603050405020304" pitchFamily="18" charset="0"/>
              </a:rPr>
              <a:t>.</a:t>
            </a:r>
          </a:p>
          <a:p>
            <a:endParaRPr lang="ru-RU" sz="2400" dirty="0">
              <a:solidFill>
                <a:srgbClr val="002060"/>
              </a:solidFill>
              <a:latin typeface="Times New Roman" panose="02020603050405020304" pitchFamily="18" charset="0"/>
              <a:cs typeface="Times New Roman" panose="02020603050405020304" pitchFamily="18" charset="0"/>
            </a:endParaRPr>
          </a:p>
          <a:p>
            <a:r>
              <a:rPr lang="ru-RU" sz="2400" b="1" i="1" dirty="0">
                <a:solidFill>
                  <a:srgbClr val="002060"/>
                </a:solidFill>
                <a:latin typeface="Times New Roman" panose="02020603050405020304" pitchFamily="18" charset="0"/>
                <a:cs typeface="Times New Roman" panose="02020603050405020304" pitchFamily="18" charset="0"/>
              </a:rPr>
              <a:t>Дескриптор:</a:t>
            </a:r>
          </a:p>
          <a:p>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мәтіннен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Сұлушоқыны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суреттеген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үзіндіні</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табады</a:t>
            </a:r>
            <a:r>
              <a:rPr lang="ru-RU" sz="2400" i="1" dirty="0">
                <a:solidFill>
                  <a:srgbClr val="002060"/>
                </a:solidFill>
                <a:latin typeface="Times New Roman" panose="02020603050405020304" pitchFamily="18" charset="0"/>
                <a:cs typeface="Times New Roman" panose="02020603050405020304" pitchFamily="18" charset="0"/>
              </a:rPr>
              <a:t>;</a:t>
            </a:r>
          </a:p>
          <a:p>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Сұлушоқыны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туған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өлкесімен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салыстырады</a:t>
            </a:r>
            <a:r>
              <a:rPr lang="ru-RU" sz="2400" i="1" dirty="0">
                <a:solidFill>
                  <a:srgbClr val="002060"/>
                </a:solidFill>
                <a:latin typeface="Times New Roman" panose="02020603050405020304" pitchFamily="18" charset="0"/>
                <a:cs typeface="Times New Roman" panose="02020603050405020304" pitchFamily="18" charset="0"/>
              </a:rPr>
              <a:t>;                             </a:t>
            </a:r>
          </a:p>
          <a:p>
            <a:r>
              <a:rPr lang="ru-RU" sz="2400" i="1" dirty="0">
                <a:solidFill>
                  <a:srgbClr val="002060"/>
                </a:solidFill>
                <a:latin typeface="Times New Roman" panose="02020603050405020304" pitchFamily="18" charset="0"/>
                <a:cs typeface="Times New Roman" panose="02020603050405020304" pitchFamily="18" charset="0"/>
              </a:rPr>
              <a:t>-«</a:t>
            </a:r>
            <a:r>
              <a:rPr lang="ru-RU" sz="2400" i="1" dirty="0" err="1">
                <a:solidFill>
                  <a:srgbClr val="002060"/>
                </a:solidFill>
                <a:latin typeface="Times New Roman" panose="02020603050405020304" pitchFamily="18" charset="0"/>
                <a:cs typeface="Times New Roman" panose="02020603050405020304" pitchFamily="18" charset="0"/>
              </a:rPr>
              <a:t>Ұқсастық</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даралық</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графиктік</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кестесіне</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түсіреді</a:t>
            </a:r>
            <a:r>
              <a:rPr lang="ru-RU" sz="2400" i="1" dirty="0">
                <a:solidFill>
                  <a:srgbClr val="002060"/>
                </a:solidFill>
                <a:latin typeface="Times New Roman" panose="02020603050405020304" pitchFamily="18" charset="0"/>
                <a:cs typeface="Times New Roman" panose="02020603050405020304" pitchFamily="18" charset="0"/>
              </a:rPr>
              <a:t>.</a:t>
            </a:r>
          </a:p>
          <a:p>
            <a:endParaRPr lang="ru-RU" dirty="0"/>
          </a:p>
        </p:txBody>
      </p:sp>
      <p:pic>
        <p:nvPicPr>
          <p:cNvPr id="1028" name="Picture 4" descr="Сапалы және табысты оқытуға бағытталған сындарлы оқытудың тиімді ...">
            <a:extLst>
              <a:ext uri="{FF2B5EF4-FFF2-40B4-BE49-F238E27FC236}">
                <a16:creationId xmlns:a16="http://schemas.microsoft.com/office/drawing/2014/main" xmlns="" id="{2483106F-64E1-41A1-B80A-95F631E335C4}"/>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10354" y="4625747"/>
            <a:ext cx="4731026" cy="223225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92313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FA4F69F-AFDA-4AA3-BDCE-E00D30E62969}"/>
              </a:ext>
            </a:extLst>
          </p:cNvPr>
          <p:cNvSpPr txBox="1"/>
          <p:nvPr/>
        </p:nvSpPr>
        <p:spPr>
          <a:xfrm>
            <a:off x="2611800" y="533876"/>
            <a:ext cx="5142113" cy="1015663"/>
          </a:xfrm>
          <a:prstGeom prst="rect">
            <a:avLst/>
          </a:prstGeom>
          <a:noFill/>
        </p:spPr>
        <p:txBody>
          <a:bodyPr wrap="none" rtlCol="0">
            <a:spAutoFit/>
          </a:bodyPr>
          <a:lstStyle/>
          <a:p>
            <a:r>
              <a:rPr lang="ru-RU"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FF0000"/>
                </a:solidFill>
                <a:latin typeface="Times New Roman" panose="02020603050405020304" pitchFamily="18" charset="0"/>
                <a:cs typeface="Times New Roman" panose="02020603050405020304" pitchFamily="18" charset="0"/>
              </a:rPr>
              <a:t>Өзіңді</a:t>
            </a:r>
            <a:r>
              <a:rPr lang="ru-RU" sz="2000" b="1" dirty="0">
                <a:solidFill>
                  <a:srgbClr val="FF0000"/>
                </a:solidFill>
                <a:latin typeface="Times New Roman" panose="02020603050405020304" pitchFamily="18" charset="0"/>
                <a:cs typeface="Times New Roman" panose="02020603050405020304" pitchFamily="18" charset="0"/>
              </a:rPr>
              <a:t> </a:t>
            </a:r>
            <a:r>
              <a:rPr lang="ru-RU" sz="2000" b="1" dirty="0" err="1">
                <a:solidFill>
                  <a:srgbClr val="FF0000"/>
                </a:solidFill>
                <a:latin typeface="Times New Roman" panose="02020603050405020304" pitchFamily="18" charset="0"/>
                <a:cs typeface="Times New Roman" panose="02020603050405020304" pitchFamily="18" charset="0"/>
              </a:rPr>
              <a:t>тексер</a:t>
            </a:r>
            <a:r>
              <a:rPr lang="ru-RU" sz="2000" b="1" dirty="0">
                <a:solidFill>
                  <a:srgbClr val="FF0000"/>
                </a:solidFill>
                <a:latin typeface="Times New Roman" panose="02020603050405020304" pitchFamily="18" charset="0"/>
                <a:cs typeface="Times New Roman" panose="02020603050405020304" pitchFamily="18" charset="0"/>
              </a:rPr>
              <a:t>!</a:t>
            </a:r>
          </a:p>
          <a:p>
            <a:endParaRPr lang="ru-RU" sz="2000" b="1" dirty="0">
              <a:solidFill>
                <a:srgbClr val="002060"/>
              </a:solidFill>
              <a:latin typeface="Times New Roman" panose="02020603050405020304" pitchFamily="18" charset="0"/>
              <a:cs typeface="Times New Roman" panose="02020603050405020304" pitchFamily="18" charset="0"/>
            </a:endParaRPr>
          </a:p>
          <a:p>
            <a:r>
              <a:rPr lang="ru-RU" sz="2000" b="1" dirty="0">
                <a:solidFill>
                  <a:srgbClr val="002060"/>
                </a:solidFill>
                <a:latin typeface="Times New Roman" panose="02020603050405020304" pitchFamily="18" charset="0"/>
                <a:cs typeface="Times New Roman" panose="02020603050405020304" pitchFamily="18" charset="0"/>
              </a:rPr>
              <a:t>3-тапсырма: «</a:t>
            </a:r>
            <a:r>
              <a:rPr lang="ru-RU" sz="2000" b="1" dirty="0" err="1">
                <a:solidFill>
                  <a:srgbClr val="002060"/>
                </a:solidFill>
                <a:latin typeface="Times New Roman" panose="02020603050405020304" pitchFamily="18" charset="0"/>
                <a:cs typeface="Times New Roman" panose="02020603050405020304" pitchFamily="18" charset="0"/>
              </a:rPr>
              <a:t>Ұқсастық</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даралық</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кестесі</a:t>
            </a:r>
            <a:endParaRPr lang="ru-RU" sz="2000" b="1" dirty="0">
              <a:solidFill>
                <a:srgbClr val="002060"/>
              </a:solidFill>
              <a:latin typeface="Times New Roman" panose="02020603050405020304" pitchFamily="18" charset="0"/>
              <a:cs typeface="Times New Roman" panose="02020603050405020304" pitchFamily="18" charset="0"/>
            </a:endParaRPr>
          </a:p>
        </p:txBody>
      </p:sp>
      <p:sp>
        <p:nvSpPr>
          <p:cNvPr id="5" name="Овал 4">
            <a:extLst>
              <a:ext uri="{FF2B5EF4-FFF2-40B4-BE49-F238E27FC236}">
                <a16:creationId xmlns:a16="http://schemas.microsoft.com/office/drawing/2014/main" xmlns="" id="{C317C19F-21A4-4DC8-A2E7-B7A021F15441}"/>
              </a:ext>
            </a:extLst>
          </p:cNvPr>
          <p:cNvSpPr/>
          <p:nvPr/>
        </p:nvSpPr>
        <p:spPr>
          <a:xfrm>
            <a:off x="278296" y="2229824"/>
            <a:ext cx="3935895" cy="31440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 </a:t>
            </a:r>
          </a:p>
        </p:txBody>
      </p:sp>
      <p:pic>
        <p:nvPicPr>
          <p:cNvPr id="7" name="Рисунок 6">
            <a:extLst>
              <a:ext uri="{FF2B5EF4-FFF2-40B4-BE49-F238E27FC236}">
                <a16:creationId xmlns:a16="http://schemas.microsoft.com/office/drawing/2014/main" xmlns="" id="{7ABACB23-DE25-45FD-B26A-EFDBA19226BA}"/>
              </a:ext>
            </a:extLst>
          </p:cNvPr>
          <p:cNvPicPr>
            <a:picLocks noChangeAspect="1"/>
          </p:cNvPicPr>
          <p:nvPr/>
        </p:nvPicPr>
        <p:blipFill>
          <a:blip r:embed="rId2" cstate="print"/>
          <a:stretch>
            <a:fillRect/>
          </a:stretch>
        </p:blipFill>
        <p:spPr>
          <a:xfrm>
            <a:off x="5606796" y="2121667"/>
            <a:ext cx="4081938" cy="3303105"/>
          </a:xfrm>
          <a:prstGeom prst="rect">
            <a:avLst/>
          </a:prstGeom>
        </p:spPr>
      </p:pic>
      <p:sp>
        <p:nvSpPr>
          <p:cNvPr id="8" name="Стрелка: изогнутая вниз 7">
            <a:extLst>
              <a:ext uri="{FF2B5EF4-FFF2-40B4-BE49-F238E27FC236}">
                <a16:creationId xmlns:a16="http://schemas.microsoft.com/office/drawing/2014/main" xmlns="" id="{0AA754B0-C32B-4F75-9F7A-5A356F61E944}"/>
              </a:ext>
            </a:extLst>
          </p:cNvPr>
          <p:cNvSpPr/>
          <p:nvPr/>
        </p:nvSpPr>
        <p:spPr>
          <a:xfrm>
            <a:off x="3989038" y="2140225"/>
            <a:ext cx="1881809" cy="731520"/>
          </a:xfrm>
          <a:prstGeom prst="curvedDownArrow">
            <a:avLst>
              <a:gd name="adj1" fmla="val 21433"/>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C00000"/>
              </a:solidFill>
            </a:endParaRPr>
          </a:p>
        </p:txBody>
      </p:sp>
      <p:sp>
        <p:nvSpPr>
          <p:cNvPr id="9" name="Стрелка: изогнутая вверх 8">
            <a:extLst>
              <a:ext uri="{FF2B5EF4-FFF2-40B4-BE49-F238E27FC236}">
                <a16:creationId xmlns:a16="http://schemas.microsoft.com/office/drawing/2014/main" xmlns="" id="{B23B50D5-0928-40A2-A3A4-3B39B3C7857E}"/>
              </a:ext>
            </a:extLst>
          </p:cNvPr>
          <p:cNvSpPr/>
          <p:nvPr/>
        </p:nvSpPr>
        <p:spPr>
          <a:xfrm>
            <a:off x="3989038" y="3980070"/>
            <a:ext cx="2027583" cy="707886"/>
          </a:xfrm>
          <a:prstGeom prst="curvedUp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Стрелка: влево 12">
            <a:extLst>
              <a:ext uri="{FF2B5EF4-FFF2-40B4-BE49-F238E27FC236}">
                <a16:creationId xmlns:a16="http://schemas.microsoft.com/office/drawing/2014/main" xmlns="" id="{D77ACD8A-6373-4807-AD2C-1468111755E1}"/>
              </a:ext>
            </a:extLst>
          </p:cNvPr>
          <p:cNvSpPr/>
          <p:nvPr/>
        </p:nvSpPr>
        <p:spPr>
          <a:xfrm>
            <a:off x="3724987" y="3224960"/>
            <a:ext cx="978408" cy="666320"/>
          </a:xfrm>
          <a:prstGeom prst="lef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право 14">
            <a:extLst>
              <a:ext uri="{FF2B5EF4-FFF2-40B4-BE49-F238E27FC236}">
                <a16:creationId xmlns:a16="http://schemas.microsoft.com/office/drawing/2014/main" xmlns="" id="{EEC8C785-3A69-4119-9080-DE9027A6FDC8}"/>
              </a:ext>
            </a:extLst>
          </p:cNvPr>
          <p:cNvSpPr/>
          <p:nvPr/>
        </p:nvSpPr>
        <p:spPr>
          <a:xfrm>
            <a:off x="5117592" y="3159760"/>
            <a:ext cx="978408" cy="73152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TextBox 15">
            <a:extLst>
              <a:ext uri="{FF2B5EF4-FFF2-40B4-BE49-F238E27FC236}">
                <a16:creationId xmlns:a16="http://schemas.microsoft.com/office/drawing/2014/main" xmlns="" id="{CDE0F140-1DF8-4F33-8FB5-379D0A2F15F4}"/>
              </a:ext>
            </a:extLst>
          </p:cNvPr>
          <p:cNvSpPr txBox="1"/>
          <p:nvPr/>
        </p:nvSpPr>
        <p:spPr>
          <a:xfrm>
            <a:off x="6175382" y="2301630"/>
            <a:ext cx="3406208" cy="2831544"/>
          </a:xfrm>
          <a:prstGeom prst="rect">
            <a:avLst/>
          </a:prstGeom>
          <a:noFill/>
        </p:spPr>
        <p:txBody>
          <a:bodyPr wrap="square" rtlCol="0">
            <a:spAutoFit/>
          </a:bodyPr>
          <a:lstStyle/>
          <a:p>
            <a:r>
              <a:rPr lang="en-US" dirty="0">
                <a:solidFill>
                  <a:srgbClr val="002060"/>
                </a:solidFill>
              </a:rPr>
              <a:t>            </a:t>
            </a:r>
            <a:r>
              <a:rPr lang="kk-KZ" dirty="0">
                <a:solidFill>
                  <a:srgbClr val="002060"/>
                </a:solidFill>
              </a:rPr>
              <a:t>      </a:t>
            </a:r>
            <a:r>
              <a:rPr lang="en-US" dirty="0">
                <a:solidFill>
                  <a:srgbClr val="002060"/>
                </a:solidFill>
              </a:rPr>
              <a:t> </a:t>
            </a:r>
            <a:r>
              <a:rPr lang="kk-KZ" sz="1600" b="1" dirty="0">
                <a:solidFill>
                  <a:srgbClr val="002060"/>
                </a:solidFill>
                <a:latin typeface="Times New Roman" panose="02020603050405020304" pitchFamily="18" charset="0"/>
                <a:cs typeface="Times New Roman" panose="02020603050405020304" pitchFamily="18" charset="0"/>
              </a:rPr>
              <a:t>Мұзтау</a:t>
            </a:r>
          </a:p>
          <a:p>
            <a:endParaRPr lang="en-US" sz="1600" dirty="0">
              <a:solidFill>
                <a:srgbClr val="002060"/>
              </a:solidFill>
              <a:latin typeface="Times New Roman" panose="02020603050405020304" pitchFamily="18" charset="0"/>
              <a:cs typeface="Times New Roman" panose="02020603050405020304" pitchFamily="18" charset="0"/>
              <a:hlinkClick r:id="rId3" tooltip="Алтай таулары">
                <a:extLst>
                  <a:ext uri="{A12FA001-AC4F-418D-AE19-62706E023703}">
                    <ahyp:hlinkClr xmlns:ahyp="http://schemas.microsoft.com/office/drawing/2018/hyperlinkcolor" xmlns="" val="tx"/>
                  </a:ext>
                </a:extLst>
              </a:hlinkClick>
            </a:endParaRPr>
          </a:p>
          <a:p>
            <a:r>
              <a:rPr lang="en-US" sz="1600" dirty="0">
                <a:solidFill>
                  <a:srgbClr val="002060"/>
                </a:solidFill>
                <a:latin typeface="Times New Roman" panose="02020603050405020304" pitchFamily="18" charset="0"/>
                <a:cs typeface="Times New Roman" panose="02020603050405020304" pitchFamily="18" charset="0"/>
                <a:hlinkClick r:id="rId3" tooltip="Алтай таулары">
                  <a:extLst>
                    <a:ext uri="{A12FA001-AC4F-418D-AE19-62706E023703}">
                      <ahyp:hlinkClr xmlns:ahyp="http://schemas.microsoft.com/office/drawing/2018/hyperlinkcolor" xmlns="" val="tx"/>
                    </a:ext>
                  </a:extLst>
                </a:hlinkClick>
              </a:rPr>
              <a:t>1. </a:t>
            </a:r>
            <a:r>
              <a:rPr lang="ru-RU" sz="1600" dirty="0">
                <a:solidFill>
                  <a:srgbClr val="002060"/>
                </a:solidFill>
                <a:latin typeface="Times New Roman" panose="02020603050405020304" pitchFamily="18" charset="0"/>
                <a:cs typeface="Times New Roman" panose="02020603050405020304" pitchFamily="18" charset="0"/>
                <a:hlinkClick r:id="rId3" tooltip="Алтай таулары">
                  <a:extLst>
                    <a:ext uri="{A12FA001-AC4F-418D-AE19-62706E023703}">
                      <ahyp:hlinkClr xmlns:ahyp="http://schemas.microsoft.com/office/drawing/2018/hyperlinkcolor" xmlns="" val="tx"/>
                    </a:ext>
                  </a:extLst>
                </a:hlinkClick>
              </a:rPr>
              <a:t>Алтай </a:t>
            </a:r>
            <a:r>
              <a:rPr lang="ru-RU" sz="1600" dirty="0" err="1">
                <a:solidFill>
                  <a:srgbClr val="002060"/>
                </a:solidFill>
                <a:latin typeface="Times New Roman" panose="02020603050405020304" pitchFamily="18" charset="0"/>
                <a:cs typeface="Times New Roman" panose="02020603050405020304" pitchFamily="18" charset="0"/>
                <a:hlinkClick r:id="rId3" tooltip="Алтай таулары">
                  <a:extLst>
                    <a:ext uri="{A12FA001-AC4F-418D-AE19-62706E023703}">
                      <ahyp:hlinkClr xmlns:ahyp="http://schemas.microsoft.com/office/drawing/2018/hyperlinkcolor" xmlns="" val="tx"/>
                    </a:ext>
                  </a:extLst>
                </a:hlinkClick>
              </a:rPr>
              <a:t>тауларының</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ең</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биік</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шыңы</a:t>
            </a:r>
            <a:endParaRPr lang="en-US"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2.</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Мұзтау</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hlinkClick r:id="rId4" tooltip="Ресей">
                  <a:extLst>
                    <a:ext uri="{A12FA001-AC4F-418D-AE19-62706E023703}">
                      <ahyp:hlinkClr xmlns:ahyp="http://schemas.microsoft.com/office/drawing/2018/hyperlinkcolor" xmlns="" val="tx"/>
                    </a:ext>
                  </a:extLst>
                </a:hlinkClick>
              </a:rPr>
              <a:t>Ресей</a:t>
            </a:r>
            <a:r>
              <a:rPr lang="ru-RU" sz="1600" dirty="0">
                <a:solidFill>
                  <a:srgbClr val="002060"/>
                </a:solidFill>
                <a:latin typeface="Times New Roman" panose="02020603050405020304" pitchFamily="18" charset="0"/>
                <a:cs typeface="Times New Roman" panose="02020603050405020304" pitchFamily="18" charset="0"/>
              </a:rPr>
              <a:t> мен </a:t>
            </a:r>
            <a:r>
              <a:rPr lang="ru-RU" sz="1600" dirty="0" err="1">
                <a:solidFill>
                  <a:srgbClr val="002060"/>
                </a:solidFill>
                <a:latin typeface="Times New Roman" panose="02020603050405020304" pitchFamily="18" charset="0"/>
                <a:cs typeface="Times New Roman" panose="02020603050405020304" pitchFamily="18" charset="0"/>
                <a:hlinkClick r:id="rId5" tooltip="Қазақстан">
                  <a:extLst>
                    <a:ext uri="{A12FA001-AC4F-418D-AE19-62706E023703}">
                      <ahyp:hlinkClr xmlns:ahyp="http://schemas.microsoft.com/office/drawing/2018/hyperlinkcolor" xmlns="" val="tx"/>
                    </a:ext>
                  </a:extLst>
                </a:hlinkClick>
              </a:rPr>
              <a:t>Қазақстан</a:t>
            </a:r>
            <a:r>
              <a:rPr lang="ru-RU" sz="1600" dirty="0">
                <a:solidFill>
                  <a:srgbClr val="002060"/>
                </a:solidFill>
                <a:latin typeface="Times New Roman" panose="02020603050405020304" pitchFamily="18" charset="0"/>
                <a:cs typeface="Times New Roman" panose="02020603050405020304" pitchFamily="18" charset="0"/>
              </a:rPr>
              <a:t> </a:t>
            </a:r>
            <a:endParaRPr lang="en-US" sz="1600" dirty="0">
              <a:solidFill>
                <a:srgbClr val="002060"/>
              </a:solidFill>
              <a:latin typeface="Times New Roman" panose="02020603050405020304" pitchFamily="18" charset="0"/>
              <a:cs typeface="Times New Roman" panose="02020603050405020304" pitchFamily="18" charset="0"/>
            </a:endParaRPr>
          </a:p>
          <a:p>
            <a:r>
              <a:rPr lang="ru-RU" sz="1600" dirty="0" err="1">
                <a:solidFill>
                  <a:srgbClr val="002060"/>
                </a:solidFill>
                <a:latin typeface="Times New Roman" panose="02020603050405020304" pitchFamily="18" charset="0"/>
                <a:cs typeface="Times New Roman" panose="02020603050405020304" pitchFamily="18" charset="0"/>
              </a:rPr>
              <a:t>шекарасы</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бойымен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көтерілетін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екі</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шыңнан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тұрады</a:t>
            </a:r>
            <a:r>
              <a:rPr lang="ru-RU" sz="1600" dirty="0">
                <a:solidFill>
                  <a:srgbClr val="002060"/>
                </a:solidFill>
                <a:latin typeface="Times New Roman" panose="02020603050405020304" pitchFamily="18" charset="0"/>
                <a:cs typeface="Times New Roman" panose="02020603050405020304" pitchFamily="18" charset="0"/>
              </a:rPr>
              <a:t>.</a:t>
            </a:r>
            <a:r>
              <a:rPr lang="en-US" sz="1600" dirty="0">
                <a:solidFill>
                  <a:srgbClr val="002060"/>
                </a:solidFill>
                <a:latin typeface="Times New Roman" panose="02020603050405020304" pitchFamily="18" charset="0"/>
                <a:cs typeface="Times New Roman" panose="02020603050405020304" pitchFamily="18" charset="0"/>
              </a:rPr>
              <a:t> </a:t>
            </a:r>
          </a:p>
          <a:p>
            <a:r>
              <a:rPr lang="en-US" sz="1600" dirty="0">
                <a:solidFill>
                  <a:srgbClr val="002060"/>
                </a:solidFill>
                <a:latin typeface="Times New Roman" panose="02020603050405020304" pitchFamily="18" charset="0"/>
                <a:cs typeface="Times New Roman" panose="02020603050405020304" pitchFamily="18" charset="0"/>
              </a:rPr>
              <a:t>3. </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Қос</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шың</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беткейлерін</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мәңгі</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қар</a:t>
            </a:r>
            <a:r>
              <a:rPr lang="ru-RU" sz="1600" dirty="0">
                <a:solidFill>
                  <a:srgbClr val="002060"/>
                </a:solidFill>
                <a:latin typeface="Times New Roman" panose="02020603050405020304" pitchFamily="18" charset="0"/>
                <a:cs typeface="Times New Roman" panose="02020603050405020304" pitchFamily="18" charset="0"/>
              </a:rPr>
              <a:t> мен </a:t>
            </a:r>
            <a:r>
              <a:rPr lang="ru-RU" sz="1600" dirty="0" err="1">
                <a:solidFill>
                  <a:srgbClr val="002060"/>
                </a:solidFill>
                <a:latin typeface="Times New Roman" panose="02020603050405020304" pitchFamily="18" charset="0"/>
                <a:cs typeface="Times New Roman" panose="02020603050405020304" pitchFamily="18" charset="0"/>
              </a:rPr>
              <a:t>мұз</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басып</a:t>
            </a:r>
            <a:r>
              <a:rPr lang="ru-RU" sz="1600" dirty="0">
                <a:solidFill>
                  <a:srgbClr val="002060"/>
                </a:solidFill>
                <a:latin typeface="Times New Roman" panose="02020603050405020304" pitchFamily="18" charset="0"/>
                <a:cs typeface="Times New Roman" panose="02020603050405020304" pitchFamily="18" charset="0"/>
              </a:rPr>
              <a:t> </a:t>
            </a:r>
            <a:r>
              <a:rPr lang="ru-RU" sz="1600" dirty="0" err="1">
                <a:solidFill>
                  <a:srgbClr val="002060"/>
                </a:solidFill>
                <a:latin typeface="Times New Roman" panose="02020603050405020304" pitchFamily="18" charset="0"/>
                <a:cs typeface="Times New Roman" panose="02020603050405020304" pitchFamily="18" charset="0"/>
              </a:rPr>
              <a:t>жатады</a:t>
            </a:r>
            <a:r>
              <a:rPr lang="ru-RU" sz="1600" dirty="0">
                <a:solidFill>
                  <a:srgbClr val="002060"/>
                </a:solidFill>
                <a:latin typeface="Times New Roman" panose="02020603050405020304" pitchFamily="18" charset="0"/>
                <a:cs typeface="Times New Roman" panose="02020603050405020304" pitchFamily="18" charset="0"/>
              </a:rPr>
              <a:t>.</a:t>
            </a:r>
          </a:p>
          <a:p>
            <a:endParaRPr lang="ru-RU" sz="1600" dirty="0">
              <a:solidFill>
                <a:srgbClr val="002060"/>
              </a:solidFill>
              <a:latin typeface="Times New Roman" panose="02020603050405020304" pitchFamily="18" charset="0"/>
              <a:cs typeface="Times New Roman" panose="02020603050405020304" pitchFamily="18" charset="0"/>
            </a:endParaRPr>
          </a:p>
          <a:p>
            <a:r>
              <a:rPr lang="ru-RU" sz="1600" dirty="0">
                <a:solidFill>
                  <a:srgbClr val="002060"/>
                </a:solidFill>
                <a:latin typeface="Times New Roman" panose="02020603050405020304" pitchFamily="18" charset="0"/>
                <a:cs typeface="Times New Roman" panose="02020603050405020304" pitchFamily="18" charset="0"/>
              </a:rPr>
              <a:t>                      </a:t>
            </a:r>
          </a:p>
          <a:p>
            <a:r>
              <a:rPr lang="ru-RU" sz="1600" dirty="0">
                <a:solidFill>
                  <a:srgbClr val="002060"/>
                </a:solidFill>
                <a:latin typeface="Times New Roman" panose="02020603050405020304" pitchFamily="18" charset="0"/>
                <a:cs typeface="Times New Roman" panose="02020603050405020304" pitchFamily="18" charset="0"/>
              </a:rPr>
              <a:t>                         </a:t>
            </a:r>
            <a:r>
              <a:rPr lang="ru-RU" sz="1600" b="1" dirty="0" err="1">
                <a:solidFill>
                  <a:srgbClr val="0070C0"/>
                </a:solidFill>
                <a:latin typeface="Times New Roman" panose="02020603050405020304" pitchFamily="18" charset="0"/>
                <a:cs typeface="Times New Roman" panose="02020603050405020304" pitchFamily="18" charset="0"/>
              </a:rPr>
              <a:t>Даралық</a:t>
            </a:r>
            <a:endParaRPr lang="ru-RU" sz="1600" b="1" dirty="0">
              <a:solidFill>
                <a:srgbClr val="0070C0"/>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xmlns="" id="{22170129-197B-4278-B2E2-B92CA866AAA1}"/>
              </a:ext>
            </a:extLst>
          </p:cNvPr>
          <p:cNvSpPr txBox="1"/>
          <p:nvPr/>
        </p:nvSpPr>
        <p:spPr>
          <a:xfrm>
            <a:off x="596348" y="2458347"/>
            <a:ext cx="4970557" cy="2585323"/>
          </a:xfrm>
          <a:prstGeom prst="rect">
            <a:avLst/>
          </a:prstGeom>
          <a:noFill/>
        </p:spPr>
        <p:txBody>
          <a:bodyPr wrap="square" rtlCol="0">
            <a:spAutoFit/>
          </a:bodyPr>
          <a:lstStyle/>
          <a:p>
            <a:r>
              <a:rPr lang="kk-KZ" dirty="0"/>
              <a:t>           </a:t>
            </a:r>
            <a:r>
              <a:rPr lang="kk-KZ" sz="1600" b="1" dirty="0" err="1">
                <a:solidFill>
                  <a:srgbClr val="002060"/>
                </a:solidFill>
                <a:latin typeface="Times New Roman" panose="02020603050405020304" pitchFamily="18" charset="0"/>
                <a:cs typeface="Times New Roman" panose="02020603050405020304" pitchFamily="18" charset="0"/>
              </a:rPr>
              <a:t>Сұлушоқы</a:t>
            </a:r>
            <a:endParaRPr lang="en-US" sz="1600" b="1" dirty="0">
              <a:solidFill>
                <a:srgbClr val="002060"/>
              </a:solidFill>
              <a:latin typeface="Times New Roman" panose="02020603050405020304" pitchFamily="18" charset="0"/>
              <a:cs typeface="Times New Roman" panose="02020603050405020304" pitchFamily="18" charset="0"/>
            </a:endParaRPr>
          </a:p>
          <a:p>
            <a:endParaRPr lang="kk-KZ" sz="1600" dirty="0">
              <a:solidFill>
                <a:srgbClr val="002060"/>
              </a:solidFill>
              <a:latin typeface="Times New Roman" panose="02020603050405020304" pitchFamily="18" charset="0"/>
              <a:cs typeface="Times New Roman" panose="02020603050405020304" pitchFamily="18" charset="0"/>
            </a:endParaRPr>
          </a:p>
          <a:p>
            <a:endParaRPr lang="kk-KZ"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1. </a:t>
            </a:r>
            <a:r>
              <a:rPr lang="kk-KZ" sz="1600" dirty="0">
                <a:solidFill>
                  <a:srgbClr val="002060"/>
                </a:solidFill>
                <a:latin typeface="Times New Roman" panose="02020603050405020304" pitchFamily="18" charset="0"/>
                <a:cs typeface="Times New Roman" panose="02020603050405020304" pitchFamily="18" charset="0"/>
              </a:rPr>
              <a:t>Өр Алтайдың әсем шоқысы.</a:t>
            </a:r>
            <a:endParaRPr lang="en-US"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2.</a:t>
            </a:r>
            <a:r>
              <a:rPr lang="kk-KZ" sz="1600" dirty="0">
                <a:solidFill>
                  <a:srgbClr val="002060"/>
                </a:solidFill>
                <a:latin typeface="Times New Roman" panose="02020603050405020304" pitchFamily="18" charset="0"/>
                <a:cs typeface="Times New Roman" panose="02020603050405020304" pitchFamily="18" charset="0"/>
              </a:rPr>
              <a:t> Алыстан мұнартып көрінеді.</a:t>
            </a:r>
            <a:endParaRPr lang="en-US"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3.</a:t>
            </a:r>
            <a:r>
              <a:rPr lang="kk-KZ" sz="1600" dirty="0">
                <a:solidFill>
                  <a:srgbClr val="002060"/>
                </a:solidFill>
                <a:latin typeface="Times New Roman" panose="02020603050405020304" pitchFamily="18" charset="0"/>
                <a:cs typeface="Times New Roman" panose="02020603050405020304" pitchFamily="18" charset="0"/>
              </a:rPr>
              <a:t> Түнде мұңлы да әуезді үн</a:t>
            </a:r>
          </a:p>
          <a:p>
            <a:r>
              <a:rPr lang="kk-KZ" sz="1600" dirty="0">
                <a:solidFill>
                  <a:srgbClr val="002060"/>
                </a:solidFill>
                <a:latin typeface="Times New Roman" panose="02020603050405020304" pitchFamily="18" charset="0"/>
                <a:cs typeface="Times New Roman" panose="02020603050405020304" pitchFamily="18" charset="0"/>
              </a:rPr>
              <a:t> шығарады деген аңыз бар.</a:t>
            </a:r>
          </a:p>
          <a:p>
            <a:endParaRPr lang="kk-KZ" sz="1600" dirty="0">
              <a:solidFill>
                <a:srgbClr val="002060"/>
              </a:solidFill>
              <a:latin typeface="Times New Roman" panose="02020603050405020304" pitchFamily="18" charset="0"/>
              <a:cs typeface="Times New Roman" panose="02020603050405020304" pitchFamily="18" charset="0"/>
            </a:endParaRPr>
          </a:p>
          <a:p>
            <a:endParaRPr lang="kk-KZ" sz="1600" dirty="0">
              <a:solidFill>
                <a:srgbClr val="002060"/>
              </a:solidFill>
              <a:latin typeface="Times New Roman" panose="02020603050405020304" pitchFamily="18" charset="0"/>
              <a:cs typeface="Times New Roman" panose="02020603050405020304" pitchFamily="18" charset="0"/>
            </a:endParaRPr>
          </a:p>
          <a:p>
            <a:r>
              <a:rPr lang="kk-KZ" sz="1600" b="1" dirty="0">
                <a:solidFill>
                  <a:srgbClr val="0070C0"/>
                </a:solidFill>
                <a:latin typeface="Times New Roman" panose="02020603050405020304" pitchFamily="18" charset="0"/>
                <a:cs typeface="Times New Roman" panose="02020603050405020304" pitchFamily="18" charset="0"/>
              </a:rPr>
              <a:t>                    Даралық</a:t>
            </a:r>
            <a:endParaRPr lang="ru-RU" sz="1600" b="1" dirty="0">
              <a:solidFill>
                <a:srgbClr val="0070C0"/>
              </a:solidFill>
              <a:latin typeface="Times New Roman" panose="02020603050405020304" pitchFamily="18" charset="0"/>
              <a:cs typeface="Times New Roman" panose="02020603050405020304" pitchFamily="18" charset="0"/>
            </a:endParaRPr>
          </a:p>
        </p:txBody>
      </p:sp>
      <p:sp>
        <p:nvSpPr>
          <p:cNvPr id="20" name="Овал 19">
            <a:extLst>
              <a:ext uri="{FF2B5EF4-FFF2-40B4-BE49-F238E27FC236}">
                <a16:creationId xmlns:a16="http://schemas.microsoft.com/office/drawing/2014/main" xmlns="" id="{28F98AF4-1C37-41F5-8801-E388525306F9}"/>
              </a:ext>
            </a:extLst>
          </p:cNvPr>
          <p:cNvSpPr/>
          <p:nvPr/>
        </p:nvSpPr>
        <p:spPr>
          <a:xfrm>
            <a:off x="2868532" y="4785340"/>
            <a:ext cx="4268593" cy="1863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1600" b="1" dirty="0">
                <a:solidFill>
                  <a:srgbClr val="002060"/>
                </a:solidFill>
                <a:latin typeface="Times New Roman" panose="02020603050405020304" pitchFamily="18" charset="0"/>
                <a:cs typeface="Times New Roman" panose="02020603050405020304" pitchFamily="18" charset="0"/>
              </a:rPr>
              <a:t>                Ұқсастығы</a:t>
            </a:r>
          </a:p>
          <a:p>
            <a:r>
              <a:rPr lang="en-US" sz="1400" dirty="0">
                <a:solidFill>
                  <a:srgbClr val="0070C0"/>
                </a:solidFill>
                <a:latin typeface="Times New Roman" panose="02020603050405020304" pitchFamily="18" charset="0"/>
                <a:cs typeface="Times New Roman" panose="02020603050405020304" pitchFamily="18" charset="0"/>
              </a:rPr>
              <a:t>1. </a:t>
            </a:r>
            <a:r>
              <a:rPr lang="kk-KZ" sz="1400" dirty="0">
                <a:solidFill>
                  <a:srgbClr val="0070C0"/>
                </a:solidFill>
                <a:latin typeface="Times New Roman" panose="02020603050405020304" pitchFamily="18" charset="0"/>
                <a:cs typeface="Times New Roman" panose="02020603050405020304" pitchFamily="18" charset="0"/>
              </a:rPr>
              <a:t>Екеуі де Қазақстанның көрікті жеріне   жатады.</a:t>
            </a:r>
            <a:endParaRPr lang="en-US" sz="1400" dirty="0">
              <a:solidFill>
                <a:srgbClr val="0070C0"/>
              </a:solidFill>
              <a:latin typeface="Times New Roman" panose="02020603050405020304" pitchFamily="18" charset="0"/>
              <a:cs typeface="Times New Roman" panose="02020603050405020304" pitchFamily="18" charset="0"/>
            </a:endParaRPr>
          </a:p>
          <a:p>
            <a:r>
              <a:rPr lang="kk-KZ" sz="1400" dirty="0">
                <a:solidFill>
                  <a:srgbClr val="0070C0"/>
                </a:solidFill>
                <a:latin typeface="Times New Roman" panose="02020603050405020304" pitchFamily="18" charset="0"/>
                <a:cs typeface="Times New Roman" panose="02020603050405020304" pitchFamily="18" charset="0"/>
              </a:rPr>
              <a:t> </a:t>
            </a:r>
            <a:r>
              <a:rPr lang="en-US" sz="1400" dirty="0">
                <a:solidFill>
                  <a:srgbClr val="0070C0"/>
                </a:solidFill>
                <a:latin typeface="Times New Roman" panose="02020603050405020304" pitchFamily="18" charset="0"/>
                <a:cs typeface="Times New Roman" panose="02020603050405020304" pitchFamily="18" charset="0"/>
              </a:rPr>
              <a:t>2.</a:t>
            </a:r>
            <a:r>
              <a:rPr lang="kk-KZ" sz="1400" dirty="0">
                <a:solidFill>
                  <a:srgbClr val="0070C0"/>
                </a:solidFill>
                <a:latin typeface="Times New Roman" panose="02020603050405020304" pitchFamily="18" charset="0"/>
                <a:cs typeface="Times New Roman" panose="02020603050405020304" pitchFamily="18" charset="0"/>
              </a:rPr>
              <a:t> Алтай өңірінде орналасқан.</a:t>
            </a:r>
            <a:endParaRPr lang="en-US" sz="1400" dirty="0">
              <a:solidFill>
                <a:srgbClr val="0070C0"/>
              </a:solidFill>
              <a:latin typeface="Times New Roman" panose="02020603050405020304" pitchFamily="18" charset="0"/>
              <a:cs typeface="Times New Roman" panose="02020603050405020304" pitchFamily="18" charset="0"/>
            </a:endParaRPr>
          </a:p>
          <a:p>
            <a:r>
              <a:rPr lang="kk-KZ" sz="1400" dirty="0">
                <a:solidFill>
                  <a:srgbClr val="0070C0"/>
                </a:solidFill>
                <a:latin typeface="Times New Roman" panose="02020603050405020304" pitchFamily="18" charset="0"/>
                <a:cs typeface="Times New Roman" panose="02020603050405020304" pitchFamily="18" charset="0"/>
              </a:rPr>
              <a:t> </a:t>
            </a:r>
            <a:r>
              <a:rPr lang="en-US" sz="1400" dirty="0">
                <a:solidFill>
                  <a:srgbClr val="0070C0"/>
                </a:solidFill>
                <a:latin typeface="Times New Roman" panose="02020603050405020304" pitchFamily="18" charset="0"/>
                <a:cs typeface="Times New Roman" panose="02020603050405020304" pitchFamily="18" charset="0"/>
              </a:rPr>
              <a:t>3.</a:t>
            </a:r>
            <a:r>
              <a:rPr lang="kk-KZ" sz="1400" dirty="0">
                <a:solidFill>
                  <a:srgbClr val="0070C0"/>
                </a:solidFill>
                <a:latin typeface="Times New Roman" panose="02020603050405020304" pitchFamily="18" charset="0"/>
                <a:cs typeface="Times New Roman" panose="02020603050405020304" pitchFamily="18" charset="0"/>
              </a:rPr>
              <a:t> Екеуі туралы да аңыз бар.</a:t>
            </a:r>
            <a:endParaRPr lang="ru-RU" sz="1400" dirty="0"/>
          </a:p>
        </p:txBody>
      </p:sp>
    </p:spTree>
    <p:extLst>
      <p:ext uri="{BB962C8B-B14F-4D97-AF65-F5344CB8AC3E}">
        <p14:creationId xmlns:p14="http://schemas.microsoft.com/office/powerpoint/2010/main" xmlns="" val="2381428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3FBF479-5707-4F40-ABB9-5ACFAB0D6790}"/>
              </a:ext>
            </a:extLst>
          </p:cNvPr>
          <p:cNvSpPr txBox="1"/>
          <p:nvPr/>
        </p:nvSpPr>
        <p:spPr>
          <a:xfrm>
            <a:off x="424935" y="691273"/>
            <a:ext cx="9106025" cy="3539430"/>
          </a:xfrm>
          <a:prstGeom prst="rect">
            <a:avLst/>
          </a:prstGeom>
          <a:noFill/>
        </p:spPr>
        <p:txBody>
          <a:bodyPr wrap="square" rtlCol="0">
            <a:spAutoFit/>
          </a:bodyPr>
          <a:lstStyle/>
          <a:p>
            <a:r>
              <a:rPr lang="kk-KZ" sz="2000" b="1" dirty="0">
                <a:solidFill>
                  <a:srgbClr val="FF0000"/>
                </a:solidFill>
                <a:latin typeface="Times New Roman" panose="02020603050405020304" pitchFamily="18" charset="0"/>
                <a:cs typeface="Times New Roman" panose="02020603050405020304" pitchFamily="18" charset="0"/>
              </a:rPr>
              <a:t>Бүгінгі сабақта:</a:t>
            </a:r>
          </a:p>
          <a:p>
            <a:endParaRPr lang="kk-KZ" sz="2000" b="1"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ауызекі сөйлеу мен көркем сөйлеудің стильдік ерекшелігін түсіндім;</a:t>
            </a:r>
          </a:p>
          <a:p>
            <a:pPr marL="34290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тілдік құралдарды жауаптарымда қолдандым;</a:t>
            </a:r>
          </a:p>
          <a:p>
            <a:pPr marL="34290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мәтіндегі ақпарат пен өз туған жерімді кестеге салып, салыстырдым</a:t>
            </a:r>
          </a:p>
          <a:p>
            <a:pPr marL="342900" indent="-342900">
              <a:buFont typeface="Arial" panose="020B0604020202020204" pitchFamily="34" charset="0"/>
              <a:buChar char="•"/>
            </a:pPr>
            <a:endParaRPr lang="kk-KZ" sz="2400" b="1" dirty="0">
              <a:latin typeface="Times New Roman" panose="02020603050405020304" pitchFamily="18" charset="0"/>
              <a:cs typeface="Times New Roman" panose="02020603050405020304" pitchFamily="18" charset="0"/>
            </a:endParaRPr>
          </a:p>
          <a:p>
            <a:r>
              <a:rPr lang="kk-KZ" sz="2000" b="1" dirty="0">
                <a:solidFill>
                  <a:srgbClr val="002060"/>
                </a:solidFill>
                <a:latin typeface="Times New Roman" panose="02020603050405020304" pitchFamily="18" charset="0"/>
                <a:cs typeface="Times New Roman" panose="02020603050405020304" pitchFamily="18" charset="0"/>
              </a:rPr>
              <a:t>Оқушы кері байланысы «Алтай ағашы» әдісі.</a:t>
            </a:r>
          </a:p>
          <a:p>
            <a:endParaRPr lang="ru-RU" sz="2000" b="1" dirty="0">
              <a:solidFill>
                <a:srgbClr val="002060"/>
              </a:solidFill>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Қарағай</a:t>
            </a:r>
            <a:r>
              <a:rPr lang="kk-KZ" sz="2000" dirty="0">
                <a:solidFill>
                  <a:srgbClr val="002060"/>
                </a:solidFill>
                <a:latin typeface="Times New Roman" panose="02020603050405020304" pitchFamily="18" charset="0"/>
                <a:cs typeface="Times New Roman" panose="02020603050405020304" pitchFamily="18" charset="0"/>
              </a:rPr>
              <a:t>-  Бүгін мен көп үйрендім.</a:t>
            </a:r>
            <a:endParaRPr lang="ru-RU" sz="2000" dirty="0">
              <a:solidFill>
                <a:srgbClr val="002060"/>
              </a:solidFill>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Емен</a:t>
            </a:r>
            <a:r>
              <a:rPr lang="kk-KZ" sz="2000" dirty="0">
                <a:solidFill>
                  <a:srgbClr val="002060"/>
                </a:solidFill>
                <a:latin typeface="Times New Roman" panose="02020603050405020304" pitchFamily="18" charset="0"/>
                <a:cs typeface="Times New Roman" panose="02020603050405020304" pitchFamily="18" charset="0"/>
              </a:rPr>
              <a:t>- Маған ұнады.</a:t>
            </a:r>
            <a:endParaRPr lang="ru-RU" sz="2000" dirty="0">
              <a:solidFill>
                <a:srgbClr val="002060"/>
              </a:solidFill>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kk-KZ" sz="2000" b="1" dirty="0">
                <a:solidFill>
                  <a:srgbClr val="002060"/>
                </a:solidFill>
                <a:latin typeface="Times New Roman" panose="02020603050405020304" pitchFamily="18" charset="0"/>
                <a:cs typeface="Times New Roman" panose="02020603050405020304" pitchFamily="18" charset="0"/>
              </a:rPr>
              <a:t>Шырша</a:t>
            </a:r>
            <a:r>
              <a:rPr lang="kk-KZ" sz="2000" dirty="0">
                <a:solidFill>
                  <a:srgbClr val="002060"/>
                </a:solidFill>
                <a:latin typeface="Times New Roman" panose="02020603050405020304" pitchFamily="18" charset="0"/>
                <a:cs typeface="Times New Roman" panose="02020603050405020304" pitchFamily="18" charset="0"/>
              </a:rPr>
              <a:t>-  Менде әлі сұрақтар бар.</a:t>
            </a:r>
            <a:endParaRPr lang="ru-RU" sz="2000" dirty="0">
              <a:solidFill>
                <a:srgbClr val="002060"/>
              </a:solidFill>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EB01415F-31F5-478E-A016-4A5B8952C58B}"/>
              </a:ext>
            </a:extLst>
          </p:cNvPr>
          <p:cNvPicPr/>
          <p:nvPr/>
        </p:nvPicPr>
        <p:blipFill>
          <a:blip r:embed="rId2" cstate="print">
            <a:extLst>
              <a:ext uri="{28A0092B-C50C-407E-A947-70E740481C1C}">
                <a14:useLocalDpi xmlns:a14="http://schemas.microsoft.com/office/drawing/2010/main" xmlns="" val="0"/>
              </a:ext>
            </a:extLst>
          </a:blip>
          <a:srcRect l="9499" t="5412" r="7822"/>
          <a:stretch>
            <a:fillRect/>
          </a:stretch>
        </p:blipFill>
        <p:spPr bwMode="auto">
          <a:xfrm>
            <a:off x="6492682" y="2753139"/>
            <a:ext cx="2310063" cy="1710052"/>
          </a:xfrm>
          <a:prstGeom prst="rect">
            <a:avLst/>
          </a:prstGeom>
          <a:noFill/>
          <a:ln>
            <a:noFill/>
          </a:ln>
        </p:spPr>
      </p:pic>
    </p:spTree>
    <p:extLst>
      <p:ext uri="{BB962C8B-B14F-4D97-AF65-F5344CB8AC3E}">
        <p14:creationId xmlns:p14="http://schemas.microsoft.com/office/powerpoint/2010/main" xmlns="" val="632850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9E01D6B-DE6E-4238-BDDC-B3B806BD9D28}"/>
              </a:ext>
            </a:extLst>
          </p:cNvPr>
          <p:cNvSpPr txBox="1"/>
          <p:nvPr/>
        </p:nvSpPr>
        <p:spPr>
          <a:xfrm>
            <a:off x="490250" y="1148940"/>
            <a:ext cx="9006448" cy="1846659"/>
          </a:xfrm>
          <a:prstGeom prst="rect">
            <a:avLst/>
          </a:prstGeom>
          <a:noFill/>
        </p:spPr>
        <p:txBody>
          <a:bodyPr wrap="square" rtlCol="0">
            <a:spAutoFit/>
          </a:bodyPr>
          <a:lstStyle/>
          <a:p>
            <a:r>
              <a:rPr lang="kk-KZ" sz="2000" b="1" dirty="0">
                <a:solidFill>
                  <a:srgbClr val="002060"/>
                </a:solidFill>
                <a:latin typeface="Times New Roman" panose="02020603050405020304" pitchFamily="18" charset="0"/>
                <a:cs typeface="Times New Roman" panose="02020603050405020304" pitchFamily="18" charset="0"/>
              </a:rPr>
              <a:t>Қосымша тапсырма</a:t>
            </a:r>
            <a:r>
              <a:rPr lang="kk-KZ" sz="2000" dirty="0">
                <a:solidFill>
                  <a:srgbClr val="002060"/>
                </a:solidFill>
                <a:latin typeface="Times New Roman" panose="02020603050405020304" pitchFamily="18" charset="0"/>
                <a:cs typeface="Times New Roman" panose="02020603050405020304" pitchFamily="18" charset="0"/>
              </a:rPr>
              <a:t>.</a:t>
            </a:r>
            <a:endParaRPr lang="ru-RU" sz="2000" dirty="0">
              <a:solidFill>
                <a:srgbClr val="002060"/>
              </a:solidFill>
              <a:latin typeface="Times New Roman" panose="02020603050405020304" pitchFamily="18" charset="0"/>
              <a:cs typeface="Times New Roman" panose="02020603050405020304" pitchFamily="18" charset="0"/>
            </a:endParaRPr>
          </a:p>
          <a:p>
            <a:endParaRPr lang="kk-KZ" b="1"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002060"/>
                </a:solidFill>
                <a:latin typeface="Times New Roman" panose="02020603050405020304" pitchFamily="18" charset="0"/>
                <a:cs typeface="Times New Roman" panose="02020603050405020304" pitchFamily="18" charset="0"/>
              </a:rPr>
              <a:t>Қ</a:t>
            </a:r>
            <a:r>
              <a:rPr lang="kk-KZ" sz="2000" dirty="0">
                <a:solidFill>
                  <a:srgbClr val="002060"/>
                </a:solidFill>
                <a:latin typeface="Times New Roman" panose="02020603050405020304" pitchFamily="18" charset="0"/>
                <a:cs typeface="Times New Roman" panose="02020603050405020304" pitchFamily="18" charset="0"/>
              </a:rPr>
              <a:t>азақ тілі, «Атамұра»</a:t>
            </a:r>
            <a:r>
              <a:rPr lang="en-US" sz="2000" dirty="0">
                <a:solidFill>
                  <a:srgbClr val="002060"/>
                </a:solidFill>
                <a:latin typeface="Times New Roman" panose="02020603050405020304" pitchFamily="18" charset="0"/>
                <a:cs typeface="Times New Roman" panose="02020603050405020304" pitchFamily="18" charset="0"/>
              </a:rPr>
              <a:t> 2018,  9-</a:t>
            </a:r>
            <a:r>
              <a:rPr lang="kk-KZ" sz="2000" dirty="0">
                <a:solidFill>
                  <a:srgbClr val="002060"/>
                </a:solidFill>
                <a:latin typeface="Times New Roman" panose="02020603050405020304" pitchFamily="18" charset="0"/>
                <a:cs typeface="Times New Roman" panose="02020603050405020304" pitchFamily="18" charset="0"/>
              </a:rPr>
              <a:t>бет, </a:t>
            </a:r>
            <a:r>
              <a:rPr lang="en-US" sz="2000" dirty="0">
                <a:solidFill>
                  <a:srgbClr val="002060"/>
                </a:solidFill>
                <a:latin typeface="Times New Roman" panose="02020603050405020304" pitchFamily="18" charset="0"/>
                <a:cs typeface="Times New Roman" panose="02020603050405020304" pitchFamily="18" charset="0"/>
              </a:rPr>
              <a:t>3-</a:t>
            </a:r>
            <a:r>
              <a:rPr lang="kk-KZ" sz="2000" dirty="0">
                <a:solidFill>
                  <a:srgbClr val="002060"/>
                </a:solidFill>
                <a:latin typeface="Times New Roman" panose="02020603050405020304" pitchFamily="18" charset="0"/>
                <a:cs typeface="Times New Roman" panose="02020603050405020304" pitchFamily="18" charset="0"/>
              </a:rPr>
              <a:t> тапсырма </a:t>
            </a:r>
          </a:p>
          <a:p>
            <a:r>
              <a:rPr lang="en-US" sz="2000" dirty="0">
                <a:solidFill>
                  <a:srgbClr val="002060"/>
                </a:solidFill>
                <a:latin typeface="Times New Roman" panose="02020603050405020304" pitchFamily="18" charset="0"/>
                <a:cs typeface="Times New Roman" panose="02020603050405020304" pitchFamily="18" charset="0"/>
              </a:rPr>
              <a:t>(</a:t>
            </a:r>
            <a:r>
              <a:rPr lang="kk-KZ" sz="2000" dirty="0">
                <a:solidFill>
                  <a:srgbClr val="002060"/>
                </a:solidFill>
                <a:latin typeface="Times New Roman" panose="02020603050405020304" pitchFamily="18" charset="0"/>
                <a:cs typeface="Times New Roman" panose="02020603050405020304" pitchFamily="18" charset="0"/>
              </a:rPr>
              <a:t>Мәтінді оқып, мазмұнын түсіндіріп айт. Бөлек жазылатын сөздерді теріп жаз)</a:t>
            </a:r>
            <a:endParaRPr lang="ru-RU" sz="2000" dirty="0">
              <a:solidFill>
                <a:srgbClr val="002060"/>
              </a:solidFill>
              <a:latin typeface="Times New Roman" panose="02020603050405020304" pitchFamily="18" charset="0"/>
              <a:cs typeface="Times New Roman" panose="02020603050405020304" pitchFamily="18" charset="0"/>
            </a:endParaRPr>
          </a:p>
          <a:p>
            <a:endParaRPr lang="kk-KZ" b="1" dirty="0">
              <a:solidFill>
                <a:srgbClr val="00206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329231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C39D4E2-530B-48DD-B57F-72FA2C3CC66B}"/>
              </a:ext>
            </a:extLst>
          </p:cNvPr>
          <p:cNvSpPr txBox="1"/>
          <p:nvPr/>
        </p:nvSpPr>
        <p:spPr>
          <a:xfrm>
            <a:off x="829326" y="652787"/>
            <a:ext cx="2613921" cy="461665"/>
          </a:xfrm>
          <a:prstGeom prst="rect">
            <a:avLst/>
          </a:prstGeom>
          <a:noFill/>
        </p:spPr>
        <p:txBody>
          <a:bodyPr wrap="none" rtlCol="0">
            <a:spAutoFit/>
          </a:bodyPr>
          <a:lstStyle/>
          <a:p>
            <a:pPr algn="ctr"/>
            <a:r>
              <a:rPr lang="kk-KZ" sz="2400" b="1" dirty="0">
                <a:latin typeface="Times New Roman" panose="02020603050405020304" pitchFamily="18" charset="0"/>
                <a:cs typeface="Times New Roman" panose="02020603050405020304" pitchFamily="18" charset="0"/>
              </a:rPr>
              <a:t>Оқу </a:t>
            </a:r>
            <a:r>
              <a:rPr lang="kk-KZ" sz="2400" b="1" dirty="0" smtClean="0">
                <a:latin typeface="Times New Roman" panose="02020603050405020304" pitchFamily="18" charset="0"/>
                <a:cs typeface="Times New Roman" panose="02020603050405020304" pitchFamily="18" charset="0"/>
              </a:rPr>
              <a:t>мақсаттары</a:t>
            </a:r>
            <a:r>
              <a:rPr lang="kk-KZ" sz="2000" b="1" dirty="0" smtClean="0">
                <a:latin typeface="Times New Roman" panose="02020603050405020304" pitchFamily="18" charset="0"/>
                <a:cs typeface="Times New Roman" panose="02020603050405020304" pitchFamily="18" charset="0"/>
              </a:rPr>
              <a:t>:</a:t>
            </a:r>
            <a:endParaRPr lang="ru-RU" sz="2000" b="1" dirty="0">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xmlns="" id="{08111B16-7E79-4402-BF6C-97370BAD18FF}"/>
              </a:ext>
            </a:extLst>
          </p:cNvPr>
          <p:cNvSpPr/>
          <p:nvPr/>
        </p:nvSpPr>
        <p:spPr>
          <a:xfrm>
            <a:off x="1496360" y="1253805"/>
            <a:ext cx="8388626" cy="1938992"/>
          </a:xfrm>
          <a:prstGeom prst="rect">
            <a:avLst/>
          </a:prstGeom>
        </p:spPr>
        <p:txBody>
          <a:bodyPr wrap="square">
            <a:spAutoFit/>
          </a:bodyPr>
          <a:lstStyle/>
          <a:p>
            <a:r>
              <a:rPr lang="en-US" sz="2400" b="1" dirty="0">
                <a:solidFill>
                  <a:srgbClr val="002060"/>
                </a:solidFill>
                <a:latin typeface="Times New Roman" panose="02020603050405020304" pitchFamily="18" charset="0"/>
                <a:cs typeface="Times New Roman" panose="02020603050405020304" pitchFamily="18" charset="0"/>
              </a:rPr>
              <a:t>6.</a:t>
            </a:r>
            <a:r>
              <a:rPr lang="kk-KZ" sz="2400" b="1" dirty="0">
                <a:solidFill>
                  <a:srgbClr val="002060"/>
                </a:solidFill>
                <a:latin typeface="Times New Roman" panose="02020603050405020304" pitchFamily="18" charset="0"/>
                <a:cs typeface="Times New Roman" panose="02020603050405020304" pitchFamily="18" charset="0"/>
              </a:rPr>
              <a:t>О</a:t>
            </a:r>
            <a:r>
              <a:rPr lang="en-US" sz="2400" b="1" dirty="0">
                <a:solidFill>
                  <a:srgbClr val="002060"/>
                </a:solidFill>
                <a:latin typeface="Times New Roman" panose="02020603050405020304" pitchFamily="18" charset="0"/>
                <a:cs typeface="Times New Roman" panose="02020603050405020304" pitchFamily="18" charset="0"/>
              </a:rPr>
              <a:t>.</a:t>
            </a:r>
            <a:r>
              <a:rPr lang="kk-KZ" sz="2400" b="1" dirty="0">
                <a:solidFill>
                  <a:srgbClr val="002060"/>
                </a:solidFill>
                <a:latin typeface="Times New Roman" panose="02020603050405020304" pitchFamily="18" charset="0"/>
                <a:cs typeface="Times New Roman" panose="02020603050405020304" pitchFamily="18" charset="0"/>
              </a:rPr>
              <a:t>2</a:t>
            </a:r>
            <a:r>
              <a:rPr lang="kk-KZ" sz="2400" i="1" dirty="0">
                <a:solidFill>
                  <a:srgbClr val="002060"/>
                </a:solidFill>
                <a:latin typeface="Times New Roman" panose="02020603050405020304" pitchFamily="18" charset="0"/>
                <a:cs typeface="Times New Roman" panose="02020603050405020304" pitchFamily="18" charset="0"/>
              </a:rPr>
              <a:t>.</a:t>
            </a:r>
            <a:r>
              <a:rPr lang="kk-KZ" sz="2400" dirty="0">
                <a:solidFill>
                  <a:srgbClr val="002060"/>
                </a:solidFill>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ауызекі </a:t>
            </a:r>
            <a:r>
              <a:rPr lang="kk-KZ" sz="2400" dirty="0">
                <a:solidFill>
                  <a:srgbClr val="002060"/>
                </a:solidFill>
                <a:latin typeface="Times New Roman" panose="02020603050405020304" pitchFamily="18" charset="0"/>
                <a:cs typeface="Times New Roman" panose="02020603050405020304" pitchFamily="18" charset="0"/>
              </a:rPr>
              <a:t>сөйлеу және көркем сөйлеудің стильдік ерекшеліктерін  қолданылған тілдік құралдар  арқылы </a:t>
            </a:r>
            <a:r>
              <a:rPr lang="kk-KZ" sz="2400" dirty="0" smtClean="0">
                <a:solidFill>
                  <a:srgbClr val="002060"/>
                </a:solidFill>
                <a:latin typeface="Times New Roman" panose="02020603050405020304" pitchFamily="18" charset="0"/>
                <a:cs typeface="Times New Roman" panose="02020603050405020304" pitchFamily="18" charset="0"/>
              </a:rPr>
              <a:t>тану;</a:t>
            </a:r>
            <a:endParaRPr lang="ru-RU" sz="2400" dirty="0">
              <a:solidFill>
                <a:srgbClr val="002060"/>
              </a:solidFill>
              <a:latin typeface="Times New Roman" panose="02020603050405020304" pitchFamily="18" charset="0"/>
              <a:cs typeface="Times New Roman" panose="02020603050405020304" pitchFamily="18" charset="0"/>
            </a:endParaRPr>
          </a:p>
          <a:p>
            <a:r>
              <a:rPr lang="kk-KZ" sz="2400" b="1" dirty="0">
                <a:solidFill>
                  <a:srgbClr val="002060"/>
                </a:solidFill>
                <a:latin typeface="Times New Roman" panose="02020603050405020304" pitchFamily="18" charset="0"/>
                <a:cs typeface="Times New Roman" panose="02020603050405020304" pitchFamily="18" charset="0"/>
              </a:rPr>
              <a:t>6.Ж.3.</a:t>
            </a:r>
            <a:r>
              <a:rPr lang="kk-KZ" sz="2400" dirty="0">
                <a:solidFill>
                  <a:srgbClr val="002060"/>
                </a:solidFill>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ұсынылған </a:t>
            </a:r>
            <a:r>
              <a:rPr lang="kk-KZ" sz="2400" dirty="0">
                <a:solidFill>
                  <a:srgbClr val="002060"/>
                </a:solidFill>
                <a:latin typeface="Times New Roman" panose="02020603050405020304" pitchFamily="18" charset="0"/>
                <a:cs typeface="Times New Roman" panose="02020603050405020304" pitchFamily="18" charset="0"/>
              </a:rPr>
              <a:t>тақырып бойынша деректер жинақтай отырып, графиктік мәтін (диаграмма, кесте, сызба) түрінде </a:t>
            </a:r>
            <a:r>
              <a:rPr lang="kk-KZ" sz="2400" dirty="0" smtClean="0">
                <a:solidFill>
                  <a:srgbClr val="002060"/>
                </a:solidFill>
                <a:latin typeface="Times New Roman" panose="02020603050405020304" pitchFamily="18" charset="0"/>
                <a:cs typeface="Times New Roman" panose="02020603050405020304" pitchFamily="18" charset="0"/>
              </a:rPr>
              <a:t>құрастыру.</a:t>
            </a:r>
            <a:endParaRPr lang="ru-RU" sz="2400" dirty="0"/>
          </a:p>
        </p:txBody>
      </p:sp>
      <p:sp>
        <p:nvSpPr>
          <p:cNvPr id="6" name="Прямоугольник 5"/>
          <p:cNvSpPr/>
          <p:nvPr/>
        </p:nvSpPr>
        <p:spPr>
          <a:xfrm>
            <a:off x="833536" y="3453339"/>
            <a:ext cx="2974597" cy="461665"/>
          </a:xfrm>
          <a:prstGeom prst="rect">
            <a:avLst/>
          </a:prstGeom>
        </p:spPr>
        <p:txBody>
          <a:bodyPr wrap="none">
            <a:spAutoFit/>
          </a:bodyPr>
          <a:lstStyle/>
          <a:p>
            <a:pPr algn="ctr"/>
            <a:r>
              <a:rPr lang="kk-KZ" sz="2400" b="1" dirty="0" smtClean="0">
                <a:latin typeface="Times New Roman" panose="02020603050405020304" pitchFamily="18" charset="0"/>
                <a:cs typeface="Times New Roman" panose="02020603050405020304" pitchFamily="18" charset="0"/>
              </a:rPr>
              <a:t>Сабақ  </a:t>
            </a:r>
            <a:r>
              <a:rPr lang="kk-KZ" sz="2400" b="1" dirty="0" smtClean="0">
                <a:latin typeface="Times New Roman" panose="02020603050405020304" pitchFamily="18" charset="0"/>
                <a:cs typeface="Times New Roman" panose="02020603050405020304" pitchFamily="18" charset="0"/>
              </a:rPr>
              <a:t>мақсаттары</a:t>
            </a:r>
            <a:r>
              <a:rPr lang="kk-KZ" sz="2000" b="1" dirty="0" smtClean="0">
                <a:latin typeface="Times New Roman" panose="02020603050405020304" pitchFamily="18" charset="0"/>
                <a:cs typeface="Times New Roman" panose="02020603050405020304" pitchFamily="18" charset="0"/>
              </a:rPr>
              <a:t>:</a:t>
            </a:r>
            <a:endParaRPr lang="ru-RU" sz="2000" b="1" dirty="0">
              <a:latin typeface="Times New Roman" panose="02020603050405020304" pitchFamily="18" charset="0"/>
              <a:cs typeface="Times New Roman" panose="02020603050405020304" pitchFamily="18" charset="0"/>
            </a:endParaRPr>
          </a:p>
        </p:txBody>
      </p:sp>
      <p:sp>
        <p:nvSpPr>
          <p:cNvPr id="1025" name="Rectangle 1"/>
          <p:cNvSpPr>
            <a:spLocks noChangeArrowheads="1"/>
          </p:cNvSpPr>
          <p:nvPr/>
        </p:nvSpPr>
        <p:spPr bwMode="auto">
          <a:xfrm>
            <a:off x="1567542" y="4105425"/>
            <a:ext cx="7276011"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kk-KZ"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қызықты деректер жинақтап, графиктік мәтінді кесте түрінде құрастырады;</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kk-KZ"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ауызекі сөйлеу және көркем сөйлеудің стильдік ерекшелігін ажыратады;</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тілдік құралдарды қолданады.</a:t>
            </a:r>
            <a:r>
              <a:rPr kumimoji="0" lang="ru-RU" sz="2400" b="0" i="0" u="none" strike="noStrike" cap="none" normalizeH="0" baseline="0" dirty="0" smtClean="0">
                <a:ln>
                  <a:noFill/>
                </a:ln>
                <a:solidFill>
                  <a:srgbClr val="002060"/>
                </a:solidFill>
                <a:effectLst/>
                <a:latin typeface="Times New Roman" pitchFamily="18" charset="0"/>
                <a:cs typeface="Times New Roman" pitchFamily="18" charset="0"/>
              </a:rPr>
              <a:t> </a:t>
            </a:r>
          </a:p>
        </p:txBody>
      </p:sp>
    </p:spTree>
    <p:extLst>
      <p:ext uri="{BB962C8B-B14F-4D97-AF65-F5344CB8AC3E}">
        <p14:creationId xmlns:p14="http://schemas.microsoft.com/office/powerpoint/2010/main" xmlns="" val="1685514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40F3BE93-3DC1-42BE-9B69-EE60582560D3}"/>
              </a:ext>
            </a:extLst>
          </p:cNvPr>
          <p:cNvSpPr txBox="1"/>
          <p:nvPr/>
        </p:nvSpPr>
        <p:spPr>
          <a:xfrm>
            <a:off x="828755" y="1056645"/>
            <a:ext cx="3390544" cy="738664"/>
          </a:xfrm>
          <a:prstGeom prst="rect">
            <a:avLst/>
          </a:prstGeom>
          <a:noFill/>
        </p:spPr>
        <p:txBody>
          <a:bodyPr wrap="none" rtlCol="0">
            <a:spAutoFit/>
          </a:bodyPr>
          <a:lstStyle/>
          <a:p>
            <a:r>
              <a:rPr lang="kk-KZ" sz="2400" b="1" dirty="0">
                <a:latin typeface="Times New Roman" panose="02020603050405020304" pitchFamily="18" charset="0"/>
                <a:cs typeface="Times New Roman" panose="02020603050405020304" pitchFamily="18" charset="0"/>
              </a:rPr>
              <a:t>Бағалау </a:t>
            </a:r>
            <a:r>
              <a:rPr lang="kk-KZ" sz="2400" b="1" dirty="0" smtClean="0">
                <a:latin typeface="Times New Roman" panose="02020603050405020304" pitchFamily="18" charset="0"/>
                <a:cs typeface="Times New Roman" panose="02020603050405020304" pitchFamily="18" charset="0"/>
              </a:rPr>
              <a:t>критерийлері:</a:t>
            </a:r>
            <a:endParaRPr lang="ru-RU" sz="2400" dirty="0">
              <a:latin typeface="Times New Roman" panose="02020603050405020304" pitchFamily="18" charset="0"/>
              <a:cs typeface="Times New Roman" panose="02020603050405020304" pitchFamily="18" charset="0"/>
            </a:endParaRPr>
          </a:p>
          <a:p>
            <a:endParaRPr lang="ru-RU" dirty="0"/>
          </a:p>
        </p:txBody>
      </p:sp>
      <p:sp>
        <p:nvSpPr>
          <p:cNvPr id="5" name="TextBox 4">
            <a:extLst>
              <a:ext uri="{FF2B5EF4-FFF2-40B4-BE49-F238E27FC236}">
                <a16:creationId xmlns:a16="http://schemas.microsoft.com/office/drawing/2014/main" xmlns="" id="{18474F01-22A8-4E1E-94E1-2C9424F74135}"/>
              </a:ext>
            </a:extLst>
          </p:cNvPr>
          <p:cNvSpPr txBox="1"/>
          <p:nvPr/>
        </p:nvSpPr>
        <p:spPr>
          <a:xfrm>
            <a:off x="974189" y="1938409"/>
            <a:ext cx="8692325" cy="2677656"/>
          </a:xfrm>
          <a:prstGeom prst="rect">
            <a:avLst/>
          </a:prstGeom>
          <a:noFill/>
        </p:spPr>
        <p:txBody>
          <a:bodyPr wrap="square" rtlCol="0">
            <a:spAutoFit/>
          </a:bodyPr>
          <a:lstStyle/>
          <a:p>
            <a:pPr marL="285750" indent="-285750">
              <a:buFont typeface="Arial" panose="020B0604020202020204" pitchFamily="34" charset="0"/>
              <a:buChar char="•"/>
            </a:pPr>
            <a:r>
              <a:rPr lang="kk-KZ" sz="2400" dirty="0">
                <a:solidFill>
                  <a:srgbClr val="002060"/>
                </a:solidFill>
                <a:latin typeface="Times New Roman" panose="02020603050405020304" pitchFamily="18" charset="0"/>
                <a:cs typeface="Times New Roman" panose="02020603050405020304" pitchFamily="18" charset="0"/>
              </a:rPr>
              <a:t>ауызекі сөйлеу және көркем сөйлеудің стильдік ерекшеліктерін таниды;</a:t>
            </a:r>
          </a:p>
          <a:p>
            <a:pPr marL="285750" indent="-285750">
              <a:buFont typeface="Arial" panose="020B0604020202020204" pitchFamily="34" charset="0"/>
              <a:buChar char="•"/>
            </a:pPr>
            <a:r>
              <a:rPr lang="kk-KZ" sz="2400" dirty="0">
                <a:solidFill>
                  <a:srgbClr val="002060"/>
                </a:solidFill>
                <a:latin typeface="Times New Roman" panose="02020603050405020304" pitchFamily="18" charset="0"/>
                <a:cs typeface="Times New Roman" panose="02020603050405020304" pitchFamily="18" charset="0"/>
              </a:rPr>
              <a:t>тілдік құралдарды қолданады;</a:t>
            </a:r>
          </a:p>
          <a:p>
            <a:pPr marL="285750" indent="-285750">
              <a:buFont typeface="Arial" panose="020B0604020202020204" pitchFamily="34" charset="0"/>
              <a:buChar char="•"/>
            </a:pPr>
            <a:r>
              <a:rPr lang="kk-KZ" sz="2400" dirty="0">
                <a:solidFill>
                  <a:srgbClr val="002060"/>
                </a:solidFill>
                <a:latin typeface="Times New Roman" panose="02020603050405020304" pitchFamily="18" charset="0"/>
                <a:cs typeface="Times New Roman" panose="02020603050405020304" pitchFamily="18" charset="0"/>
              </a:rPr>
              <a:t>көрікті жер тақырыбына сәйкес берілген мәтін мен ауылдың көрікті жерлерін салыстырады;</a:t>
            </a:r>
            <a:endParaRPr lang="ru-RU"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kk-KZ" sz="2400" dirty="0">
                <a:solidFill>
                  <a:srgbClr val="002060"/>
                </a:solidFill>
                <a:latin typeface="Times New Roman" panose="02020603050405020304" pitchFamily="18" charset="0"/>
                <a:cs typeface="Times New Roman" panose="02020603050405020304" pitchFamily="18" charset="0"/>
              </a:rPr>
              <a:t>өзінің туған өлкесіндегі көрікті жерлерге байланысты деректерді кесте түрінде графиктік мәтінге түсіреді.</a:t>
            </a:r>
            <a:endParaRPr lang="ru-RU" sz="2400" dirty="0"/>
          </a:p>
        </p:txBody>
      </p:sp>
    </p:spTree>
    <p:extLst>
      <p:ext uri="{BB962C8B-B14F-4D97-AF65-F5344CB8AC3E}">
        <p14:creationId xmlns:p14="http://schemas.microsoft.com/office/powerpoint/2010/main" xmlns="" val="1685514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1C48FCF-746A-4D37-9525-C9F52907BFC4}"/>
              </a:ext>
            </a:extLst>
          </p:cNvPr>
          <p:cNvSpPr txBox="1"/>
          <p:nvPr/>
        </p:nvSpPr>
        <p:spPr>
          <a:xfrm>
            <a:off x="1378225" y="159026"/>
            <a:ext cx="8295861" cy="4893647"/>
          </a:xfrm>
          <a:prstGeom prst="rect">
            <a:avLst/>
          </a:prstGeom>
          <a:noFill/>
        </p:spPr>
        <p:txBody>
          <a:bodyPr wrap="square" rtlCol="0">
            <a:spAutoFit/>
          </a:bodyPr>
          <a:lstStyle/>
          <a:p>
            <a:endParaRPr lang="kk-KZ" sz="2400" b="1" dirty="0">
              <a:latin typeface="Times New Roman" panose="02020603050405020304" pitchFamily="18" charset="0"/>
              <a:cs typeface="Times New Roman" panose="02020603050405020304" pitchFamily="18" charset="0"/>
            </a:endParaRPr>
          </a:p>
          <a:p>
            <a:endParaRPr lang="kk-KZ" sz="2400" b="1" dirty="0">
              <a:solidFill>
                <a:srgbClr val="002060"/>
              </a:solidFill>
              <a:latin typeface="Times New Roman" panose="02020603050405020304" pitchFamily="18" charset="0"/>
              <a:cs typeface="Times New Roman" panose="02020603050405020304" pitchFamily="18" charset="0"/>
            </a:endParaRPr>
          </a:p>
          <a:p>
            <a:r>
              <a:rPr lang="kk-KZ" sz="2400" b="1" dirty="0">
                <a:solidFill>
                  <a:srgbClr val="002060"/>
                </a:solidFill>
                <a:latin typeface="Times New Roman" panose="02020603050405020304" pitchFamily="18" charset="0"/>
                <a:cs typeface="Times New Roman" panose="02020603050405020304" pitchFamily="18" charset="0"/>
              </a:rPr>
              <a:t>Тілдік мақсаттар</a:t>
            </a:r>
          </a:p>
          <a:p>
            <a:endParaRPr lang="kk-KZ" sz="2400" b="1"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Негізгі сөздер мен тіркестер: </a:t>
            </a:r>
            <a:r>
              <a:rPr lang="kk-KZ" b="1" i="1" dirty="0"/>
              <a:t>: </a:t>
            </a:r>
            <a:r>
              <a:rPr lang="kk-KZ" sz="2400" i="1" dirty="0" err="1">
                <a:solidFill>
                  <a:srgbClr val="002060"/>
                </a:solidFill>
                <a:latin typeface="Times New Roman" panose="02020603050405020304" pitchFamily="18" charset="0"/>
                <a:cs typeface="Times New Roman" panose="02020603050405020304" pitchFamily="18" charset="0"/>
              </a:rPr>
              <a:t>Сұлушоқы</a:t>
            </a:r>
            <a:r>
              <a:rPr lang="kk-KZ" sz="2400" i="1" dirty="0">
                <a:solidFill>
                  <a:srgbClr val="002060"/>
                </a:solidFill>
                <a:latin typeface="Times New Roman" panose="02020603050405020304" pitchFamily="18" charset="0"/>
                <a:cs typeface="Times New Roman" panose="02020603050405020304" pitchFamily="18" charset="0"/>
              </a:rPr>
              <a:t>, Күншілік жер, жарбиған, оқшау, етегі жайпақталып, дымы құриды, тұман ұшар, қауесет,  жұмыртқадай аршылады.</a:t>
            </a:r>
            <a:endParaRPr lang="kk-KZ" sz="2400" b="1" i="1" dirty="0">
              <a:latin typeface="Times New Roman" panose="02020603050405020304" pitchFamily="18" charset="0"/>
              <a:cs typeface="Times New Roman" panose="02020603050405020304" pitchFamily="18" charset="0"/>
            </a:endParaRPr>
          </a:p>
          <a:p>
            <a:endParaRPr lang="kk-KZ" sz="2400" b="1"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Сыныптағы диалог/ жазылым үшін пайдалы бірліктер:</a:t>
            </a:r>
            <a:endParaRPr lang="ru-RU" sz="2400" dirty="0">
              <a:latin typeface="Times New Roman" panose="02020603050405020304" pitchFamily="18" charset="0"/>
              <a:cs typeface="Times New Roman" panose="02020603050405020304" pitchFamily="18" charset="0"/>
            </a:endParaRPr>
          </a:p>
          <a:p>
            <a:r>
              <a:rPr lang="kk-KZ" sz="2400" i="1" dirty="0">
                <a:solidFill>
                  <a:srgbClr val="002060"/>
                </a:solidFill>
                <a:latin typeface="Times New Roman" panose="02020603050405020304" pitchFamily="18" charset="0"/>
                <a:cs typeface="Times New Roman" panose="02020603050405020304" pitchFamily="18" charset="0"/>
              </a:rPr>
              <a:t>оқшау тұрады,  аласа болыпты,  келеді деседі,  дымы құриды.. </a:t>
            </a:r>
            <a:endParaRPr lang="en-US" sz="2400" b="1" i="1" dirty="0">
              <a:solidFill>
                <a:srgbClr val="002060"/>
              </a:solidFill>
              <a:latin typeface="Times New Roman" panose="02020603050405020304" pitchFamily="18" charset="0"/>
              <a:cs typeface="Times New Roman" panose="02020603050405020304" pitchFamily="18" charset="0"/>
            </a:endParaRPr>
          </a:p>
          <a:p>
            <a:endParaRPr lang="kk-KZ" sz="2400" b="1" dirty="0">
              <a:latin typeface="Times New Roman" panose="02020603050405020304" pitchFamily="18" charset="0"/>
              <a:cs typeface="Times New Roman" panose="02020603050405020304" pitchFamily="18" charset="0"/>
            </a:endParaRPr>
          </a:p>
          <a:p>
            <a:endParaRPr lang="kk-KZ"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5947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Стрелка: вправо 10">
            <a:extLst>
              <a:ext uri="{FF2B5EF4-FFF2-40B4-BE49-F238E27FC236}">
                <a16:creationId xmlns:a16="http://schemas.microsoft.com/office/drawing/2014/main" xmlns="" id="{6E28BDFA-98F1-4690-918A-19AB37D5BACB}"/>
              </a:ext>
            </a:extLst>
          </p:cNvPr>
          <p:cNvSpPr/>
          <p:nvPr/>
        </p:nvSpPr>
        <p:spPr>
          <a:xfrm rot="2759402">
            <a:off x="5970077" y="1586264"/>
            <a:ext cx="1193898" cy="156494"/>
          </a:xfrm>
          <a:prstGeom prst="rightArrow">
            <a:avLst>
              <a:gd name="adj1" fmla="val 26902"/>
              <a:gd name="adj2"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Стрелка: вправо 12">
            <a:extLst>
              <a:ext uri="{FF2B5EF4-FFF2-40B4-BE49-F238E27FC236}">
                <a16:creationId xmlns:a16="http://schemas.microsoft.com/office/drawing/2014/main" xmlns="" id="{B4BF142E-66EE-4D48-8F6E-FA9D52709DDD}"/>
              </a:ext>
            </a:extLst>
          </p:cNvPr>
          <p:cNvSpPr/>
          <p:nvPr/>
        </p:nvSpPr>
        <p:spPr>
          <a:xfrm rot="8032080">
            <a:off x="3512450" y="1572860"/>
            <a:ext cx="1155054" cy="196414"/>
          </a:xfrm>
          <a:prstGeom prst="rightArrow">
            <a:avLst>
              <a:gd name="adj1" fmla="val 26902"/>
              <a:gd name="adj2"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a:extLst>
              <a:ext uri="{FF2B5EF4-FFF2-40B4-BE49-F238E27FC236}">
                <a16:creationId xmlns:a16="http://schemas.microsoft.com/office/drawing/2014/main" xmlns="" id="{8858775F-7707-4CC0-BEBA-CF6B806B2D69}"/>
              </a:ext>
            </a:extLst>
          </p:cNvPr>
          <p:cNvSpPr txBox="1"/>
          <p:nvPr/>
        </p:nvSpPr>
        <p:spPr>
          <a:xfrm>
            <a:off x="6096000" y="2307455"/>
            <a:ext cx="2703441" cy="400110"/>
          </a:xfrm>
          <a:prstGeom prst="rect">
            <a:avLst/>
          </a:prstGeom>
          <a:noFill/>
        </p:spPr>
        <p:txBody>
          <a:bodyPr wrap="square" rtlCol="0">
            <a:spAutoFit/>
          </a:bodyPr>
          <a:lstStyle/>
          <a:p>
            <a:r>
              <a:rPr lang="kk-KZ" sz="2000" b="1" dirty="0">
                <a:latin typeface="Times New Roman" panose="02020603050405020304" pitchFamily="18" charset="0"/>
                <a:cs typeface="Times New Roman" panose="02020603050405020304" pitchFamily="18" charset="0"/>
              </a:rPr>
              <a:t>Көркем сөйлеу стилі</a:t>
            </a:r>
            <a:endParaRPr lang="ru-RU" sz="2000" b="1"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xmlns="" id="{F242FD94-C181-45D1-BCA4-AF88C0F68D0E}"/>
              </a:ext>
            </a:extLst>
          </p:cNvPr>
          <p:cNvSpPr txBox="1"/>
          <p:nvPr/>
        </p:nvSpPr>
        <p:spPr>
          <a:xfrm>
            <a:off x="2404631" y="691423"/>
            <a:ext cx="5849165" cy="461665"/>
          </a:xfrm>
          <a:prstGeom prst="rect">
            <a:avLst/>
          </a:prstGeom>
          <a:noFill/>
        </p:spPr>
        <p:txBody>
          <a:bodyPr wrap="none" rtlCol="0">
            <a:spAutoFit/>
          </a:bodyPr>
          <a:lstStyle/>
          <a:p>
            <a:r>
              <a:rPr lang="kk-KZ" sz="2400" b="1" dirty="0">
                <a:latin typeface="Times New Roman" panose="02020603050405020304" pitchFamily="18" charset="0"/>
                <a:cs typeface="Times New Roman" panose="02020603050405020304" pitchFamily="18" charset="0"/>
              </a:rPr>
              <a:t>Стильде қолданылатын тілдік құралдар</a:t>
            </a:r>
            <a:endParaRPr lang="ru-RU" sz="2400" b="1"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xmlns="" id="{58918681-56C6-4B4A-A315-68650AD85C86}"/>
              </a:ext>
            </a:extLst>
          </p:cNvPr>
          <p:cNvSpPr txBox="1"/>
          <p:nvPr/>
        </p:nvSpPr>
        <p:spPr>
          <a:xfrm>
            <a:off x="1783697" y="2307455"/>
            <a:ext cx="2703440" cy="400110"/>
          </a:xfrm>
          <a:prstGeom prst="rect">
            <a:avLst/>
          </a:prstGeom>
          <a:noFill/>
        </p:spPr>
        <p:txBody>
          <a:bodyPr wrap="square" rtlCol="0">
            <a:spAutoFit/>
          </a:bodyPr>
          <a:lstStyle/>
          <a:p>
            <a:r>
              <a:rPr lang="kk-KZ" sz="2000" b="1" dirty="0">
                <a:latin typeface="Times New Roman" panose="02020603050405020304" pitchFamily="18" charset="0"/>
                <a:cs typeface="Times New Roman" panose="02020603050405020304" pitchFamily="18" charset="0"/>
              </a:rPr>
              <a:t>Ауызекі сөйлеу стилі</a:t>
            </a:r>
            <a:endParaRPr lang="ru-RU" sz="2000" b="1" dirty="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xmlns="" id="{ADB28AF6-C5E6-45E8-ABC4-5CE79F3B88F4}"/>
              </a:ext>
            </a:extLst>
          </p:cNvPr>
          <p:cNvSpPr txBox="1"/>
          <p:nvPr/>
        </p:nvSpPr>
        <p:spPr>
          <a:xfrm>
            <a:off x="1510701" y="3042540"/>
            <a:ext cx="3432313" cy="1631216"/>
          </a:xfrm>
          <a:prstGeom prst="rect">
            <a:avLst/>
          </a:prstGeom>
          <a:noFill/>
        </p:spPr>
        <p:txBody>
          <a:bodyPr wrap="square" rtlCol="0">
            <a:spAutoFit/>
          </a:bodyPr>
          <a:lstStyle/>
          <a:p>
            <a:pPr algn="ctr"/>
            <a:r>
              <a:rPr lang="ru-RU" sz="2000" dirty="0" err="1">
                <a:latin typeface="Times New Roman" panose="02020603050405020304" pitchFamily="18" charset="0"/>
                <a:cs typeface="Times New Roman" panose="02020603050405020304" pitchFamily="18" charset="0"/>
              </a:rPr>
              <a:t>Ауызекі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сөйлеу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стилінде</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қарапайым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сөздер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сұраулы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лепті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сөйлемдер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жиі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көбінесе</a:t>
            </a:r>
            <a:r>
              <a:rPr lang="ru-RU" sz="2000" dirty="0">
                <a:latin typeface="Times New Roman" panose="02020603050405020304" pitchFamily="18" charset="0"/>
                <a:cs typeface="Times New Roman" panose="02020603050405020304" pitchFamily="18" charset="0"/>
              </a:rPr>
              <a:t> диалог </a:t>
            </a:r>
            <a:r>
              <a:rPr lang="ru-RU" sz="2000" dirty="0" err="1">
                <a:latin typeface="Times New Roman" panose="02020603050405020304" pitchFamily="18" charset="0"/>
                <a:cs typeface="Times New Roman" panose="02020603050405020304" pitchFamily="18" charset="0"/>
              </a:rPr>
              <a:t>түрінде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келеді</a:t>
            </a:r>
            <a:endParaRPr lang="ru-RU" sz="200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xmlns="" id="{EF382D2B-EB66-49D3-B34C-AD8FEE20B794}"/>
              </a:ext>
            </a:extLst>
          </p:cNvPr>
          <p:cNvSpPr txBox="1"/>
          <p:nvPr/>
        </p:nvSpPr>
        <p:spPr>
          <a:xfrm>
            <a:off x="5902711" y="3029477"/>
            <a:ext cx="3090017" cy="1938992"/>
          </a:xfrm>
          <a:prstGeom prst="rect">
            <a:avLst/>
          </a:prstGeom>
          <a:noFill/>
        </p:spPr>
        <p:txBody>
          <a:bodyPr wrap="square" rtlCol="0">
            <a:spAutoFit/>
          </a:bodyPr>
          <a:lstStyle/>
          <a:p>
            <a:pPr algn="ctr"/>
            <a:r>
              <a:rPr lang="ru-RU" sz="2000" dirty="0" err="1">
                <a:latin typeface="Times New Roman" panose="02020603050405020304" pitchFamily="18" charset="0"/>
                <a:cs typeface="Times New Roman" panose="02020603050405020304" pitchFamily="18" charset="0"/>
              </a:rPr>
              <a:t>Көркем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әдебиет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стилінде</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ауыспалы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көркемдік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тәсілдер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суреттеме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құралдары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теңеу</a:t>
            </a:r>
            <a:r>
              <a:rPr lang="ru-RU" sz="2000" dirty="0">
                <a:latin typeface="Times New Roman" panose="02020603050405020304" pitchFamily="18" charset="0"/>
                <a:cs typeface="Times New Roman" panose="02020603050405020304" pitchFamily="18" charset="0"/>
              </a:rPr>
              <a:t>, метафора, эпитет </a:t>
            </a:r>
            <a:r>
              <a:rPr lang="ru-RU" sz="2000" dirty="0" err="1">
                <a:latin typeface="Times New Roman" panose="02020603050405020304" pitchFamily="18" charset="0"/>
                <a:cs typeface="Times New Roman" panose="02020603050405020304" pitchFamily="18" charset="0"/>
              </a:rPr>
              <a:t>т.б</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қолданады</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1166995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360863B2-2B5B-458E-8F89-57382224A95E}"/>
              </a:ext>
            </a:extLst>
          </p:cNvPr>
          <p:cNvSpPr txBox="1"/>
          <p:nvPr/>
        </p:nvSpPr>
        <p:spPr>
          <a:xfrm>
            <a:off x="563158" y="646467"/>
            <a:ext cx="9968404" cy="3477875"/>
          </a:xfrm>
          <a:prstGeom prst="rect">
            <a:avLst/>
          </a:prstGeom>
          <a:noFill/>
        </p:spPr>
        <p:txBody>
          <a:bodyPr wrap="square" rtlCol="0">
            <a:spAutoFit/>
          </a:bodyPr>
          <a:lstStyle/>
          <a:p>
            <a:r>
              <a:rPr lang="kk-KZ" sz="2000" b="1" dirty="0" smtClean="0">
                <a:solidFill>
                  <a:srgbClr val="002060"/>
                </a:solidFill>
                <a:latin typeface="Times New Roman" panose="02020603050405020304" pitchFamily="18" charset="0"/>
                <a:cs typeface="Times New Roman" panose="02020603050405020304" pitchFamily="18" charset="0"/>
              </a:rPr>
              <a:t>ОЙ ҚОЗҒАУ</a:t>
            </a:r>
          </a:p>
          <a:p>
            <a:endParaRPr lang="kk-KZ" sz="2000" b="1" dirty="0" smtClean="0">
              <a:solidFill>
                <a:srgbClr val="002060"/>
              </a:solidFill>
              <a:latin typeface="Times New Roman" panose="02020603050405020304" pitchFamily="18" charset="0"/>
              <a:cs typeface="Times New Roman" panose="02020603050405020304" pitchFamily="18" charset="0"/>
            </a:endParaRPr>
          </a:p>
          <a:p>
            <a:endParaRPr lang="kk-KZ" sz="2000" b="1" dirty="0" smtClean="0">
              <a:solidFill>
                <a:srgbClr val="002060"/>
              </a:solidFill>
              <a:latin typeface="Times New Roman" panose="02020603050405020304" pitchFamily="18" charset="0"/>
              <a:cs typeface="Times New Roman" panose="02020603050405020304" pitchFamily="18" charset="0"/>
            </a:endParaRPr>
          </a:p>
          <a:p>
            <a:r>
              <a:rPr lang="kk-KZ" sz="2000" b="1" dirty="0" smtClean="0">
                <a:solidFill>
                  <a:srgbClr val="002060"/>
                </a:solidFill>
                <a:latin typeface="Times New Roman" panose="02020603050405020304" pitchFamily="18" charset="0"/>
                <a:cs typeface="Times New Roman" panose="02020603050405020304" pitchFamily="18" charset="0"/>
              </a:rPr>
              <a:t> </a:t>
            </a:r>
            <a:r>
              <a:rPr lang="kk-KZ" sz="2000" b="1" dirty="0">
                <a:solidFill>
                  <a:srgbClr val="002060"/>
                </a:solidFill>
                <a:latin typeface="Times New Roman" panose="02020603050405020304" pitchFamily="18" charset="0"/>
                <a:cs typeface="Times New Roman" panose="02020603050405020304" pitchFamily="18" charset="0"/>
              </a:rPr>
              <a:t>«Стоп кадр» әдісі. </a:t>
            </a:r>
            <a:r>
              <a:rPr lang="kk-KZ" sz="2000" dirty="0">
                <a:solidFill>
                  <a:srgbClr val="002060"/>
                </a:solidFill>
                <a:latin typeface="Times New Roman" panose="02020603050405020304" pitchFamily="18" charset="0"/>
                <a:cs typeface="Times New Roman" panose="02020603050405020304" pitchFamily="18" charset="0"/>
              </a:rPr>
              <a:t>Берілген бейнебаянды қарап, </a:t>
            </a:r>
            <a:r>
              <a:rPr lang="kk-KZ" sz="2000" dirty="0" smtClean="0">
                <a:solidFill>
                  <a:srgbClr val="002060"/>
                </a:solidFill>
                <a:latin typeface="Times New Roman" panose="02020603050405020304" pitchFamily="18" charset="0"/>
                <a:cs typeface="Times New Roman" panose="02020603050405020304" pitchFamily="18" charset="0"/>
              </a:rPr>
              <a:t> </a:t>
            </a:r>
            <a:r>
              <a:rPr lang="kk-KZ" sz="2000" dirty="0" smtClean="0">
                <a:solidFill>
                  <a:srgbClr val="002060"/>
                </a:solidFill>
                <a:latin typeface="Times New Roman" panose="02020603050405020304" pitchFamily="18" charset="0"/>
                <a:cs typeface="Times New Roman" panose="02020603050405020304" pitchFamily="18" charset="0"/>
              </a:rPr>
              <a:t> о</a:t>
            </a:r>
            <a:r>
              <a:rPr lang="kk-KZ" sz="2000" dirty="0" smtClean="0">
                <a:solidFill>
                  <a:srgbClr val="002060"/>
                </a:solidFill>
                <a:latin typeface="Times New Roman" panose="02020603050405020304" pitchFamily="18" charset="0"/>
                <a:cs typeface="Times New Roman" panose="02020603050405020304" pitchFamily="18" charset="0"/>
              </a:rPr>
              <a:t>й түйіңіздер.</a:t>
            </a:r>
            <a:endParaRPr lang="kk-KZ" sz="2000" dirty="0">
              <a:solidFill>
                <a:srgbClr val="002060"/>
              </a:solidFill>
              <a:latin typeface="Times New Roman" panose="02020603050405020304" pitchFamily="18" charset="0"/>
              <a:cs typeface="Times New Roman" panose="02020603050405020304" pitchFamily="18" charset="0"/>
            </a:endParaRPr>
          </a:p>
          <a:p>
            <a:endParaRPr lang="ru-RU" sz="2000" dirty="0">
              <a:solidFill>
                <a:srgbClr val="002060"/>
              </a:solidFill>
              <a:latin typeface="Times New Roman" panose="02020603050405020304" pitchFamily="18" charset="0"/>
              <a:cs typeface="Times New Roman" panose="02020603050405020304" pitchFamily="18" charset="0"/>
            </a:endParaRPr>
          </a:p>
          <a:p>
            <a:pPr marL="342900" lvl="0" indent="-342900">
              <a:buFont typeface="+mj-lt"/>
              <a:buAutoNum type="arabicPeriod"/>
            </a:pPr>
            <a:r>
              <a:rPr lang="kk-KZ" sz="2000" dirty="0" smtClean="0">
                <a:solidFill>
                  <a:srgbClr val="002060"/>
                </a:solidFill>
                <a:latin typeface="Times New Roman" panose="02020603050405020304" pitchFamily="18" charset="0"/>
                <a:cs typeface="Times New Roman" panose="02020603050405020304" pitchFamily="18" charset="0"/>
              </a:rPr>
              <a:t>Алтай тауы</a:t>
            </a:r>
          </a:p>
          <a:p>
            <a:pPr marL="342900" lvl="0" indent="-342900">
              <a:buFont typeface="+mj-lt"/>
              <a:buAutoNum type="arabicPeriod"/>
            </a:pPr>
            <a:r>
              <a:rPr lang="kk-KZ" sz="2000" dirty="0" smtClean="0">
                <a:solidFill>
                  <a:srgbClr val="002060"/>
                </a:solidFill>
                <a:latin typeface="Times New Roman" panose="02020603050405020304" pitchFamily="18" charset="0"/>
                <a:cs typeface="Times New Roman" panose="02020603050405020304" pitchFamily="18" charset="0"/>
              </a:rPr>
              <a:t>Алтай </a:t>
            </a:r>
            <a:r>
              <a:rPr lang="kk-KZ" sz="2000" dirty="0">
                <a:solidFill>
                  <a:srgbClr val="002060"/>
                </a:solidFill>
                <a:latin typeface="Times New Roman" panose="02020603050405020304" pitchFamily="18" charset="0"/>
                <a:cs typeface="Times New Roman" panose="02020603050405020304" pitchFamily="18" charset="0"/>
              </a:rPr>
              <a:t>тауы туралы </a:t>
            </a:r>
            <a:r>
              <a:rPr lang="kk-KZ" sz="2000" dirty="0" smtClean="0">
                <a:solidFill>
                  <a:srgbClr val="002060"/>
                </a:solidFill>
                <a:latin typeface="Times New Roman" panose="02020603050405020304" pitchFamily="18" charset="0"/>
                <a:cs typeface="Times New Roman" panose="02020603050405020304" pitchFamily="18" charset="0"/>
              </a:rPr>
              <a:t> мәлімет</a:t>
            </a:r>
            <a:endParaRPr lang="kk-KZ" sz="2000" dirty="0">
              <a:solidFill>
                <a:srgbClr val="002060"/>
              </a:solidFill>
              <a:latin typeface="Times New Roman" panose="02020603050405020304" pitchFamily="18" charset="0"/>
              <a:cs typeface="Times New Roman" panose="02020603050405020304" pitchFamily="18" charset="0"/>
            </a:endParaRPr>
          </a:p>
          <a:p>
            <a:pPr marL="342900" lvl="0" indent="-342900">
              <a:buFont typeface="+mj-lt"/>
              <a:buAutoNum type="arabicPeriod"/>
            </a:pPr>
            <a:r>
              <a:rPr lang="kk-KZ" sz="2000" dirty="0">
                <a:solidFill>
                  <a:srgbClr val="002060"/>
                </a:solidFill>
                <a:latin typeface="Times New Roman" panose="02020603050405020304" pitchFamily="18" charset="0"/>
                <a:cs typeface="Times New Roman" panose="02020603050405020304" pitchFamily="18" charset="0"/>
              </a:rPr>
              <a:t>Алтай </a:t>
            </a:r>
            <a:r>
              <a:rPr lang="kk-KZ" sz="2000" dirty="0" smtClean="0">
                <a:solidFill>
                  <a:srgbClr val="002060"/>
                </a:solidFill>
                <a:latin typeface="Times New Roman" panose="02020603050405020304" pitchFamily="18" charset="0"/>
                <a:cs typeface="Times New Roman" panose="02020603050405020304" pitchFamily="18" charset="0"/>
              </a:rPr>
              <a:t>тауының орналасуы</a:t>
            </a:r>
            <a:endParaRPr lang="kk-KZ" sz="2000" b="1" dirty="0">
              <a:solidFill>
                <a:srgbClr val="002060"/>
              </a:solidFill>
              <a:latin typeface="Times New Roman" panose="02020603050405020304" pitchFamily="18" charset="0"/>
              <a:cs typeface="Times New Roman" panose="02020603050405020304" pitchFamily="18" charset="0"/>
            </a:endParaRPr>
          </a:p>
          <a:p>
            <a:pPr marL="342900" lvl="0" indent="-342900">
              <a:buFont typeface="+mj-lt"/>
              <a:buAutoNum type="arabicPeriod"/>
            </a:pPr>
            <a:r>
              <a:rPr lang="kk-KZ" sz="2000" dirty="0">
                <a:solidFill>
                  <a:srgbClr val="002060"/>
                </a:solidFill>
                <a:latin typeface="Times New Roman" panose="02020603050405020304" pitchFamily="18" charset="0"/>
                <a:cs typeface="Times New Roman" panose="02020603050405020304" pitchFamily="18" charset="0"/>
              </a:rPr>
              <a:t>Сұлушоқының </a:t>
            </a:r>
            <a:r>
              <a:rPr lang="kk-KZ" sz="2000" dirty="0" smtClean="0">
                <a:solidFill>
                  <a:srgbClr val="002060"/>
                </a:solidFill>
                <a:latin typeface="Times New Roman" panose="02020603050405020304" pitchFamily="18" charset="0"/>
                <a:cs typeface="Times New Roman" panose="02020603050405020304" pitchFamily="18" charset="0"/>
              </a:rPr>
              <a:t>ерекшелігі</a:t>
            </a:r>
            <a:endParaRPr lang="kk-KZ" sz="2000" dirty="0">
              <a:solidFill>
                <a:srgbClr val="002060"/>
              </a:solidFill>
              <a:latin typeface="Times New Roman" panose="02020603050405020304" pitchFamily="18" charset="0"/>
              <a:cs typeface="Times New Roman" panose="02020603050405020304" pitchFamily="18" charset="0"/>
            </a:endParaRPr>
          </a:p>
          <a:p>
            <a:pPr lvl="0"/>
            <a:endParaRPr lang="kk-KZ" sz="2000" b="1" dirty="0">
              <a:solidFill>
                <a:srgbClr val="0070C0"/>
              </a:solidFill>
              <a:latin typeface="Times New Roman" panose="02020603050405020304" pitchFamily="18" charset="0"/>
              <a:cs typeface="Times New Roman" panose="02020603050405020304" pitchFamily="18" charset="0"/>
            </a:endParaRPr>
          </a:p>
          <a:p>
            <a:pPr lvl="0"/>
            <a:r>
              <a:rPr lang="en-US" sz="2000" b="1" dirty="0">
                <a:solidFill>
                  <a:srgbClr val="0070C0"/>
                </a:solidFill>
                <a:latin typeface="Times New Roman" panose="02020603050405020304" pitchFamily="18" charset="0"/>
                <a:cs typeface="Times New Roman" panose="02020603050405020304" pitchFamily="18" charset="0"/>
              </a:rPr>
              <a:t>https://www.youtube.com/watch?v=L39K65XIN5I</a:t>
            </a:r>
            <a:endParaRPr lang="ru-RU" sz="2000" b="1" dirty="0">
              <a:solidFill>
                <a:srgbClr val="0070C0"/>
              </a:solidFill>
            </a:endParaRPr>
          </a:p>
        </p:txBody>
      </p:sp>
      <p:pic>
        <p:nvPicPr>
          <p:cNvPr id="8" name="Рисунок 7">
            <a:extLst>
              <a:ext uri="{FF2B5EF4-FFF2-40B4-BE49-F238E27FC236}">
                <a16:creationId xmlns:a16="http://schemas.microsoft.com/office/drawing/2014/main" xmlns="" id="{04FCDBCE-4606-4949-A1EF-43641A813637}"/>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70043" y="2157094"/>
            <a:ext cx="1395630" cy="1448254"/>
          </a:xfrm>
          <a:prstGeom prst="rect">
            <a:avLst/>
          </a:prstGeom>
          <a:noFill/>
          <a:ln>
            <a:noFill/>
          </a:ln>
        </p:spPr>
      </p:pic>
    </p:spTree>
    <p:extLst>
      <p:ext uri="{BB962C8B-B14F-4D97-AF65-F5344CB8AC3E}">
        <p14:creationId xmlns:p14="http://schemas.microsoft.com/office/powerpoint/2010/main" xmlns="" val="2794851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31074" y="-18241"/>
            <a:ext cx="9509759" cy="6709529"/>
          </a:xfrm>
          <a:prstGeom prst="rect">
            <a:avLst/>
          </a:prstGeom>
        </p:spPr>
        <p:txBody>
          <a:bodyPr wrap="square">
            <a:spAutoFit/>
          </a:bodyPr>
          <a:lstStyle/>
          <a:p>
            <a:pPr lvl="0">
              <a:lnSpc>
                <a:spcPts val="1300"/>
              </a:lnSpc>
            </a:pPr>
            <a:endParaRPr lang="kk-KZ" sz="2000" b="1" dirty="0" smtClean="0">
              <a:solidFill>
                <a:srgbClr val="002060"/>
              </a:solidFill>
              <a:latin typeface="Times New Roman" panose="02020603050405020304" pitchFamily="18" charset="0"/>
              <a:cs typeface="Times New Roman" panose="02020603050405020304" pitchFamily="18" charset="0"/>
            </a:endParaRPr>
          </a:p>
          <a:p>
            <a:pPr lvl="0">
              <a:lnSpc>
                <a:spcPts val="1300"/>
              </a:lnSpc>
            </a:pPr>
            <a:r>
              <a:rPr lang="kk-KZ" sz="2000" b="1" dirty="0" smtClean="0">
                <a:solidFill>
                  <a:srgbClr val="002060"/>
                </a:solidFill>
                <a:latin typeface="Times New Roman" panose="02020603050405020304" pitchFamily="18" charset="0"/>
                <a:cs typeface="Times New Roman" panose="02020603050405020304" pitchFamily="18" charset="0"/>
              </a:rPr>
              <a:t>Берілген </a:t>
            </a:r>
            <a:r>
              <a:rPr lang="kk-KZ" sz="2000" b="1" dirty="0" smtClean="0">
                <a:solidFill>
                  <a:srgbClr val="002060"/>
                </a:solidFill>
                <a:latin typeface="Times New Roman" panose="02020603050405020304" pitchFamily="18" charset="0"/>
                <a:cs typeface="Times New Roman" panose="02020603050405020304" pitchFamily="18" charset="0"/>
              </a:rPr>
              <a:t>мәтінді оқып, кестені толтырыңыз.  </a:t>
            </a:r>
          </a:p>
          <a:p>
            <a:pPr lvl="0">
              <a:lnSpc>
                <a:spcPts val="1300"/>
              </a:lnSpc>
            </a:pPr>
            <a:endParaRPr lang="kk-KZ" sz="2000" b="1" dirty="0" smtClean="0">
              <a:solidFill>
                <a:srgbClr val="002060"/>
              </a:solidFill>
              <a:latin typeface="Times New Roman" panose="02020603050405020304" pitchFamily="18" charset="0"/>
              <a:cs typeface="Times New Roman" panose="02020603050405020304" pitchFamily="18" charset="0"/>
            </a:endParaRPr>
          </a:p>
          <a:p>
            <a:pPr lvl="0">
              <a:lnSpc>
                <a:spcPts val="1300"/>
              </a:lnSpc>
            </a:pPr>
            <a:r>
              <a:rPr lang="kk-KZ" b="1" i="1" dirty="0" smtClean="0">
                <a:solidFill>
                  <a:srgbClr val="002060"/>
                </a:solidFill>
                <a:latin typeface="Times New Roman" panose="02020603050405020304" pitchFamily="18" charset="0"/>
                <a:cs typeface="Times New Roman" panose="02020603050405020304" pitchFamily="18" charset="0"/>
              </a:rPr>
              <a:t>Дескриптор:</a:t>
            </a:r>
          </a:p>
          <a:p>
            <a:pPr lvl="0">
              <a:lnSpc>
                <a:spcPts val="1300"/>
              </a:lnSpc>
            </a:pPr>
            <a:endParaRPr lang="kk-KZ" b="1" i="1" dirty="0" smtClean="0">
              <a:solidFill>
                <a:srgbClr val="002060"/>
              </a:solidFill>
              <a:latin typeface="Times New Roman" panose="02020603050405020304" pitchFamily="18" charset="0"/>
              <a:cs typeface="Times New Roman" panose="02020603050405020304" pitchFamily="18" charset="0"/>
            </a:endParaRPr>
          </a:p>
          <a:p>
            <a:pPr marL="342900" lvl="0" indent="-342900">
              <a:lnSpc>
                <a:spcPts val="1300"/>
              </a:lnSpc>
              <a:buFont typeface="Arial" panose="020B0604020202020204" pitchFamily="34" charset="0"/>
              <a:buChar char="•"/>
            </a:pPr>
            <a:r>
              <a:rPr lang="kk-KZ" b="1" i="1" dirty="0" smtClean="0">
                <a:solidFill>
                  <a:srgbClr val="002060"/>
                </a:solidFill>
                <a:latin typeface="Times New Roman" panose="02020603050405020304" pitchFamily="18" charset="0"/>
                <a:cs typeface="Times New Roman" panose="02020603050405020304" pitchFamily="18" charset="0"/>
              </a:rPr>
              <a:t>мәтіннің мазмұнын түсінеді;</a:t>
            </a:r>
          </a:p>
          <a:p>
            <a:pPr marL="342900" lvl="0" indent="-342900">
              <a:lnSpc>
                <a:spcPts val="1300"/>
              </a:lnSpc>
              <a:buFont typeface="Arial" panose="020B0604020202020204" pitchFamily="34" charset="0"/>
              <a:buChar char="•"/>
            </a:pPr>
            <a:endParaRPr lang="kk-KZ" b="1" i="1" dirty="0" smtClean="0">
              <a:solidFill>
                <a:srgbClr val="002060"/>
              </a:solidFill>
              <a:latin typeface="Times New Roman" panose="02020603050405020304" pitchFamily="18" charset="0"/>
              <a:cs typeface="Times New Roman" panose="02020603050405020304" pitchFamily="18" charset="0"/>
            </a:endParaRPr>
          </a:p>
          <a:p>
            <a:pPr marL="342900" lvl="0" indent="-342900">
              <a:lnSpc>
                <a:spcPts val="1300"/>
              </a:lnSpc>
              <a:buFont typeface="Arial" panose="020B0604020202020204" pitchFamily="34" charset="0"/>
              <a:buChar char="•"/>
            </a:pPr>
            <a:r>
              <a:rPr lang="kk-KZ" b="1" i="1" dirty="0" smtClean="0">
                <a:solidFill>
                  <a:srgbClr val="002060"/>
                </a:solidFill>
                <a:latin typeface="Times New Roman" panose="02020603050405020304" pitchFamily="18" charset="0"/>
                <a:cs typeface="Times New Roman" panose="02020603050405020304" pitchFamily="18" charset="0"/>
              </a:rPr>
              <a:t>кестедегі ақпараттың дұрыс/ жалған екенін анықтайды;</a:t>
            </a:r>
          </a:p>
          <a:p>
            <a:pPr marL="342900" lvl="0" indent="-342900">
              <a:lnSpc>
                <a:spcPts val="1300"/>
              </a:lnSpc>
              <a:buFont typeface="Arial" panose="020B0604020202020204" pitchFamily="34" charset="0"/>
              <a:buChar char="•"/>
            </a:pPr>
            <a:endParaRPr lang="kk-KZ" b="1" i="1" dirty="0" smtClean="0">
              <a:solidFill>
                <a:srgbClr val="002060"/>
              </a:solidFill>
              <a:latin typeface="Times New Roman" panose="02020603050405020304" pitchFamily="18" charset="0"/>
              <a:cs typeface="Times New Roman" panose="02020603050405020304" pitchFamily="18" charset="0"/>
            </a:endParaRPr>
          </a:p>
          <a:p>
            <a:pPr marL="342900" lvl="0" indent="-342900">
              <a:lnSpc>
                <a:spcPts val="1300"/>
              </a:lnSpc>
              <a:buFont typeface="Arial" panose="020B0604020202020204" pitchFamily="34" charset="0"/>
              <a:buChar char="•"/>
            </a:pPr>
            <a:r>
              <a:rPr lang="kk-KZ" b="1" i="1" dirty="0" smtClean="0">
                <a:solidFill>
                  <a:srgbClr val="002060"/>
                </a:solidFill>
                <a:latin typeface="Times New Roman" panose="02020603050405020304" pitchFamily="18" charset="0"/>
                <a:cs typeface="Times New Roman" panose="02020603050405020304" pitchFamily="18" charset="0"/>
              </a:rPr>
              <a:t>кестені толтырады</a:t>
            </a:r>
            <a:r>
              <a:rPr lang="kk-KZ" b="1" i="1" dirty="0" smtClean="0">
                <a:solidFill>
                  <a:srgbClr val="002060"/>
                </a:solidFill>
                <a:latin typeface="Times New Roman" panose="02020603050405020304" pitchFamily="18" charset="0"/>
                <a:cs typeface="Times New Roman" panose="02020603050405020304" pitchFamily="18" charset="0"/>
              </a:rPr>
              <a:t>.</a:t>
            </a:r>
            <a:endParaRPr lang="kk-KZ" sz="2000" b="1" dirty="0" smtClean="0">
              <a:solidFill>
                <a:srgbClr val="002060"/>
              </a:solidFill>
              <a:latin typeface="Times New Roman" panose="02020603050405020304" pitchFamily="18" charset="0"/>
              <a:cs typeface="Times New Roman" panose="02020603050405020304" pitchFamily="18" charset="0"/>
            </a:endParaRPr>
          </a:p>
          <a:p>
            <a:pPr lvl="0">
              <a:lnSpc>
                <a:spcPts val="1300"/>
              </a:lnSpc>
            </a:pPr>
            <a:endParaRPr lang="ru-RU" sz="2000" b="1" dirty="0" smtClean="0">
              <a:solidFill>
                <a:srgbClr val="002060"/>
              </a:solidFill>
              <a:latin typeface="Times New Roman" panose="02020603050405020304" pitchFamily="18" charset="0"/>
              <a:cs typeface="Times New Roman" panose="02020603050405020304" pitchFamily="18" charset="0"/>
            </a:endParaRPr>
          </a:p>
          <a:p>
            <a:pPr lvl="0" algn="ctr">
              <a:defRPr/>
            </a:pPr>
            <a:r>
              <a:rPr lang="kk-KZ" sz="2000" b="1" dirty="0" smtClean="0">
                <a:solidFill>
                  <a:srgbClr val="002060"/>
                </a:solidFill>
                <a:latin typeface="Times New Roman" panose="02020603050405020304" pitchFamily="18" charset="0"/>
                <a:cs typeface="Times New Roman" panose="02020603050405020304" pitchFamily="18" charset="0"/>
              </a:rPr>
              <a:t>Сұлушоқы</a:t>
            </a:r>
            <a:endParaRPr lang="kk-KZ" sz="2000" dirty="0" smtClean="0">
              <a:solidFill>
                <a:srgbClr val="002060"/>
              </a:solidFill>
              <a:latin typeface="Times New Roman" panose="02020603050405020304" pitchFamily="18" charset="0"/>
              <a:cs typeface="Times New Roman" panose="02020603050405020304" pitchFamily="18" charset="0"/>
            </a:endParaRPr>
          </a:p>
          <a:p>
            <a:pPr lvl="0"/>
            <a:r>
              <a:rPr lang="kk-KZ" sz="2000" dirty="0" smtClean="0">
                <a:solidFill>
                  <a:srgbClr val="002060"/>
                </a:solidFill>
                <a:latin typeface="Times New Roman" panose="02020603050405020304" pitchFamily="18" charset="0"/>
                <a:cs typeface="Times New Roman" panose="02020603050405020304" pitchFamily="18" charset="0"/>
              </a:rPr>
              <a:t>Өр Алтайда Сұлушоқы деген жер бар. Сол өңірдегі ең әсем шоқы – осы. Күншілік жерден мен мұндалап жар салып, оқшау тұрады. Сұлушоқы сонау бір жылдары жарбиған аласа болыпты. Жыл өткен сайын биіктеп, басынан ұшқан құсты, соққан желді асырмайтын жоталы болып келеді деседі. Сұлушоқының етегі жайпақталып басталып, бірте-бірте тіктенеді. Жауыннан кейін көз тіксеңіз, етегін қалың қою тұман орап, бірақ ол тұман ұшар басына жете алмай дымы құриды. Ал сол аппақ тұман күн нұры төгілсе болды, дәл күн шығыс тұсынан екіге қақ жарылып, жұмыртқадай аршылады. Кейде Сұлушоқы түн баласында сыңсып ән салып тұрғандай мұңлы да әуезді үн шығарады деген қауесет те бар...  Білесіз бе, тау өңірінің күзі, тау өңірінің адамдары бір түрлі жұмбақ, біртүрлі еркін. Тау өңіріне бір рет барып қайтсаңыз, өне бойы арылмайтын Алтайдың өзіндей бір асқар арман арқалап қайтасыз. Ол жаққа қазір, мүмкін қар жауып қалған да шығар, мүмкін, түндегі жауған қар күн көтеріле еріп кеткен шығар. Шіркін-ай, Алтай күзінің шын сырын, Алтай күзінің нағыз бояуын қашан ұғып, қашан табар екенбіз..» </a:t>
            </a:r>
            <a:endParaRPr lang="ru-RU" dirty="0"/>
          </a:p>
        </p:txBody>
      </p:sp>
    </p:spTree>
    <p:extLst>
      <p:ext uri="{BB962C8B-B14F-4D97-AF65-F5344CB8AC3E}">
        <p14:creationId xmlns:p14="http://schemas.microsoft.com/office/powerpoint/2010/main" xmlns="" val="3966105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6C9518B-CE4E-4D68-8F30-9E074ECAD3D3}"/>
              </a:ext>
            </a:extLst>
          </p:cNvPr>
          <p:cNvSpPr txBox="1"/>
          <p:nvPr/>
        </p:nvSpPr>
        <p:spPr>
          <a:xfrm>
            <a:off x="1104898" y="284581"/>
            <a:ext cx="5482655" cy="461665"/>
          </a:xfrm>
          <a:prstGeom prst="rect">
            <a:avLst/>
          </a:prstGeom>
          <a:noFill/>
        </p:spPr>
        <p:txBody>
          <a:bodyPr wrap="none" rtlCol="0">
            <a:spAutoFit/>
          </a:bodyPr>
          <a:lstStyle/>
          <a:p>
            <a:pPr lvl="0">
              <a:defRPr/>
            </a:pPr>
            <a:r>
              <a:rPr lang="en-US" sz="2000" b="1" dirty="0">
                <a:solidFill>
                  <a:srgbClr val="0070C0"/>
                </a:solidFill>
                <a:latin typeface="Times New Roman" panose="02020603050405020304" pitchFamily="18" charset="0"/>
                <a:cs typeface="Times New Roman" panose="02020603050405020304" pitchFamily="18" charset="0"/>
              </a:rPr>
              <a:t>1-</a:t>
            </a:r>
            <a:r>
              <a:rPr lang="kk-KZ" sz="2000" b="1" dirty="0" smtClean="0">
                <a:solidFill>
                  <a:srgbClr val="0070C0"/>
                </a:solidFill>
                <a:latin typeface="Times New Roman" panose="02020603050405020304" pitchFamily="18" charset="0"/>
                <a:cs typeface="Times New Roman" panose="02020603050405020304" pitchFamily="18" charset="0"/>
              </a:rPr>
              <a:t>тапсырма</a:t>
            </a:r>
            <a:r>
              <a:rPr lang="kk-KZ" sz="2000" b="1" dirty="0">
                <a:solidFill>
                  <a:srgbClr val="0070C0"/>
                </a:solidFill>
                <a:latin typeface="Times New Roman" panose="02020603050405020304" pitchFamily="18" charset="0"/>
                <a:cs typeface="Times New Roman" panose="02020603050405020304" pitchFamily="18" charset="0"/>
              </a:rPr>
              <a:t>.</a:t>
            </a:r>
            <a:r>
              <a:rPr lang="kk-KZ" sz="2000" b="1" dirty="0" smtClean="0">
                <a:solidFill>
                  <a:srgbClr val="0070C0"/>
                </a:solidFill>
                <a:latin typeface="Times New Roman" panose="02020603050405020304" pitchFamily="18" charset="0"/>
                <a:cs typeface="Times New Roman" panose="02020603050405020304" pitchFamily="18" charset="0"/>
              </a:rPr>
              <a:t>  Төмендегі </a:t>
            </a:r>
            <a:r>
              <a:rPr lang="kk-KZ" sz="2000" b="1" dirty="0">
                <a:solidFill>
                  <a:srgbClr val="0070C0"/>
                </a:solidFill>
                <a:latin typeface="Times New Roman" panose="02020603050405020304" pitchFamily="18" charset="0"/>
                <a:cs typeface="Times New Roman" panose="02020603050405020304" pitchFamily="18" charset="0"/>
              </a:rPr>
              <a:t>кестені толтырыңыз</a:t>
            </a:r>
            <a:r>
              <a:rPr lang="kk-KZ" sz="2400" b="1" dirty="0">
                <a:latin typeface="Times New Roman" panose="02020603050405020304" pitchFamily="18" charset="0"/>
                <a:cs typeface="Times New Roman" panose="02020603050405020304" pitchFamily="18" charset="0"/>
              </a:rPr>
              <a:t>.</a:t>
            </a:r>
          </a:p>
        </p:txBody>
      </p:sp>
      <p:graphicFrame>
        <p:nvGraphicFramePr>
          <p:cNvPr id="6" name="Таблица 6">
            <a:extLst>
              <a:ext uri="{FF2B5EF4-FFF2-40B4-BE49-F238E27FC236}">
                <a16:creationId xmlns:a16="http://schemas.microsoft.com/office/drawing/2014/main" xmlns="" id="{70AE1AC7-E1E3-4687-960A-FCBDF6E4D982}"/>
              </a:ext>
            </a:extLst>
          </p:cNvPr>
          <p:cNvGraphicFramePr>
            <a:graphicFrameLocks noGrp="1"/>
          </p:cNvGraphicFramePr>
          <p:nvPr>
            <p:extLst>
              <p:ext uri="{D42A27DB-BD31-4B8C-83A1-F6EECF244321}">
                <p14:modId xmlns:p14="http://schemas.microsoft.com/office/powerpoint/2010/main" xmlns="" val="1051731606"/>
              </p:ext>
            </p:extLst>
          </p:nvPr>
        </p:nvGraphicFramePr>
        <p:xfrm>
          <a:off x="370305" y="1407383"/>
          <a:ext cx="8982702" cy="4206240"/>
        </p:xfrm>
        <a:graphic>
          <a:graphicData uri="http://schemas.openxmlformats.org/drawingml/2006/table">
            <a:tbl>
              <a:tblPr firstRow="1" bandRow="1">
                <a:tableStyleId>{5C22544A-7EE6-4342-B048-85BDC9FD1C3A}</a:tableStyleId>
              </a:tblPr>
              <a:tblGrid>
                <a:gridCol w="337510">
                  <a:extLst>
                    <a:ext uri="{9D8B030D-6E8A-4147-A177-3AD203B41FA5}">
                      <a16:colId xmlns:a16="http://schemas.microsoft.com/office/drawing/2014/main" xmlns="" val="3498750882"/>
                    </a:ext>
                  </a:extLst>
                </a:gridCol>
                <a:gridCol w="5723673">
                  <a:extLst>
                    <a:ext uri="{9D8B030D-6E8A-4147-A177-3AD203B41FA5}">
                      <a16:colId xmlns:a16="http://schemas.microsoft.com/office/drawing/2014/main" xmlns="" val="218794943"/>
                    </a:ext>
                  </a:extLst>
                </a:gridCol>
                <a:gridCol w="1556561">
                  <a:extLst>
                    <a:ext uri="{9D8B030D-6E8A-4147-A177-3AD203B41FA5}">
                      <a16:colId xmlns:a16="http://schemas.microsoft.com/office/drawing/2014/main" xmlns="" val="1500573976"/>
                    </a:ext>
                  </a:extLst>
                </a:gridCol>
                <a:gridCol w="1364958">
                  <a:extLst>
                    <a:ext uri="{9D8B030D-6E8A-4147-A177-3AD203B41FA5}">
                      <a16:colId xmlns:a16="http://schemas.microsoft.com/office/drawing/2014/main" xmlns="" val="1129415617"/>
                    </a:ext>
                  </a:extLst>
                </a:gridCol>
              </a:tblGrid>
              <a:tr h="645711">
                <a:tc>
                  <a:txBody>
                    <a:bodyPr/>
                    <a:lstStyle/>
                    <a:p>
                      <a:r>
                        <a:rPr lang="ru-RU" sz="2000" dirty="0">
                          <a:solidFill>
                            <a:srgbClr val="002060"/>
                          </a:solidFill>
                          <a:latin typeface="Times New Roman" pitchFamily="18" charset="0"/>
                          <a:cs typeface="Times New Roman" pitchFamily="18" charset="0"/>
                        </a:rPr>
                        <a:t>№</a:t>
                      </a:r>
                      <a:endParaRPr lang="kk-KZ" sz="2000" dirty="0">
                        <a:solidFill>
                          <a:srgbClr val="002060"/>
                        </a:solidFill>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tc>
                <a:tc>
                  <a:txBody>
                    <a:bodyPr/>
                    <a:lstStyle/>
                    <a:p>
                      <a:r>
                        <a:rPr lang="kk-KZ" sz="2000" dirty="0">
                          <a:solidFill>
                            <a:srgbClr val="002060"/>
                          </a:solidFill>
                          <a:latin typeface="Times New Roman" pitchFamily="18" charset="0"/>
                          <a:cs typeface="Times New Roman" pitchFamily="18" charset="0"/>
                        </a:rPr>
                        <a:t>         Сөйлемдер</a:t>
                      </a:r>
                      <a:endParaRPr lang="ru-RU" sz="2000" dirty="0">
                        <a:solidFill>
                          <a:srgbClr val="002060"/>
                        </a:solidFill>
                        <a:latin typeface="Times New Roman" pitchFamily="18" charset="0"/>
                        <a:cs typeface="Times New Roman" pitchFamily="18" charset="0"/>
                      </a:endParaRPr>
                    </a:p>
                  </a:txBody>
                  <a:tcPr/>
                </a:tc>
                <a:tc>
                  <a:txBody>
                    <a:bodyPr/>
                    <a:lstStyle/>
                    <a:p>
                      <a:r>
                        <a:rPr lang="kk-KZ" sz="2000" dirty="0">
                          <a:latin typeface="Times New Roman" pitchFamily="18" charset="0"/>
                          <a:cs typeface="Times New Roman" pitchFamily="18" charset="0"/>
                        </a:rPr>
                        <a:t>        </a:t>
                      </a:r>
                      <a:r>
                        <a:rPr lang="en-US" sz="2000" dirty="0">
                          <a:solidFill>
                            <a:srgbClr val="002060"/>
                          </a:solidFill>
                          <a:latin typeface="Times New Roman" pitchFamily="18" charset="0"/>
                          <a:cs typeface="Times New Roman" pitchFamily="18" charset="0"/>
                        </a:rPr>
                        <a:t>+</a:t>
                      </a:r>
                      <a:endParaRPr lang="ru-RU" sz="2000" dirty="0">
                        <a:solidFill>
                          <a:srgbClr val="002060"/>
                        </a:solidFill>
                        <a:latin typeface="Times New Roman" pitchFamily="18" charset="0"/>
                        <a:cs typeface="Times New Roman" pitchFamily="18" charset="0"/>
                      </a:endParaRPr>
                    </a:p>
                  </a:txBody>
                  <a:tcPr/>
                </a:tc>
                <a:tc>
                  <a:txBody>
                    <a:bodyPr/>
                    <a:lstStyle/>
                    <a:p>
                      <a:r>
                        <a:rPr lang="ru-RU" sz="2000" dirty="0">
                          <a:latin typeface="Times New Roman" pitchFamily="18" charset="0"/>
                          <a:cs typeface="Times New Roman" pitchFamily="18" charset="0"/>
                        </a:rPr>
                        <a:t>         </a:t>
                      </a:r>
                      <a:r>
                        <a:rPr lang="ru-RU" sz="2000" dirty="0">
                          <a:solidFill>
                            <a:srgbClr val="002060"/>
                          </a:solidFill>
                          <a:latin typeface="Times New Roman" pitchFamily="18" charset="0"/>
                          <a:cs typeface="Times New Roman" pitchFamily="18" charset="0"/>
                        </a:rPr>
                        <a:t>_</a:t>
                      </a:r>
                    </a:p>
                  </a:txBody>
                  <a:tcPr/>
                </a:tc>
                <a:extLst>
                  <a:ext uri="{0D108BD9-81ED-4DB2-BD59-A6C34878D82A}">
                    <a16:rowId xmlns:a16="http://schemas.microsoft.com/office/drawing/2014/main" xmlns="" val="2135709881"/>
                  </a:ext>
                </a:extLst>
              </a:tr>
              <a:tr h="455015">
                <a:tc>
                  <a:txBody>
                    <a:bodyPr/>
                    <a:lstStyle/>
                    <a:p>
                      <a:r>
                        <a:rPr lang="ru-RU" sz="2000" dirty="0">
                          <a:latin typeface="Times New Roman" pitchFamily="18" charset="0"/>
                          <a:cs typeface="Times New Roman" pitchFamily="18" charset="0"/>
                        </a:rPr>
                        <a:t>1</a:t>
                      </a:r>
                    </a:p>
                  </a:txBody>
                  <a:tcPr/>
                </a:tc>
                <a:tc>
                  <a:txBody>
                    <a:bodyPr/>
                    <a:lstStyle/>
                    <a:p>
                      <a:r>
                        <a:rPr lang="ru-RU" sz="2000" dirty="0" err="1">
                          <a:solidFill>
                            <a:srgbClr val="002060"/>
                          </a:solidFill>
                          <a:latin typeface="Times New Roman" pitchFamily="18" charset="0"/>
                          <a:cs typeface="Times New Roman" pitchFamily="18" charset="0"/>
                        </a:rPr>
                        <a:t>Алтайда</a:t>
                      </a:r>
                      <a:r>
                        <a:rPr lang="ru-RU" sz="2000" dirty="0">
                          <a:solidFill>
                            <a:srgbClr val="002060"/>
                          </a:solidFill>
                          <a:latin typeface="Times New Roman" pitchFamily="18" charset="0"/>
                          <a:cs typeface="Times New Roman" pitchFamily="18" charset="0"/>
                        </a:rPr>
                        <a:t> С</a:t>
                      </a:r>
                      <a:r>
                        <a:rPr lang="kk-KZ" sz="2000" dirty="0">
                          <a:solidFill>
                            <a:srgbClr val="002060"/>
                          </a:solidFill>
                          <a:latin typeface="Times New Roman" pitchFamily="18" charset="0"/>
                          <a:cs typeface="Times New Roman" pitchFamily="18" charset="0"/>
                        </a:rPr>
                        <a:t>ұ</a:t>
                      </a:r>
                      <a:r>
                        <a:rPr lang="ru-RU" sz="2000" dirty="0" err="1">
                          <a:solidFill>
                            <a:srgbClr val="002060"/>
                          </a:solidFill>
                          <a:latin typeface="Times New Roman" pitchFamily="18" charset="0"/>
                          <a:cs typeface="Times New Roman" pitchFamily="18" charset="0"/>
                        </a:rPr>
                        <a:t>лушоқы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деген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атына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заты</a:t>
                      </a:r>
                      <a:r>
                        <a:rPr lang="ru-RU" sz="2000" dirty="0">
                          <a:solidFill>
                            <a:srgbClr val="002060"/>
                          </a:solidFill>
                          <a:latin typeface="Times New Roman" pitchFamily="18" charset="0"/>
                          <a:cs typeface="Times New Roman" pitchFamily="18" charset="0"/>
                        </a:rPr>
                        <a:t> сай </a:t>
                      </a:r>
                      <a:r>
                        <a:rPr lang="ru-RU" sz="2000" dirty="0" err="1">
                          <a:solidFill>
                            <a:srgbClr val="002060"/>
                          </a:solidFill>
                          <a:latin typeface="Times New Roman" pitchFamily="18" charset="0"/>
                          <a:cs typeface="Times New Roman" pitchFamily="18" charset="0"/>
                        </a:rPr>
                        <a:t>керемет</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шоқы</a:t>
                      </a:r>
                      <a:r>
                        <a:rPr lang="ru-RU" sz="2000" dirty="0">
                          <a:solidFill>
                            <a:srgbClr val="002060"/>
                          </a:solidFill>
                          <a:latin typeface="Times New Roman" pitchFamily="18" charset="0"/>
                          <a:cs typeface="Times New Roman" pitchFamily="18" charset="0"/>
                        </a:rPr>
                        <a:t> бар.</a:t>
                      </a:r>
                    </a:p>
                  </a:txBody>
                  <a:tcPr/>
                </a:tc>
                <a:tc>
                  <a:txBody>
                    <a:bodyPr/>
                    <a:lstStyle/>
                    <a:p>
                      <a:endParaRPr lang="ru-RU" sz="2000" dirty="0">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xmlns="" val="656282874"/>
                  </a:ext>
                </a:extLst>
              </a:tr>
              <a:tr h="558975">
                <a:tc>
                  <a:txBody>
                    <a:bodyPr/>
                    <a:lstStyle/>
                    <a:p>
                      <a:r>
                        <a:rPr lang="ru-RU" sz="2000" dirty="0">
                          <a:latin typeface="Times New Roman" pitchFamily="18" charset="0"/>
                          <a:cs typeface="Times New Roman" pitchFamily="18" charset="0"/>
                        </a:rPr>
                        <a:t>2</a:t>
                      </a:r>
                    </a:p>
                  </a:txBody>
                  <a:tcPr/>
                </a:tc>
                <a:tc>
                  <a:txBody>
                    <a:bodyPr/>
                    <a:lstStyle/>
                    <a:p>
                      <a:r>
                        <a:rPr lang="kk-KZ" sz="2000" b="0" dirty="0" err="1">
                          <a:solidFill>
                            <a:srgbClr val="002060"/>
                          </a:solidFill>
                          <a:latin typeface="Times New Roman" pitchFamily="18" charset="0"/>
                          <a:cs typeface="Times New Roman" pitchFamily="18" charset="0"/>
                        </a:rPr>
                        <a:t>Сұлушоқы</a:t>
                      </a:r>
                      <a:r>
                        <a:rPr lang="kk-KZ" sz="2000" b="0" dirty="0">
                          <a:solidFill>
                            <a:srgbClr val="002060"/>
                          </a:solidFill>
                          <a:latin typeface="Times New Roman" pitchFamily="18" charset="0"/>
                          <a:cs typeface="Times New Roman" pitchFamily="18" charset="0"/>
                        </a:rPr>
                        <a:t> алыстан қарағанда бірден көзге түсе қоймайды.</a:t>
                      </a:r>
                      <a:endParaRPr lang="ru-RU" sz="2000" b="0" dirty="0">
                        <a:solidFill>
                          <a:srgbClr val="002060"/>
                        </a:solidFill>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xmlns="" val="568596484"/>
                  </a:ext>
                </a:extLst>
              </a:tr>
              <a:tr h="645711">
                <a:tc>
                  <a:txBody>
                    <a:bodyPr/>
                    <a:lstStyle/>
                    <a:p>
                      <a:r>
                        <a:rPr lang="ru-RU" sz="2000" dirty="0">
                          <a:latin typeface="Times New Roman" pitchFamily="18" charset="0"/>
                          <a:cs typeface="Times New Roman" pitchFamily="18" charset="0"/>
                        </a:rPr>
                        <a:t>3</a:t>
                      </a:r>
                    </a:p>
                  </a:txBody>
                  <a:tcPr/>
                </a:tc>
                <a:tc>
                  <a:txBody>
                    <a:bodyPr/>
                    <a:lstStyle/>
                    <a:p>
                      <a:r>
                        <a:rPr lang="kk-KZ" sz="2000" dirty="0">
                          <a:solidFill>
                            <a:srgbClr val="002060"/>
                          </a:solidFill>
                          <a:latin typeface="Times New Roman" pitchFamily="18" charset="0"/>
                          <a:cs typeface="Times New Roman" pitchFamily="18" charset="0"/>
                        </a:rPr>
                        <a:t>Күн өткен сайын өр Алтайдың сұлу шоқысы аласарып барады.</a:t>
                      </a:r>
                      <a:endParaRPr lang="ru-RU" sz="2000" dirty="0">
                        <a:solidFill>
                          <a:srgbClr val="002060"/>
                        </a:solidFill>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xmlns="" val="3075375024"/>
                  </a:ext>
                </a:extLst>
              </a:tr>
              <a:tr h="645711">
                <a:tc>
                  <a:txBody>
                    <a:bodyPr/>
                    <a:lstStyle/>
                    <a:p>
                      <a:r>
                        <a:rPr lang="ru-RU" sz="2000" dirty="0">
                          <a:latin typeface="Times New Roman" pitchFamily="18" charset="0"/>
                          <a:cs typeface="Times New Roman" pitchFamily="18" charset="0"/>
                        </a:rPr>
                        <a:t>4</a:t>
                      </a:r>
                    </a:p>
                  </a:txBody>
                  <a:tcPr/>
                </a:tc>
                <a:tc>
                  <a:txBody>
                    <a:bodyPr/>
                    <a:lstStyle/>
                    <a:p>
                      <a:r>
                        <a:rPr lang="kk-KZ" sz="2000" dirty="0">
                          <a:solidFill>
                            <a:srgbClr val="002060"/>
                          </a:solidFill>
                          <a:latin typeface="Times New Roman" pitchFamily="18" charset="0"/>
                          <a:cs typeface="Times New Roman" pitchFamily="18" charset="0"/>
                        </a:rPr>
                        <a:t>Өр Алтайға бір барып қайтқан адам үлкен арманмен оралады. </a:t>
                      </a:r>
                      <a:endParaRPr lang="ru-RU" sz="2000" dirty="0">
                        <a:solidFill>
                          <a:srgbClr val="002060"/>
                        </a:solidFill>
                        <a:latin typeface="Times New Roman" pitchFamily="18" charset="0"/>
                        <a:cs typeface="Times New Roman" pitchFamily="18" charset="0"/>
                      </a:endParaRPr>
                    </a:p>
                  </a:txBody>
                  <a:tcPr/>
                </a:tc>
                <a:tc>
                  <a:txBody>
                    <a:bodyPr/>
                    <a:lstStyle/>
                    <a:p>
                      <a:endParaRPr lang="ru-RU" sz="2000">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xmlns="" val="3763312417"/>
                  </a:ext>
                </a:extLst>
              </a:tr>
              <a:tr h="645711">
                <a:tc>
                  <a:txBody>
                    <a:bodyPr/>
                    <a:lstStyle/>
                    <a:p>
                      <a:r>
                        <a:rPr lang="ru-RU" sz="2000" dirty="0">
                          <a:latin typeface="Times New Roman" pitchFamily="18" charset="0"/>
                          <a:cs typeface="Times New Roman" pitchFamily="18" charset="0"/>
                        </a:rPr>
                        <a:t>5</a:t>
                      </a:r>
                    </a:p>
                  </a:txBody>
                  <a:tcPr/>
                </a:tc>
                <a:tc>
                  <a:txBody>
                    <a:bodyPr/>
                    <a:lstStyle/>
                    <a:p>
                      <a:r>
                        <a:rPr lang="kk-KZ" sz="2000" dirty="0">
                          <a:solidFill>
                            <a:srgbClr val="002060"/>
                          </a:solidFill>
                          <a:latin typeface="Times New Roman" pitchFamily="18" charset="0"/>
                          <a:cs typeface="Times New Roman" pitchFamily="18" charset="0"/>
                        </a:rPr>
                        <a:t>Тау өңірінде тұратын адамдардың да мінезі тау секілді  биік.</a:t>
                      </a:r>
                      <a:endParaRPr lang="ru-RU" sz="2000" dirty="0">
                        <a:solidFill>
                          <a:srgbClr val="002060"/>
                        </a:solidFill>
                        <a:latin typeface="Times New Roman" pitchFamily="18" charset="0"/>
                        <a:cs typeface="Times New Roman" pitchFamily="18" charset="0"/>
                      </a:endParaRPr>
                    </a:p>
                  </a:txBody>
                  <a:tcPr/>
                </a:tc>
                <a:tc>
                  <a:txBody>
                    <a:bodyPr/>
                    <a:lstStyle/>
                    <a:p>
                      <a:endParaRPr lang="ru-RU" sz="2000">
                        <a:latin typeface="Times New Roman" pitchFamily="18" charset="0"/>
                        <a:cs typeface="Times New Roman" pitchFamily="18" charset="0"/>
                      </a:endParaRPr>
                    </a:p>
                  </a:txBody>
                  <a:tcPr/>
                </a:tc>
                <a:tc>
                  <a:txBody>
                    <a:bodyPr/>
                    <a:lstStyle/>
                    <a:p>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xmlns="" val="1528638148"/>
                  </a:ext>
                </a:extLst>
              </a:tr>
            </a:tbl>
          </a:graphicData>
        </a:graphic>
      </p:graphicFrame>
      <p:sp>
        <p:nvSpPr>
          <p:cNvPr id="5" name="Прямоугольник 4"/>
          <p:cNvSpPr/>
          <p:nvPr/>
        </p:nvSpPr>
        <p:spPr>
          <a:xfrm>
            <a:off x="3595720" y="910833"/>
            <a:ext cx="1826141" cy="461665"/>
          </a:xfrm>
          <a:prstGeom prst="rect">
            <a:avLst/>
          </a:prstGeom>
        </p:spPr>
        <p:txBody>
          <a:bodyPr wrap="none">
            <a:spAutoFit/>
          </a:bodyPr>
          <a:lstStyle/>
          <a:p>
            <a:r>
              <a:rPr lang="kk-KZ" sz="2400" b="1" dirty="0" smtClean="0">
                <a:solidFill>
                  <a:srgbClr val="0070C0"/>
                </a:solidFill>
                <a:latin typeface="Times New Roman" panose="02020603050405020304" pitchFamily="18" charset="0"/>
                <a:cs typeface="Times New Roman" panose="02020603050405020304" pitchFamily="18" charset="0"/>
              </a:rPr>
              <a:t>«+ -» ӘДІСІ</a:t>
            </a:r>
            <a:endParaRPr lang="ru-RU" sz="2000" dirty="0"/>
          </a:p>
        </p:txBody>
      </p:sp>
    </p:spTree>
    <p:extLst>
      <p:ext uri="{BB962C8B-B14F-4D97-AF65-F5344CB8AC3E}">
        <p14:creationId xmlns:p14="http://schemas.microsoft.com/office/powerpoint/2010/main" xmlns="" val="2151382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FA061144-71CB-41D6-BBC7-A47BBC7BF71C}"/>
              </a:ext>
            </a:extLst>
          </p:cNvPr>
          <p:cNvSpPr txBox="1"/>
          <p:nvPr/>
        </p:nvSpPr>
        <p:spPr>
          <a:xfrm>
            <a:off x="743188" y="431465"/>
            <a:ext cx="2134815" cy="461665"/>
          </a:xfrm>
          <a:prstGeom prst="rect">
            <a:avLst/>
          </a:prstGeom>
          <a:noFill/>
        </p:spPr>
        <p:txBody>
          <a:bodyPr wrap="none" rtlCol="0">
            <a:spAutoFit/>
          </a:bodyPr>
          <a:lstStyle/>
          <a:p>
            <a:r>
              <a:rPr lang="kk-KZ" sz="2400" b="1" dirty="0">
                <a:solidFill>
                  <a:srgbClr val="FF0000"/>
                </a:solidFill>
                <a:latin typeface="Times New Roman" panose="02020603050405020304" pitchFamily="18" charset="0"/>
                <a:cs typeface="Times New Roman" panose="02020603050405020304" pitchFamily="18" charset="0"/>
              </a:rPr>
              <a:t>Өзіңді тексер!</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C1B3A167-0EE7-411B-AFD4-DBDF82FE1E4F}"/>
              </a:ext>
            </a:extLst>
          </p:cNvPr>
          <p:cNvSpPr txBox="1"/>
          <p:nvPr/>
        </p:nvSpPr>
        <p:spPr>
          <a:xfrm>
            <a:off x="7952509" y="2646218"/>
            <a:ext cx="187523" cy="369332"/>
          </a:xfrm>
          <a:prstGeom prst="rect">
            <a:avLst/>
          </a:prstGeom>
          <a:noFill/>
        </p:spPr>
        <p:txBody>
          <a:bodyPr wrap="square" rtlCol="0">
            <a:spAutoFit/>
          </a:bodyPr>
          <a:lstStyle/>
          <a:p>
            <a:endParaRPr lang="ru-RU" dirty="0"/>
          </a:p>
        </p:txBody>
      </p:sp>
      <p:graphicFrame>
        <p:nvGraphicFramePr>
          <p:cNvPr id="6" name="Таблица 6">
            <a:extLst>
              <a:ext uri="{FF2B5EF4-FFF2-40B4-BE49-F238E27FC236}">
                <a16:creationId xmlns:a16="http://schemas.microsoft.com/office/drawing/2014/main" xmlns="" id="{161965DE-A2B3-414E-9B79-CFF369243581}"/>
              </a:ext>
            </a:extLst>
          </p:cNvPr>
          <p:cNvGraphicFramePr>
            <a:graphicFrameLocks noGrp="1"/>
          </p:cNvGraphicFramePr>
          <p:nvPr>
            <p:extLst>
              <p:ext uri="{D42A27DB-BD31-4B8C-83A1-F6EECF244321}">
                <p14:modId xmlns:p14="http://schemas.microsoft.com/office/powerpoint/2010/main" xmlns="" val="1735276502"/>
              </p:ext>
            </p:extLst>
          </p:nvPr>
        </p:nvGraphicFramePr>
        <p:xfrm>
          <a:off x="347059" y="1307390"/>
          <a:ext cx="9071261" cy="4207588"/>
        </p:xfrm>
        <a:graphic>
          <a:graphicData uri="http://schemas.openxmlformats.org/drawingml/2006/table">
            <a:tbl>
              <a:tblPr firstRow="1" bandRow="1">
                <a:tableStyleId>{5C22544A-7EE6-4342-B048-85BDC9FD1C3A}</a:tableStyleId>
              </a:tblPr>
              <a:tblGrid>
                <a:gridCol w="773226">
                  <a:extLst>
                    <a:ext uri="{9D8B030D-6E8A-4147-A177-3AD203B41FA5}">
                      <a16:colId xmlns:a16="http://schemas.microsoft.com/office/drawing/2014/main" xmlns="" val="1396716593"/>
                    </a:ext>
                  </a:extLst>
                </a:gridCol>
                <a:gridCol w="5628305">
                  <a:extLst>
                    <a:ext uri="{9D8B030D-6E8A-4147-A177-3AD203B41FA5}">
                      <a16:colId xmlns:a16="http://schemas.microsoft.com/office/drawing/2014/main" xmlns="" val="2445379137"/>
                    </a:ext>
                  </a:extLst>
                </a:gridCol>
                <a:gridCol w="1453463">
                  <a:extLst>
                    <a:ext uri="{9D8B030D-6E8A-4147-A177-3AD203B41FA5}">
                      <a16:colId xmlns:a16="http://schemas.microsoft.com/office/drawing/2014/main" xmlns="" val="615019098"/>
                    </a:ext>
                  </a:extLst>
                </a:gridCol>
                <a:gridCol w="1216267">
                  <a:extLst>
                    <a:ext uri="{9D8B030D-6E8A-4147-A177-3AD203B41FA5}">
                      <a16:colId xmlns:a16="http://schemas.microsoft.com/office/drawing/2014/main" xmlns="" val="709853632"/>
                    </a:ext>
                  </a:extLst>
                </a:gridCol>
              </a:tblGrid>
              <a:tr h="397588">
                <a:tc>
                  <a:txBody>
                    <a:bodyPr/>
                    <a:lstStyle/>
                    <a:p>
                      <a:pPr algn="ctr"/>
                      <a:r>
                        <a:rPr lang="ru-RU" sz="2000" dirty="0">
                          <a:solidFill>
                            <a:srgbClr val="002060"/>
                          </a:solidFill>
                        </a:rPr>
                        <a:t>№</a:t>
                      </a:r>
                    </a:p>
                  </a:txBody>
                  <a:tcPr/>
                </a:tc>
                <a:tc>
                  <a:txBody>
                    <a:bodyPr/>
                    <a:lstStyle/>
                    <a:p>
                      <a:r>
                        <a:rPr lang="kk-KZ" sz="2000" dirty="0">
                          <a:solidFill>
                            <a:srgbClr val="002060"/>
                          </a:solidFill>
                          <a:latin typeface="Times New Roman" panose="02020603050405020304" pitchFamily="18" charset="0"/>
                          <a:cs typeface="Times New Roman" panose="02020603050405020304" pitchFamily="18" charset="0"/>
                        </a:rPr>
                        <a:t>Сөйлемдер</a:t>
                      </a:r>
                      <a:endParaRPr lang="ru-RU" sz="2000" dirty="0">
                        <a:solidFill>
                          <a:srgbClr val="002060"/>
                        </a:solidFill>
                        <a:latin typeface="Times New Roman" panose="02020603050405020304" pitchFamily="18" charset="0"/>
                        <a:cs typeface="Times New Roman" panose="02020603050405020304" pitchFamily="18" charset="0"/>
                      </a:endParaRPr>
                    </a:p>
                  </a:txBody>
                  <a:tcPr/>
                </a:tc>
                <a:tc>
                  <a:txBody>
                    <a:bodyPr/>
                    <a:lstStyle/>
                    <a:p>
                      <a:r>
                        <a:rPr lang="kk-KZ" sz="2000" dirty="0">
                          <a:solidFill>
                            <a:srgbClr val="002060"/>
                          </a:solidFill>
                        </a:rPr>
                        <a:t>     </a:t>
                      </a:r>
                      <a:r>
                        <a:rPr lang="en-US" sz="2000" dirty="0">
                          <a:solidFill>
                            <a:srgbClr val="002060"/>
                          </a:solidFill>
                        </a:rPr>
                        <a:t>+</a:t>
                      </a:r>
                      <a:endParaRPr lang="ru-RU" sz="2000" dirty="0">
                        <a:solidFill>
                          <a:srgbClr val="002060"/>
                        </a:solidFill>
                      </a:endParaRPr>
                    </a:p>
                  </a:txBody>
                  <a:tcPr/>
                </a:tc>
                <a:tc>
                  <a:txBody>
                    <a:bodyPr/>
                    <a:lstStyle/>
                    <a:p>
                      <a:pPr algn="ctr"/>
                      <a:r>
                        <a:rPr lang="ru-RU" sz="2000" dirty="0" smtClean="0">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_</a:t>
                      </a:r>
                      <a:endParaRPr lang="ru-RU" sz="2000" dirty="0">
                        <a:solidFill>
                          <a:srgbClr val="002060"/>
                        </a:solidFill>
                      </a:endParaRPr>
                    </a:p>
                  </a:txBody>
                  <a:tcPr/>
                </a:tc>
                <a:extLst>
                  <a:ext uri="{0D108BD9-81ED-4DB2-BD59-A6C34878D82A}">
                    <a16:rowId xmlns:a16="http://schemas.microsoft.com/office/drawing/2014/main" xmlns="" val="2142814494"/>
                  </a:ext>
                </a:extLst>
              </a:tr>
              <a:tr h="686249">
                <a:tc>
                  <a:txBody>
                    <a:bodyPr/>
                    <a:lstStyle/>
                    <a:p>
                      <a:pPr algn="ctr"/>
                      <a:r>
                        <a:rPr lang="en-US" sz="2000" dirty="0"/>
                        <a:t>1</a:t>
                      </a:r>
                      <a:endParaRPr lang="ru-RU" sz="2000" dirty="0"/>
                    </a:p>
                  </a:txBody>
                  <a:tcPr/>
                </a:tc>
                <a:tc>
                  <a:txBody>
                    <a:bodyPr/>
                    <a:lstStyle/>
                    <a:p>
                      <a:r>
                        <a:rPr lang="ru-RU" sz="2000" dirty="0" err="1">
                          <a:solidFill>
                            <a:srgbClr val="002060"/>
                          </a:solidFill>
                          <a:latin typeface="Times New Roman" panose="02020603050405020304" pitchFamily="18" charset="0"/>
                          <a:cs typeface="Times New Roman" panose="02020603050405020304" pitchFamily="18" charset="0"/>
                        </a:rPr>
                        <a:t>Алтайда</a:t>
                      </a:r>
                      <a:r>
                        <a:rPr lang="ru-RU" sz="2000" dirty="0">
                          <a:solidFill>
                            <a:srgbClr val="002060"/>
                          </a:solidFill>
                          <a:latin typeface="Times New Roman" panose="02020603050405020304" pitchFamily="18" charset="0"/>
                          <a:cs typeface="Times New Roman" panose="02020603050405020304" pitchFamily="18" charset="0"/>
                        </a:rPr>
                        <a:t> С</a:t>
                      </a:r>
                      <a:r>
                        <a:rPr lang="kk-KZ" sz="2000" dirty="0">
                          <a:solidFill>
                            <a:srgbClr val="002060"/>
                          </a:solidFill>
                          <a:latin typeface="Times New Roman" panose="02020603050405020304" pitchFamily="18" charset="0"/>
                          <a:cs typeface="Times New Roman" panose="02020603050405020304" pitchFamily="18" charset="0"/>
                        </a:rPr>
                        <a:t>ұ</a:t>
                      </a:r>
                      <a:r>
                        <a:rPr lang="ru-RU" sz="2000" dirty="0" err="1">
                          <a:solidFill>
                            <a:srgbClr val="002060"/>
                          </a:solidFill>
                          <a:latin typeface="Times New Roman" panose="02020603050405020304" pitchFamily="18" charset="0"/>
                          <a:cs typeface="Times New Roman" panose="02020603050405020304" pitchFamily="18" charset="0"/>
                        </a:rPr>
                        <a:t>лушоқы</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деген</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атына</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заты</a:t>
                      </a:r>
                      <a:r>
                        <a:rPr lang="ru-RU" sz="2000" dirty="0">
                          <a:solidFill>
                            <a:srgbClr val="002060"/>
                          </a:solidFill>
                          <a:latin typeface="Times New Roman" panose="02020603050405020304" pitchFamily="18" charset="0"/>
                          <a:cs typeface="Times New Roman" panose="02020603050405020304" pitchFamily="18" charset="0"/>
                        </a:rPr>
                        <a:t> сай </a:t>
                      </a:r>
                      <a:r>
                        <a:rPr lang="ru-RU" sz="2000" dirty="0" err="1">
                          <a:solidFill>
                            <a:srgbClr val="002060"/>
                          </a:solidFill>
                          <a:latin typeface="Times New Roman" panose="02020603050405020304" pitchFamily="18" charset="0"/>
                          <a:cs typeface="Times New Roman" panose="02020603050405020304" pitchFamily="18" charset="0"/>
                        </a:rPr>
                        <a:t>керемет</a:t>
                      </a:r>
                      <a:r>
                        <a:rPr lang="ru-RU" sz="2000" dirty="0">
                          <a:solidFill>
                            <a:srgbClr val="002060"/>
                          </a:solidFill>
                          <a:latin typeface="Times New Roman" panose="02020603050405020304" pitchFamily="18" charset="0"/>
                          <a:cs typeface="Times New Roman" panose="02020603050405020304" pitchFamily="18" charset="0"/>
                        </a:rPr>
                        <a:t> </a:t>
                      </a:r>
                      <a:r>
                        <a:rPr lang="ru-RU" sz="2000" dirty="0" err="1">
                          <a:solidFill>
                            <a:srgbClr val="002060"/>
                          </a:solidFill>
                          <a:latin typeface="Times New Roman" panose="02020603050405020304" pitchFamily="18" charset="0"/>
                          <a:cs typeface="Times New Roman" panose="02020603050405020304" pitchFamily="18" charset="0"/>
                        </a:rPr>
                        <a:t>шоқы</a:t>
                      </a:r>
                      <a:r>
                        <a:rPr lang="ru-RU" sz="2000" dirty="0">
                          <a:solidFill>
                            <a:srgbClr val="002060"/>
                          </a:solidFill>
                          <a:latin typeface="Times New Roman" panose="02020603050405020304" pitchFamily="18" charset="0"/>
                          <a:cs typeface="Times New Roman" panose="02020603050405020304" pitchFamily="18" charset="0"/>
                        </a:rPr>
                        <a:t> бар.</a:t>
                      </a:r>
                    </a:p>
                  </a:txBody>
                  <a:tcPr/>
                </a:tc>
                <a:tc>
                  <a:txBody>
                    <a:bodyPr/>
                    <a:lstStyle/>
                    <a:p>
                      <a:r>
                        <a:rPr lang="kk-KZ" sz="2000" dirty="0"/>
                        <a:t>     </a:t>
                      </a:r>
                      <a:r>
                        <a:rPr lang="en-US" sz="2000" dirty="0"/>
                        <a:t>+</a:t>
                      </a:r>
                      <a:endParaRPr lang="ru-RU" sz="2000" dirty="0">
                        <a:solidFill>
                          <a:srgbClr val="002060"/>
                        </a:solidFill>
                      </a:endParaRPr>
                    </a:p>
                  </a:txBody>
                  <a:tcPr/>
                </a:tc>
                <a:tc>
                  <a:txBody>
                    <a:bodyPr/>
                    <a:lstStyle/>
                    <a:p>
                      <a:r>
                        <a:rPr lang="ru-RU" sz="2000" dirty="0"/>
                        <a:t>         </a:t>
                      </a:r>
                      <a:endParaRPr lang="ru-RU" sz="2000" dirty="0">
                        <a:solidFill>
                          <a:srgbClr val="002060"/>
                        </a:solidFill>
                      </a:endParaRPr>
                    </a:p>
                  </a:txBody>
                  <a:tcPr/>
                </a:tc>
                <a:extLst>
                  <a:ext uri="{0D108BD9-81ED-4DB2-BD59-A6C34878D82A}">
                    <a16:rowId xmlns:a16="http://schemas.microsoft.com/office/drawing/2014/main" xmlns="" val="334476237"/>
                  </a:ext>
                </a:extLst>
              </a:tr>
              <a:tr h="686249">
                <a:tc>
                  <a:txBody>
                    <a:bodyPr/>
                    <a:lstStyle/>
                    <a:p>
                      <a:pPr algn="ctr"/>
                      <a:r>
                        <a:rPr lang="en-US" sz="2000" dirty="0"/>
                        <a:t>2</a:t>
                      </a:r>
                      <a:endParaRPr lang="ru-RU" sz="2000" dirty="0"/>
                    </a:p>
                  </a:txBody>
                  <a:tcPr/>
                </a:tc>
                <a:tc>
                  <a:txBody>
                    <a:bodyPr/>
                    <a:lstStyle/>
                    <a:p>
                      <a:r>
                        <a:rPr lang="kk-KZ" sz="2000" b="0" dirty="0" err="1">
                          <a:solidFill>
                            <a:srgbClr val="002060"/>
                          </a:solidFill>
                          <a:latin typeface="Times New Roman" panose="02020603050405020304" pitchFamily="18" charset="0"/>
                          <a:cs typeface="Times New Roman" panose="02020603050405020304" pitchFamily="18" charset="0"/>
                        </a:rPr>
                        <a:t>Сұлушоқы</a:t>
                      </a:r>
                      <a:r>
                        <a:rPr lang="kk-KZ" sz="2000" b="0" dirty="0">
                          <a:solidFill>
                            <a:srgbClr val="002060"/>
                          </a:solidFill>
                          <a:latin typeface="Times New Roman" panose="02020603050405020304" pitchFamily="18" charset="0"/>
                          <a:cs typeface="Times New Roman" panose="02020603050405020304" pitchFamily="18" charset="0"/>
                        </a:rPr>
                        <a:t> алыстан қарағанда бірден көзге түсе қоймайды.</a:t>
                      </a:r>
                      <a:endParaRPr lang="ru-RU" sz="2000" b="0" dirty="0">
                        <a:solidFill>
                          <a:srgbClr val="002060"/>
                        </a:solidFill>
                        <a:latin typeface="Times New Roman" panose="02020603050405020304" pitchFamily="18" charset="0"/>
                        <a:cs typeface="Times New Roman" panose="02020603050405020304" pitchFamily="18" charset="0"/>
                      </a:endParaRPr>
                    </a:p>
                  </a:txBody>
                  <a:tcPr/>
                </a:tc>
                <a:tc>
                  <a:txBody>
                    <a:bodyPr/>
                    <a:lstStyle/>
                    <a:p>
                      <a:endParaRPr lang="ru-RU" sz="2000" dirty="0"/>
                    </a:p>
                  </a:txBody>
                  <a:tcPr/>
                </a:tc>
                <a:tc>
                  <a:txBody>
                    <a:bodyPr/>
                    <a:lstStyle/>
                    <a:p>
                      <a:r>
                        <a:rPr lang="en-US" sz="2000" dirty="0"/>
                        <a:t>    </a:t>
                      </a:r>
                      <a:r>
                        <a:rPr lang="ru-RU" sz="2000" dirty="0" smtClean="0">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_</a:t>
                      </a:r>
                      <a:endParaRPr lang="ru-RU" sz="2000" dirty="0"/>
                    </a:p>
                  </a:txBody>
                  <a:tcPr/>
                </a:tc>
                <a:extLst>
                  <a:ext uri="{0D108BD9-81ED-4DB2-BD59-A6C34878D82A}">
                    <a16:rowId xmlns:a16="http://schemas.microsoft.com/office/drawing/2014/main" xmlns="" val="2212087165"/>
                  </a:ext>
                </a:extLst>
              </a:tr>
              <a:tr h="686249">
                <a:tc>
                  <a:txBody>
                    <a:bodyPr/>
                    <a:lstStyle/>
                    <a:p>
                      <a:pPr algn="ctr"/>
                      <a:r>
                        <a:rPr lang="en-US" sz="2000" dirty="0"/>
                        <a:t>3</a:t>
                      </a:r>
                      <a:endParaRPr lang="ru-RU" sz="2000" dirty="0"/>
                    </a:p>
                  </a:txBody>
                  <a:tcPr/>
                </a:tc>
                <a:tc>
                  <a:txBody>
                    <a:bodyPr/>
                    <a:lstStyle/>
                    <a:p>
                      <a:r>
                        <a:rPr lang="kk-KZ" sz="2000" dirty="0">
                          <a:solidFill>
                            <a:srgbClr val="002060"/>
                          </a:solidFill>
                          <a:latin typeface="Times New Roman" panose="02020603050405020304" pitchFamily="18" charset="0"/>
                          <a:cs typeface="Times New Roman" panose="02020603050405020304" pitchFamily="18" charset="0"/>
                        </a:rPr>
                        <a:t>Күн өткен сайын өр Алтайдың сұлу шоқысы аласарып барады.</a:t>
                      </a:r>
                      <a:endParaRPr lang="ru-RU" sz="2000" dirty="0">
                        <a:solidFill>
                          <a:srgbClr val="002060"/>
                        </a:solidFill>
                        <a:latin typeface="Times New Roman" panose="02020603050405020304" pitchFamily="18" charset="0"/>
                        <a:cs typeface="Times New Roman" panose="02020603050405020304" pitchFamily="18" charset="0"/>
                      </a:endParaRPr>
                    </a:p>
                  </a:txBody>
                  <a:tcPr/>
                </a:tc>
                <a:tc>
                  <a:txBody>
                    <a:bodyPr/>
                    <a:lstStyle/>
                    <a:p>
                      <a:endParaRPr lang="ru-RU" sz="2000" dirty="0"/>
                    </a:p>
                  </a:txBody>
                  <a:tcPr/>
                </a:tc>
                <a:tc>
                  <a:txBody>
                    <a:bodyPr/>
                    <a:lstStyle/>
                    <a:p>
                      <a:r>
                        <a:rPr lang="en-US" sz="2000" dirty="0"/>
                        <a:t>    </a:t>
                      </a:r>
                      <a:r>
                        <a:rPr lang="ru-RU" sz="2000" dirty="0" smtClean="0">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_</a:t>
                      </a:r>
                      <a:endParaRPr lang="ru-RU" sz="2000" dirty="0"/>
                    </a:p>
                  </a:txBody>
                  <a:tcPr/>
                </a:tc>
                <a:extLst>
                  <a:ext uri="{0D108BD9-81ED-4DB2-BD59-A6C34878D82A}">
                    <a16:rowId xmlns:a16="http://schemas.microsoft.com/office/drawing/2014/main" xmlns="" val="51704055"/>
                  </a:ext>
                </a:extLst>
              </a:tr>
              <a:tr h="686249">
                <a:tc>
                  <a:txBody>
                    <a:bodyPr/>
                    <a:lstStyle/>
                    <a:p>
                      <a:pPr algn="ctr"/>
                      <a:r>
                        <a:rPr lang="en-US" sz="2000" dirty="0"/>
                        <a:t>4</a:t>
                      </a:r>
                      <a:endParaRPr lang="ru-RU" sz="2000" dirty="0"/>
                    </a:p>
                  </a:txBody>
                  <a:tcPr/>
                </a:tc>
                <a:tc>
                  <a:txBody>
                    <a:bodyPr/>
                    <a:lstStyle/>
                    <a:p>
                      <a:r>
                        <a:rPr lang="kk-KZ" sz="2000" dirty="0">
                          <a:solidFill>
                            <a:srgbClr val="002060"/>
                          </a:solidFill>
                          <a:latin typeface="Times New Roman" panose="02020603050405020304" pitchFamily="18" charset="0"/>
                          <a:cs typeface="Times New Roman" panose="02020603050405020304" pitchFamily="18" charset="0"/>
                        </a:rPr>
                        <a:t>Өр Алтайға бір барып қайтқан адам үлкен арманмен оралады. </a:t>
                      </a:r>
                      <a:endParaRPr lang="ru-RU" sz="2000" dirty="0">
                        <a:solidFill>
                          <a:srgbClr val="002060"/>
                        </a:solidFill>
                        <a:latin typeface="Times New Roman" panose="02020603050405020304" pitchFamily="18" charset="0"/>
                        <a:cs typeface="Times New Roman" panose="02020603050405020304" pitchFamily="18" charset="0"/>
                      </a:endParaRPr>
                    </a:p>
                  </a:txBody>
                  <a:tcPr/>
                </a:tc>
                <a:tc>
                  <a:txBody>
                    <a:bodyPr/>
                    <a:lstStyle/>
                    <a:p>
                      <a:r>
                        <a:rPr lang="en-US" sz="2000" dirty="0"/>
                        <a:t>    +</a:t>
                      </a:r>
                      <a:endParaRPr lang="ru-RU" sz="2000" dirty="0"/>
                    </a:p>
                  </a:txBody>
                  <a:tcPr/>
                </a:tc>
                <a:tc>
                  <a:txBody>
                    <a:bodyPr/>
                    <a:lstStyle/>
                    <a:p>
                      <a:endParaRPr lang="ru-RU" sz="2000" dirty="0"/>
                    </a:p>
                  </a:txBody>
                  <a:tcPr/>
                </a:tc>
                <a:extLst>
                  <a:ext uri="{0D108BD9-81ED-4DB2-BD59-A6C34878D82A}">
                    <a16:rowId xmlns:a16="http://schemas.microsoft.com/office/drawing/2014/main" xmlns="" val="2471075843"/>
                  </a:ext>
                </a:extLst>
              </a:tr>
              <a:tr h="980356">
                <a:tc>
                  <a:txBody>
                    <a:bodyPr/>
                    <a:lstStyle/>
                    <a:p>
                      <a:pPr algn="ctr"/>
                      <a:r>
                        <a:rPr lang="en-US" sz="2000" dirty="0"/>
                        <a:t>5</a:t>
                      </a:r>
                      <a:endParaRPr lang="ru-RU" sz="2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kk-KZ" sz="2000" dirty="0">
                          <a:solidFill>
                            <a:srgbClr val="002060"/>
                          </a:solidFill>
                          <a:latin typeface="Times New Roman" panose="02020603050405020304" pitchFamily="18" charset="0"/>
                          <a:cs typeface="Times New Roman" panose="02020603050405020304" pitchFamily="18" charset="0"/>
                        </a:rPr>
                        <a:t>Тау өңірінде тұратын адамдардың да мінезі тау секілді  биік</a:t>
                      </a:r>
                      <a:r>
                        <a:rPr lang="kk-KZ" sz="2000" dirty="0">
                          <a:solidFill>
                            <a:srgbClr val="002060"/>
                          </a:solidFill>
                        </a:rPr>
                        <a:t>.</a:t>
                      </a:r>
                      <a:endParaRPr lang="ru-RU" sz="2000" dirty="0">
                        <a:solidFill>
                          <a:srgbClr val="002060"/>
                        </a:solidFill>
                      </a:endParaRPr>
                    </a:p>
                    <a:p>
                      <a:endParaRPr lang="ru-RU" sz="2000" dirty="0">
                        <a:solidFill>
                          <a:srgbClr val="002060"/>
                        </a:solidFill>
                      </a:endParaRPr>
                    </a:p>
                  </a:txBody>
                  <a:tcPr/>
                </a:tc>
                <a:tc>
                  <a:txBody>
                    <a:bodyPr/>
                    <a:lstStyle/>
                    <a:p>
                      <a:r>
                        <a:rPr lang="en-US" sz="2000" dirty="0"/>
                        <a:t>    </a:t>
                      </a:r>
                      <a:endParaRPr lang="ru-RU" sz="2000" dirty="0"/>
                    </a:p>
                  </a:txBody>
                  <a:tcPr/>
                </a:tc>
                <a:tc>
                  <a:txBody>
                    <a:bodyPr/>
                    <a:lstStyle/>
                    <a:p>
                      <a:r>
                        <a:rPr lang="kk-KZ" sz="2000" dirty="0"/>
                        <a:t>   </a:t>
                      </a:r>
                      <a:r>
                        <a:rPr lang="ru-RU" sz="2000" dirty="0" smtClean="0">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_</a:t>
                      </a:r>
                      <a:endParaRPr lang="ru-RU" sz="2000" dirty="0"/>
                    </a:p>
                  </a:txBody>
                  <a:tcPr/>
                </a:tc>
                <a:extLst>
                  <a:ext uri="{0D108BD9-81ED-4DB2-BD59-A6C34878D82A}">
                    <a16:rowId xmlns:a16="http://schemas.microsoft.com/office/drawing/2014/main" xmlns="" val="3932683491"/>
                  </a:ext>
                </a:extLst>
              </a:tr>
            </a:tbl>
          </a:graphicData>
        </a:graphic>
      </p:graphicFrame>
    </p:spTree>
    <p:extLst>
      <p:ext uri="{BB962C8B-B14F-4D97-AF65-F5344CB8AC3E}">
        <p14:creationId xmlns:p14="http://schemas.microsoft.com/office/powerpoint/2010/main" xmlns="" val="1755550819"/>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695</TotalTime>
  <Words>840</Words>
  <Application>Microsoft Office PowerPoint</Application>
  <PresentationFormat>Произвольный</PresentationFormat>
  <Paragraphs>151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Аспект</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balzhan</dc:creator>
  <cp:lastModifiedBy>admin</cp:lastModifiedBy>
  <cp:revision>67</cp:revision>
  <dcterms:created xsi:type="dcterms:W3CDTF">2020-06-24T18:02:40Z</dcterms:created>
  <dcterms:modified xsi:type="dcterms:W3CDTF">2020-07-20T11:31:54Z</dcterms:modified>
</cp:coreProperties>
</file>