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62" r:id="rId3"/>
    <p:sldId id="269" r:id="rId4"/>
    <p:sldId id="277" r:id="rId5"/>
    <p:sldId id="271" r:id="rId6"/>
    <p:sldId id="272" r:id="rId7"/>
    <p:sldId id="263" r:id="rId8"/>
    <p:sldId id="258" r:id="rId9"/>
    <p:sldId id="273" r:id="rId10"/>
    <p:sldId id="274" r:id="rId11"/>
    <p:sldId id="259" r:id="rId12"/>
    <p:sldId id="275" r:id="rId13"/>
    <p:sldId id="276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051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20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1819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44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257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467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066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59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40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51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53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84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71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02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919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36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0FA9B-C404-482F-BEEB-8769978417A1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00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kk.wikipedia.org/wiki/%D0%95%D0%BA%D0%BF%D1%96%D0%BD#cite_note-2" TargetMode="External"/><Relationship Id="rId3" Type="http://schemas.openxmlformats.org/officeDocument/2006/relationships/hyperlink" Target="https://kk.wikipedia.org/wiki/%D0%91%D1%83%D1%8B%D0%BD" TargetMode="External"/><Relationship Id="rId7" Type="http://schemas.openxmlformats.org/officeDocument/2006/relationships/hyperlink" Target="https://kk.wikipedia.org/w/index.php?title=%D3%98%D0%B4%D0%B5%D1%82-%D2%93%D2%B1%D1%80%D1%8B%D0%BF&amp;action=edit&amp;redlink=1" TargetMode="External"/><Relationship Id="rId2" Type="http://schemas.openxmlformats.org/officeDocument/2006/relationships/hyperlink" Target="https://kk.wikipedia.org/wiki/%D0%A1%D3%A9%D0%B9%D0%BB%D0%B5%D0%B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k.wikipedia.org/wiki/%D0%9C%D0%B5%D0%BA%D1%82%D0%B5%D0%BF" TargetMode="External"/><Relationship Id="rId5" Type="http://schemas.openxmlformats.org/officeDocument/2006/relationships/hyperlink" Target="https://kk.wikipedia.org/w/index.php?title=%D0%95%D0%BA%D0%BF%D1%96%D0%BD_%D0%B4%D0%B0%D1%83%D1%8B%D1%81&amp;action=edit&amp;redlink=1" TargetMode="External"/><Relationship Id="rId4" Type="http://schemas.openxmlformats.org/officeDocument/2006/relationships/hyperlink" Target="https://kk.wikipedia.org/wiki/%D0%94%D1%8B%D0%B1%D1%8B%D1%8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AFAF230-A13E-4E68-B8D3-473DCEB6D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642625"/>
              </p:ext>
            </p:extLst>
          </p:nvPr>
        </p:nvGraphicFramePr>
        <p:xfrm>
          <a:off x="474731" y="435186"/>
          <a:ext cx="8947565" cy="3535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47565">
                  <a:extLst>
                    <a:ext uri="{9D8B030D-6E8A-4147-A177-3AD203B41FA5}">
                      <a16:colId xmlns:a16="http://schemas.microsoft.com/office/drawing/2014/main" val="1052656091"/>
                    </a:ext>
                  </a:extLst>
                </a:gridCol>
              </a:tblGrid>
              <a:tr h="1596108">
                <a:tc>
                  <a:txBody>
                    <a:bodyPr/>
                    <a:lstStyle/>
                    <a:p>
                      <a:r>
                        <a:rPr lang="kk-K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Қазақстандағы  көрікті жерлер.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endParaRPr lang="ru-RU" sz="1800" b="1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</a:t>
                      </a:r>
                      <a:r>
                        <a:rPr lang="en-US" sz="2000" b="1" i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kk-KZ" sz="2000" b="1" i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i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БӨЛІМ</a:t>
                      </a:r>
                    </a:p>
                    <a:p>
                      <a:endParaRPr lang="kk-KZ" sz="2000" b="1" i="0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Ұлттық және отбасылық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((</a:t>
                      </a:r>
                      <a:r>
                        <a:rPr lang="kk-K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Ұлттық және отбасылық құндылықтар</a:t>
                      </a:r>
                      <a:endParaRPr lang="kk-KZ" sz="2800" i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800" i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2800" i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2400" i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тақырыбы:</a:t>
                      </a:r>
                    </a:p>
                    <a:p>
                      <a:pPr algn="ctr"/>
                      <a:endParaRPr lang="en-US" sz="2400" i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№6. </a:t>
                      </a:r>
                      <a:r>
                        <a:rPr lang="kk-KZ" sz="240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Отбасылық құндылықтар. Екпін түрлері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19101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C477CCA-1668-41BD-98CF-8A9B84BD74FA}"/>
              </a:ext>
            </a:extLst>
          </p:cNvPr>
          <p:cNvSpPr txBox="1"/>
          <p:nvPr/>
        </p:nvSpPr>
        <p:spPr>
          <a:xfrm>
            <a:off x="8335617" y="5406888"/>
            <a:ext cx="16432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 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E71C24-DF88-4790-977D-FB14652D457A}"/>
              </a:ext>
            </a:extLst>
          </p:cNvPr>
          <p:cNvSpPr txBox="1"/>
          <p:nvPr/>
        </p:nvSpPr>
        <p:spPr>
          <a:xfrm>
            <a:off x="2292627" y="1589715"/>
            <a:ext cx="4829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Ұлттық және отбасылық құндылықтар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093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87D344B-8DAE-465B-B22B-B725CE630661}"/>
              </a:ext>
            </a:extLst>
          </p:cNvPr>
          <p:cNvSpPr/>
          <p:nvPr/>
        </p:nvSpPr>
        <p:spPr>
          <a:xfrm>
            <a:off x="946244" y="793298"/>
            <a:ext cx="84161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жақты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көтерілген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мәселені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анықтауға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нақтылау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сұрағын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құрастырып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9D196CB-7836-4797-B697-F44C3D635F78}"/>
              </a:ext>
            </a:extLst>
          </p:cNvPr>
          <p:cNvSpPr/>
          <p:nvPr/>
        </p:nvSpPr>
        <p:spPr>
          <a:xfrm>
            <a:off x="1041780" y="2362790"/>
            <a:ext cx="77200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пайдалана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мәтіннен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көтерілген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мәселені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анықтауға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нақтылау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сұрағын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құрастырып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жаза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endParaRPr lang="ru-RU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DAF94728-B4BD-408D-9DCA-7022D1571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638408"/>
              </p:ext>
            </p:extLst>
          </p:nvPr>
        </p:nvGraphicFramePr>
        <p:xfrm>
          <a:off x="1160060" y="4086171"/>
          <a:ext cx="805824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4244">
                  <a:extLst>
                    <a:ext uri="{9D8B030D-6E8A-4147-A177-3AD203B41FA5}">
                      <a16:colId xmlns:a16="http://schemas.microsoft.com/office/drawing/2014/main" val="248706882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87594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Сұрақ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Жауап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092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62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95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120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17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4D07A10-FEC6-46BB-AB10-D6E2AFA91FD3}"/>
              </a:ext>
            </a:extLst>
          </p:cNvPr>
          <p:cNvSpPr/>
          <p:nvPr/>
        </p:nvSpPr>
        <p:spPr>
          <a:xfrm>
            <a:off x="668739" y="1327583"/>
            <a:ext cx="91576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жақты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көтерілген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мәселені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нақтылау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сұрағын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құрастырып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C410916-A3EC-4AEB-87DC-B8A12124C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045699"/>
              </p:ext>
            </p:extLst>
          </p:nvPr>
        </p:nvGraphicFramePr>
        <p:xfrm>
          <a:off x="491319" y="3048124"/>
          <a:ext cx="9335068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6663">
                  <a:extLst>
                    <a:ext uri="{9D8B030D-6E8A-4147-A177-3AD203B41FA5}">
                      <a16:colId xmlns:a16="http://schemas.microsoft.com/office/drawing/2014/main" val="3739856040"/>
                    </a:ext>
                  </a:extLst>
                </a:gridCol>
                <a:gridCol w="4668405">
                  <a:extLst>
                    <a:ext uri="{9D8B030D-6E8A-4147-A177-3AD203B41FA5}">
                      <a16:colId xmlns:a16="http://schemas.microsoft.com/office/drawing/2014/main" val="21057210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Сұрақ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Жауап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11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600" b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Отбасы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 </a:t>
                      </a:r>
                      <a:r>
                        <a:rPr lang="ru-RU" sz="1600" b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тәрбие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бастауы</a:t>
                      </a: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осы оймен келісесің бе?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kk-KZ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Иә, келісемін, себебі </a:t>
                      </a:r>
                      <a:r>
                        <a:rPr lang="kk-KZ" sz="1600" b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отбасы – адам үшін ең жақын әлеуметтік орта</a:t>
                      </a:r>
                      <a:r>
                        <a:rPr lang="kk-KZ" sz="1800" b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endParaRPr lang="ru-RU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387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kk-K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Қазақ халқы еңбекті бүкіл тәрбие жүйесінің күретамыры деп қарастырды. Сонда басқа тәрбие түріне де еңбекті кірістірген бе?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kk-K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Қазақ отбасында дене, еңбек, ақыл-ой, адамгершілік, экономикалық, экологиялық, құқықтық, сұлулық тәрбиелері жүргізілген</a:t>
                      </a:r>
                      <a:r>
                        <a:rPr lang="kk-KZ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kk-KZ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Олардың барлығын еңбекпен байланыстырған. 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699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kk-K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Жер</a:t>
                      </a:r>
                      <a:r>
                        <a:rPr lang="en-US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Анаға деген құрмет пен ізет олардың санасында ғасырлар бойы қалыптасқан.</a:t>
                      </a:r>
                      <a:r>
                        <a:rPr lang="en-US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Бұл олардың көшпенді тірлік кешкендігінен бе?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kk-KZ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лар көшпенді өмір сүргендіктен, өздерін табиғаттың бір бөлігіміз деп есептеген. 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60941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BCD5A73-36C9-4A84-8F0A-2C004D9AE27B}"/>
              </a:ext>
            </a:extLst>
          </p:cNvPr>
          <p:cNvSpPr txBox="1"/>
          <p:nvPr/>
        </p:nvSpPr>
        <p:spPr>
          <a:xfrm>
            <a:off x="2101755" y="750627"/>
            <a:ext cx="1650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105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4CE2EFD-18C7-485A-879B-1DCD53826BC2}"/>
              </a:ext>
            </a:extLst>
          </p:cNvPr>
          <p:cNvSpPr/>
          <p:nvPr/>
        </p:nvSpPr>
        <p:spPr>
          <a:xfrm>
            <a:off x="1464859" y="912085"/>
            <a:ext cx="7365241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3-тапсырма.</a:t>
            </a:r>
          </a:p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сай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оқыңыз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біледі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ерілген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сөйлемдерді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түрлеріне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сай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оқиды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маңайындағы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нәрсе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қымбат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болмасын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таза,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ретті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тәртіпті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2"/>
            </a:pP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киім-кешек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ыдыс-аяқ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таза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 сөйлемде де сөз екпіні соңғы буынға түсіп тұр.</a:t>
            </a:r>
          </a:p>
          <a:p>
            <a:pPr marL="457200" indent="-457200">
              <a:buAutoNum type="arabicPeriod"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 екпінін сөйлем ішіндегі әр сөзге екпін түсіре отырып, анықтауымызға болады. Сол арқылы айтайын деген ойымызды жеткізе аламыз.</a:t>
            </a:r>
          </a:p>
          <a:p>
            <a:pPr marL="457200" indent="-457200">
              <a:buAutoNum type="arabicPeriod"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Тіркес екпіні киім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кешек, ыдыс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аяқ, үйдің іші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сия</a:t>
            </a:r>
            <a:r>
              <a:rPr lang="kk-K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қты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күрделі сөздерде келіп тұр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eriod"/>
            </a:pP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57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A1982C-9D8E-4984-A8CE-9FB8AEEB635A}"/>
              </a:ext>
            </a:extLst>
          </p:cNvPr>
          <p:cNvSpPr txBox="1"/>
          <p:nvPr/>
        </p:nvSpPr>
        <p:spPr>
          <a:xfrm>
            <a:off x="1446663" y="742113"/>
            <a:ext cx="2002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 бекіту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A479664-8252-46E6-AD51-47C28A608E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412" y="1543898"/>
            <a:ext cx="2906973" cy="2591374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4C26D11-FE63-4D1A-8990-2A1B02D472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6215" y="1543898"/>
            <a:ext cx="3016155" cy="259137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816A86A-100A-47C1-80B6-FFA16ED1A6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3066" y="1543899"/>
            <a:ext cx="2636152" cy="248219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4C0DD13-4D67-4A70-B2F6-FC09F9FBA2EF}"/>
              </a:ext>
            </a:extLst>
          </p:cNvPr>
          <p:cNvSpPr/>
          <p:nvPr/>
        </p:nvSpPr>
        <p:spPr>
          <a:xfrm>
            <a:off x="1146412" y="4837047"/>
            <a:ext cx="78474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орытындылап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мақал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жазған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мақалыңызды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екпіннің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ажыратып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оқыңыз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799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B764C1-0008-458F-B8C2-CF6898CF64D4}"/>
              </a:ext>
            </a:extLst>
          </p:cNvPr>
          <p:cNvSpPr txBox="1"/>
          <p:nvPr/>
        </p:nvSpPr>
        <p:spPr>
          <a:xfrm>
            <a:off x="468177" y="754385"/>
            <a:ext cx="855971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</a:p>
          <a:p>
            <a:endParaRPr lang="kk-K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 байланысты, бүгінгі сабақты қорытындылап, мақал жазыңыз, жазған мақалыңызды екпіннің түрлеріне ажыратып оқыңыз.</a:t>
            </a:r>
          </a:p>
          <a:p>
            <a:endParaRPr lang="kk-K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 байланысты мақал табады;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тақырыппен байланыстырады;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тапқан мақалын екпіннің түрлеріне сай оқиды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 –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бауыр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 startAt="2"/>
            </a:pP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бәрінен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қымбат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2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Отан -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қуат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шуақ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.</a:t>
            </a:r>
          </a:p>
          <a:p>
            <a:endParaRPr lang="kk-K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882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842D5F-4689-4034-8A76-E7AD8793865B}"/>
              </a:ext>
            </a:extLst>
          </p:cNvPr>
          <p:cNvSpPr txBox="1"/>
          <p:nvPr/>
        </p:nvSpPr>
        <p:spPr>
          <a:xfrm>
            <a:off x="530087" y="1099931"/>
            <a:ext cx="89584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сабақта:</a:t>
            </a:r>
          </a:p>
          <a:p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мәтіннен негізгі және қосымша ақпараттарды таптым;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 мазмұнына сай нақтылау сұрақтарын құрадым;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 кестесі» мен «Екі жақты күнделік» әдістері бойынша кесте толтырдым;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екпіннің түрлерімен таныстым;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сөйлемдерді екпін түрлеріне сай оқыдым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  тапсырма:</a:t>
            </a:r>
          </a:p>
          <a:p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  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«Отбасы – шағын қоғам» тақырыбына ПОПС әдісі бойынша өз ойыңды жазыңыз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85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F12A57-ABCC-472E-9657-950EC4CF7FE0}"/>
              </a:ext>
            </a:extLst>
          </p:cNvPr>
          <p:cNvSpPr txBox="1"/>
          <p:nvPr/>
        </p:nvSpPr>
        <p:spPr>
          <a:xfrm>
            <a:off x="2974892" y="1178630"/>
            <a:ext cx="2851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E95929-8A6F-4800-9CD0-71F59B3678CC}"/>
              </a:ext>
            </a:extLst>
          </p:cNvPr>
          <p:cNvSpPr txBox="1"/>
          <p:nvPr/>
        </p:nvSpPr>
        <p:spPr>
          <a:xfrm>
            <a:off x="2654542" y="3452191"/>
            <a:ext cx="3492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мақсаттары: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58080C-D064-481C-B853-A894A491655E}"/>
              </a:ext>
            </a:extLst>
          </p:cNvPr>
          <p:cNvSpPr txBox="1"/>
          <p:nvPr/>
        </p:nvSpPr>
        <p:spPr>
          <a:xfrm>
            <a:off x="1133941" y="4267200"/>
            <a:ext cx="83413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мәтіннен негізгі және қосымша ақпаратты табады;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 көтерілген мәселеге байланысты нақтылау сұрақтарын құрастырады;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екпіннің түрлерін сөз, сөйлем ішінде орынды қолданады</a:t>
            </a:r>
            <a:r>
              <a:rPr lang="kk-KZ" dirty="0"/>
              <a:t>.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B191DBE-BE28-4B58-A694-5A03B91717C6}"/>
              </a:ext>
            </a:extLst>
          </p:cNvPr>
          <p:cNvSpPr/>
          <p:nvPr/>
        </p:nvSpPr>
        <p:spPr>
          <a:xfrm>
            <a:off x="1007165" y="1744248"/>
            <a:ext cx="903798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6.О5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әтіннен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нақтылау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ӘТН2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Екпіннің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729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ACA83DE-41B3-4FF3-B9E3-5DAD62A8BCD6}"/>
              </a:ext>
            </a:extLst>
          </p:cNvPr>
          <p:cNvSpPr/>
          <p:nvPr/>
        </p:nvSpPr>
        <p:spPr>
          <a:xfrm>
            <a:off x="1408407" y="832438"/>
            <a:ext cx="27691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критерийлері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9E5E058-42C6-4477-8D2C-DFE5AAE45112}"/>
              </a:ext>
            </a:extLst>
          </p:cNvPr>
          <p:cNvSpPr/>
          <p:nvPr/>
        </p:nvSpPr>
        <p:spPr>
          <a:xfrm>
            <a:off x="1073426" y="2709566"/>
            <a:ext cx="82030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мәтіннен негізгі және қосымша ақпараттарды анықтап, көтерілген мәселеге арналған нақтылау сұрақтарын құрастырады;</a:t>
            </a:r>
          </a:p>
          <a:p>
            <a:pPr lvl="0"/>
            <a:endParaRPr lang="kk-K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сөз, сөйлем ішінде екпін түрлерін дұрыс қолданады</a:t>
            </a:r>
          </a:p>
          <a:p>
            <a:endParaRPr lang="kk-K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528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DB0D0D-60BF-457F-9700-09CA4E7D5807}"/>
              </a:ext>
            </a:extLst>
          </p:cNvPr>
          <p:cNvSpPr txBox="1"/>
          <p:nvPr/>
        </p:nvSpPr>
        <p:spPr>
          <a:xfrm>
            <a:off x="1338470" y="1298713"/>
            <a:ext cx="1986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Сенің білетінің</a:t>
            </a:r>
            <a:r>
              <a:rPr lang="kk-K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ru-RU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002730-D98D-4973-88E7-6A89AC5D5FF7}"/>
              </a:ext>
            </a:extLst>
          </p:cNvPr>
          <p:cNvSpPr txBox="1"/>
          <p:nvPr/>
        </p:nvSpPr>
        <p:spPr>
          <a:xfrm>
            <a:off x="1338470" y="2080591"/>
            <a:ext cx="609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мәтіндегі негізгі және қосымша ақпараттар;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ой мен нақтылау сұрағы;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екпін, оның түрлері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1C9D50-857F-453B-89CF-0CF767AEC3A0}"/>
              </a:ext>
            </a:extLst>
          </p:cNvPr>
          <p:cNvSpPr txBox="1"/>
          <p:nvPr/>
        </p:nvSpPr>
        <p:spPr>
          <a:xfrm>
            <a:off x="1338470" y="3577081"/>
            <a:ext cx="226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Сенің меңгеретінің</a:t>
            </a:r>
            <a:r>
              <a:rPr lang="kk-KZ" dirty="0"/>
              <a:t>: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D49352-7198-4CBF-B9C3-318EC79321FC}"/>
              </a:ext>
            </a:extLst>
          </p:cNvPr>
          <p:cNvSpPr txBox="1"/>
          <p:nvPr/>
        </p:nvSpPr>
        <p:spPr>
          <a:xfrm>
            <a:off x="1338470" y="4293705"/>
            <a:ext cx="88072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негізгі, қосымша ақпараттарды анықтауға бағытталған нақтылау сұрағын құрастыру;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 және оның түрлерін сөз, сөйлем ішінде қолдану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805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06BE784-1D9F-4E67-8C4C-B0540448377F}"/>
              </a:ext>
            </a:extLst>
          </p:cNvPr>
          <p:cNvSpPr/>
          <p:nvPr/>
        </p:nvSpPr>
        <p:spPr>
          <a:xfrm>
            <a:off x="450574" y="509421"/>
            <a:ext cx="983311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Мәтіндегі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жанама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бөлігінде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ақпаратына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түсініксіз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ұғымдарды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сипаттаулар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баяндаулар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бөліктің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тезистер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көбінесе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азатжолдың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идеясы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жанама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мыналарды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қамтиды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суреттейтін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қайталанатын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жинақтайтын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кеңейтеді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қарастырылатын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құбылыстардың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мәнін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суреттеуші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ақпараттарды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автор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мынадай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1)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идеяны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нақтылайтын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растайтын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түсіндіретін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мысалдар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2)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ғалымдардың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пікірлерін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дәйексөздерін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келтіріп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ойларын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растайды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Нақтылау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сұрағы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алдыңғы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ой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тастап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нақтылауға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034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967AB56-7BEA-480D-81F9-BB3F22C57F52}"/>
              </a:ext>
            </a:extLst>
          </p:cNvPr>
          <p:cNvSpPr/>
          <p:nvPr/>
        </p:nvSpPr>
        <p:spPr>
          <a:xfrm>
            <a:off x="291548" y="751344"/>
            <a:ext cx="958132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Сөйле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сөйлем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Буы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буын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Дыбыс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дыбыстардың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тілдік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бөліктерден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ерекшеленіп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көтеріңкі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айтылуы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ой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Дыбыс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дыбыс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бөлінеді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буынның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көтеріңкі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айтылуы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буынға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Бала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далада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ойнап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Екпін дауыс (мұндай бет жоқ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екпін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Екпін дауыс (мұндай бет жоқ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Екпін дауыс (мұндай бет жоқ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дауысты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оқшаулап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бөлектеп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аударылатын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бөлектейді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Айбек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Айбек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Айбек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Ой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түсіру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нақтылау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көзделеді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Тіркес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тіркесе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тізбектеле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біртұтас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екпінмен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бөлектене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айтылуы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көбінесе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сөздерге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көмекші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тіркесіне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Мектеп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мектепке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әке-шеше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Әдет-ғұрып (мұндай бет жоқ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әдет-ғұрып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дыбыстың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бөлектеніп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көтеріңкі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дауыспен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айтылуы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Ой-па-ай, та-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көңіл-күйін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білдіретін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айтуда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Айтылуда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сөйлеушінің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эмоциясын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ru-RU" baseline="30000" dirty="0">
                <a:solidFill>
                  <a:srgbClr val="002060"/>
                </a:solidFill>
                <a:latin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2]</a:t>
            </a:r>
            <a:endParaRPr lang="ru-RU" b="0" i="0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262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BAF98792-4FB1-4C3F-95A6-F50C28473709}"/>
              </a:ext>
            </a:extLst>
          </p:cNvPr>
          <p:cNvCxnSpPr/>
          <p:nvPr/>
        </p:nvCxnSpPr>
        <p:spPr>
          <a:xfrm>
            <a:off x="2305878" y="1828800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A90D135-2D6D-4C14-9C2E-2F8953412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413" y="1146412"/>
            <a:ext cx="3655866" cy="228258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C34E332-0C70-4DFA-B3F9-321107B707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9230" y="1146412"/>
            <a:ext cx="3780430" cy="228258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C426FE-C7CA-456E-ADCC-BDF495D9E100}"/>
              </a:ext>
            </a:extLst>
          </p:cNvPr>
          <p:cNvSpPr/>
          <p:nvPr/>
        </p:nvSpPr>
        <p:spPr>
          <a:xfrm>
            <a:off x="2040835" y="3687792"/>
            <a:ext cx="6830210" cy="1289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Әр отбасының өзіне тән ерекшелігі болуы мүмкін бе?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өмірінде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отбасының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ойлайсыз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Отбасы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бақытының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құрылымы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ru-RU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7A0EE0-AF09-489F-B58A-B59767798DD9}"/>
              </a:ext>
            </a:extLst>
          </p:cNvPr>
          <p:cNvSpPr txBox="1"/>
          <p:nvPr/>
        </p:nvSpPr>
        <p:spPr>
          <a:xfrm>
            <a:off x="965890" y="427614"/>
            <a:ext cx="301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 қозғау сұрақтары: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723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AF953DF-D909-4F84-A7D3-764C87B34102}"/>
              </a:ext>
            </a:extLst>
          </p:cNvPr>
          <p:cNvSpPr/>
          <p:nvPr/>
        </p:nvSpPr>
        <p:spPr>
          <a:xfrm>
            <a:off x="477673" y="285017"/>
            <a:ext cx="1018123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1-тапсырма. «Т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мұқият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кестені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толтырыңыз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бағанға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ашатын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бағанға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бастауы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дәстүрлердің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жағымды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өнегелердің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мұралар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салт-дәстүрлердің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құндылығын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сақтаушысы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халықтың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тәрбиесіндегі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тәрбиесінің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мәдени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құндылықтары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қалыптасады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тәрбиесінің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халықтық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педагогика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мұраларының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түрлерінде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бейнеленген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Көне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заманнан-ақ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халқында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қалдырмаса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білгір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педагогтар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тәрбиешілер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ұстаздар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көзқарастары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әрекеттерінде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дәстүрлі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дүниетанымды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ұстанып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халықтың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мұраттары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арман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тілектеріне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сүйеніп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ақыл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-ой,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адамгершілік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экологиялық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құқықтық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сұлулық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тәрбиелері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жүргізілген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аталған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асырудың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жан-жақты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жетілген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азамат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тәрбиелеу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Отбасындағы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тәрбиесінің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денесін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денсаулығын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нығайту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ағзасын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шынықтыру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тәртібін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ұйымдастыруға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салауатты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салтына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тәрбиелеу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халқы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еңбекті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бүкіл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күретамыры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қарастырды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ата-бабаларымыздың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ортаны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аялауы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ізгі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мейірбан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қарым-қатынасын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мақтанышпен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айтуға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Себебі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көшпенді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сүргендіктен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әркез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өздерін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табиғаттың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бөлігіміз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есептеген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Анаға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құрмет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ізет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санасында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ғасырлар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қалыптасқан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851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57F77E-24A3-4C3F-95A1-52674D258350}"/>
              </a:ext>
            </a:extLst>
          </p:cNvPr>
          <p:cNvSpPr txBox="1"/>
          <p:nvPr/>
        </p:nvSpPr>
        <p:spPr>
          <a:xfrm>
            <a:off x="968990" y="491320"/>
            <a:ext cx="1650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3D4A5D0-8CE5-493A-9142-4A4537025393}"/>
              </a:ext>
            </a:extLst>
          </p:cNvPr>
          <p:cNvSpPr/>
          <p:nvPr/>
        </p:nvSpPr>
        <p:spPr>
          <a:xfrm>
            <a:off x="968989" y="957071"/>
            <a:ext cx="62916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kk-KZ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әтінді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түсініп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оқиды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табады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таңдаған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ақпаратпен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кестені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толтырады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CAFC505F-78DA-4AE0-9E45-9F9FE45E7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463119"/>
              </p:ext>
            </p:extLst>
          </p:nvPr>
        </p:nvGraphicFramePr>
        <p:xfrm>
          <a:off x="532262" y="2253819"/>
          <a:ext cx="9062114" cy="369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2818">
                  <a:extLst>
                    <a:ext uri="{9D8B030D-6E8A-4147-A177-3AD203B41FA5}">
                      <a16:colId xmlns:a16="http://schemas.microsoft.com/office/drawing/2014/main" val="3900541804"/>
                    </a:ext>
                  </a:extLst>
                </a:gridCol>
                <a:gridCol w="4599296">
                  <a:extLst>
                    <a:ext uri="{9D8B030D-6E8A-4147-A177-3AD203B41FA5}">
                      <a16:colId xmlns:a16="http://schemas.microsoft.com/office/drawing/2014/main" val="4254827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   </a:t>
                      </a:r>
                      <a:r>
                        <a:rPr lang="kk-KZ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Негізгі ақпарат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         </a:t>
                      </a:r>
                      <a:r>
                        <a:rPr lang="kk-KZ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Қосымша ақпарат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97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Отбасы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белгілі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дәстүрлердің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жағымды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өнегелердің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мұралар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салт-дәстүрлердің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құндылығын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сақтаушысы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1.</a:t>
                      </a:r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kk-KZ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Әр халықтың бала тәрбиесіндегі өзіндік ерекшеліктері арқылы сол халық отбасы тәрбиесінің де өзіне ғана тән мәдени құндылықтары қалыптасады.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423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2. </a:t>
                      </a:r>
                      <a:r>
                        <a:rPr lang="kk-KZ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Қазақ отбасы тәрбиесінің өзіне тән ерекшеліктері оның халықтық педагогика мұраларының мазмұны мен түрлерінде бейнеленген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kk-K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Көне заманнан-ақ қазақ халқында жазбаша педагогикалық еңбек жазып қалдырмаса да, білгір педагогтар, тәрбиешілер, ұстаздар болған.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260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  <a:r>
                        <a:rPr lang="ru-RU" dirty="0"/>
                        <a:t> </a:t>
                      </a:r>
                      <a:r>
                        <a:rPr lang="kk-KZ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Қазақ отбасында дене, еңбек, ақыл-ой, адамгершілік, экономикалық, экологиялық, құқықтық, сұлулық тәрбиелері жүргізілген.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kk-KZ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Қазақ халқы еңбекті бүкіл тәрбие жүйесінің күретамыры деп қарастырды.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149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62627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1670</TotalTime>
  <Words>1373</Words>
  <Application>Microsoft Office PowerPoint</Application>
  <PresentationFormat>Широкоэкранный</PresentationFormat>
  <Paragraphs>149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Segoe UI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balzhan</dc:creator>
  <cp:lastModifiedBy>balzhan</cp:lastModifiedBy>
  <cp:revision>93</cp:revision>
  <dcterms:created xsi:type="dcterms:W3CDTF">2020-06-24T18:02:40Z</dcterms:created>
  <dcterms:modified xsi:type="dcterms:W3CDTF">2020-08-29T05:44:45Z</dcterms:modified>
</cp:coreProperties>
</file>