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2"/>
  </p:notesMasterIdLst>
  <p:handoutMasterIdLst>
    <p:handoutMasterId r:id="rId13"/>
  </p:handoutMasterIdLst>
  <p:sldIdLst>
    <p:sldId id="467" r:id="rId2"/>
    <p:sldId id="259" r:id="rId3"/>
    <p:sldId id="347" r:id="rId4"/>
    <p:sldId id="446" r:id="rId5"/>
    <p:sldId id="459" r:id="rId6"/>
    <p:sldId id="472" r:id="rId7"/>
    <p:sldId id="456" r:id="rId8"/>
    <p:sldId id="473" r:id="rId9"/>
    <p:sldId id="471" r:id="rId10"/>
    <p:sldId id="4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4B4"/>
    <a:srgbClr val="350D53"/>
    <a:srgbClr val="E11FC5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6374" autoAdjust="0"/>
  </p:normalViewPr>
  <p:slideViewPr>
    <p:cSldViewPr snapToGrid="0" showGuides="1">
      <p:cViewPr varScale="1">
        <p:scale>
          <a:sx n="87" d="100"/>
          <a:sy n="87" d="100"/>
        </p:scale>
        <p:origin x="1502" y="4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7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3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61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64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056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112081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1695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778" y="7650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8358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6718" y="8450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408" y="668802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370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7297" y="58664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1699" y="111052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505" y="1051030"/>
            <a:ext cx="3660812" cy="517146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6315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6315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8211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37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97793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513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7513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32054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6180" y="79120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25374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43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8969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9317" y="867175"/>
            <a:ext cx="3936594" cy="2848311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8094" y="88008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9318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89723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87434" y="1537571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70527" y="1125506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2423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0180" y="75065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724" y="1747789"/>
            <a:ext cx="4010628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0749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9400" y="682504"/>
            <a:ext cx="5145207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9256" y="66753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1061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4866" y="74045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987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286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35922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2515" y="3777485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26151" y="3777484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2966" y="113669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7890" y="135330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261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6559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2725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088" y="0"/>
            <a:ext cx="403098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2555" y="95707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7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64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52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8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61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52" r:id="rId14"/>
    <p:sldLayoutId id="2147483654" r:id="rId15"/>
    <p:sldLayoutId id="2147483663" r:id="rId16"/>
    <p:sldLayoutId id="2147483656" r:id="rId17"/>
    <p:sldLayoutId id="2147483657" r:id="rId18"/>
    <p:sldLayoutId id="2147483661" r:id="rId19"/>
    <p:sldLayoutId id="2147483680" r:id="rId20"/>
    <p:sldLayoutId id="2147483658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openxmlformats.org/officeDocument/2006/relationships/image" Target="../media/image1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openxmlformats.org/officeDocument/2006/relationships/image" Target="../media/image17.gif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99A8B9-AA46-4992-A87E-49DB7590D2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376FDD-F89C-486E-97F4-BB2AC7B10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" y="0"/>
            <a:ext cx="9144000" cy="4095750"/>
          </a:xfrm>
          <a:prstGeom prst="rect">
            <a:avLst/>
          </a:prstGeom>
        </p:spPr>
      </p:pic>
      <p:sp>
        <p:nvSpPr>
          <p:cNvPr id="836" name="Прямоугольник: скругленные углы 835">
            <a:extLst>
              <a:ext uri="{FF2B5EF4-FFF2-40B4-BE49-F238E27FC236}">
                <a16:creationId xmlns:a16="http://schemas.microsoft.com/office/drawing/2014/main" id="{CA708BDD-1455-4AB9-8EB1-E82C2B302651}"/>
              </a:ext>
            </a:extLst>
          </p:cNvPr>
          <p:cNvSpPr/>
          <p:nvPr/>
        </p:nvSpPr>
        <p:spPr>
          <a:xfrm>
            <a:off x="2231472" y="1845578"/>
            <a:ext cx="6107185" cy="1183445"/>
          </a:xfrm>
          <a:prstGeom prst="roundRect">
            <a:avLst>
              <a:gd name="adj" fmla="val 3264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FC8678-F308-40FB-A870-20A094CFCAFF}"/>
              </a:ext>
            </a:extLst>
          </p:cNvPr>
          <p:cNvSpPr txBox="1"/>
          <p:nvPr/>
        </p:nvSpPr>
        <p:spPr>
          <a:xfrm>
            <a:off x="2951103" y="1991571"/>
            <a:ext cx="5337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6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 АЛГОРИТМДЕРДІ ПРОГРАМАЛАУ.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076BEAB-3714-42D9-8E58-22185B16E9F6}"/>
              </a:ext>
            </a:extLst>
          </p:cNvPr>
          <p:cNvGrpSpPr/>
          <p:nvPr/>
        </p:nvGrpSpPr>
        <p:grpSpPr>
          <a:xfrm>
            <a:off x="2898271" y="2933494"/>
            <a:ext cx="1990878" cy="2260710"/>
            <a:chOff x="7662310" y="84967"/>
            <a:chExt cx="1242095" cy="1414714"/>
          </a:xfrm>
        </p:grpSpPr>
        <p:pic>
          <p:nvPicPr>
            <p:cNvPr id="834" name="Рисунок 833">
              <a:extLst>
                <a:ext uri="{FF2B5EF4-FFF2-40B4-BE49-F238E27FC236}">
                  <a16:creationId xmlns:a16="http://schemas.microsoft.com/office/drawing/2014/main" id="{8D4F231A-3CAB-41D3-9A90-5D0878FA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310" y="84967"/>
              <a:ext cx="1242095" cy="1242095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75253B1-C1A5-436B-92D4-7008D626CEF8}"/>
                </a:ext>
              </a:extLst>
            </p:cNvPr>
            <p:cNvSpPr/>
            <p:nvPr/>
          </p:nvSpPr>
          <p:spPr>
            <a:xfrm>
              <a:off x="7700505" y="1172259"/>
              <a:ext cx="1165705" cy="32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PYTHON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FD6E-DD2C-43CD-B50C-BD7618449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0" y="1098454"/>
            <a:ext cx="2761649" cy="24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F78BE7-2DB4-4483-AB87-C12C7E501E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7493"/>
          <a:stretch/>
        </p:blipFill>
        <p:spPr>
          <a:xfrm flipH="1">
            <a:off x="4891047" y="2675107"/>
            <a:ext cx="4252953" cy="41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698EE86-6F8E-44F8-9FE4-482089C4B8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3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80">
        <p:fade/>
      </p:transition>
    </mc:Choice>
    <mc:Fallback xmlns="">
      <p:transition spd="med" advTm="20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6" grpId="0" animBg="1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44">
            <a:extLst>
              <a:ext uri="{FF2B5EF4-FFF2-40B4-BE49-F238E27FC236}">
                <a16:creationId xmlns:a16="http://schemas.microsoft.com/office/drawing/2014/main" id="{CDDD526F-6BD4-4D08-B37F-81891268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2445715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СЫЗЫҚТЫҚ ҚҰРЫЛЫМДАҒЫ ПРОГРАММАНЫ ҚҰРУ ҚАДАМДАРЫН БІЛДІК;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-ДА СЫЗЫҚТЫҚ АЛГОРИТМДЕРДІ ПРОГРАММАЛАУДЫ МЕҢГЕРДІК.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4FC2230-F2FA-4CDE-8753-DD6D085B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61">
        <p:fade/>
      </p:transition>
    </mc:Choice>
    <mc:Fallback xmlns="">
      <p:transition spd="med" advTm="15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45715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СЫЗЫҚТЫҚ ҚҰРЫЛЫМДАҒЫ ПРОГРАММАНЫ ҚҰРУ ҚАДАМДАРЫН БІЛЕСІЗ;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-ДА СЫЗЫҚТЫҚ АЛГОРИТМДЕРДІ ПРОГРАММАЛАУДЫ МЕҢГЕРЕСІЗ.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Бүгінгі сабақта: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3065DEE-5910-43B9-BE82-3644055DD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05">
        <p:fade/>
      </p:transition>
    </mc:Choice>
    <mc:Fallback xmlns="">
      <p:transition spd="med" advTm="11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60044"/>
            <a:ext cx="4680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СЫЗЫҚТЫҚ АЛГОРИТМ ДЕГЕНІМІЗ НЕ?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СЫЗЫҚТЫҚ АЛГОРИТМДЕР БОЙЫНША ПРОГРАММАНЫ ҚАЛАЙ ҚҰРУҒА БОЛАДЫ?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E3DCB-D5D6-4EE6-86C6-A2DE743C7CA7}"/>
              </a:ext>
            </a:extLst>
          </p:cNvPr>
          <p:cNvSpPr txBox="1"/>
          <p:nvPr/>
        </p:nvSpPr>
        <p:spPr>
          <a:xfrm>
            <a:off x="720000" y="1440000"/>
            <a:ext cx="7166000" cy="776383"/>
          </a:xfrm>
          <a:prstGeom prst="roundRect">
            <a:avLst/>
          </a:prstGeom>
          <a:solidFill>
            <a:srgbClr val="E11FC5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kk-KZ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Ойтүрткі</a:t>
            </a:r>
            <a:endParaRPr lang="en-ID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BD863-7605-46ED-80C6-7D118795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3129838-FE33-4D05-9701-BE00F82BD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06">
        <p:fade/>
      </p:transition>
    </mc:Choice>
    <mc:Fallback xmlns="">
      <p:transition spd="med" advTm="19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255389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Программалау барысында қолданылатын негізгі үш алгоритм түрі бар. Оларға </a:t>
            </a:r>
          </a:p>
          <a:p>
            <a:pPr algn="ctr"/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тармақталу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циклдік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алгоритмдер жатады.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Сызықтық алгоритмдердің командаларын бір реттен тізбектей орындай отырып, нәтиже аламыз.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Алгоритмнің түрлері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4CE6F5-3ED7-4402-8076-DC76E444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0F1DA7-0135-4B94-B815-3E9517683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53" y="3817533"/>
            <a:ext cx="3516693" cy="2110016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4F317DB-0071-4C59-8935-5B13CE3D99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8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98">
        <p:fade/>
      </p:transition>
    </mc:Choice>
    <mc:Fallback xmlns="">
      <p:transition spd="med" advTm="16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94095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Программада әрекеттердің тізбектеліп, ретімен орындалуы 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 орындалу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 аталады.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Ал, әрекеттердің тізбектей орындалуын сипаттайтын алгоритм – бірінен соң бірі табиғи реттілікпен бір реттен орындалатын алгоритмдік құрылым – 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 алгоритм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 аталады.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Сызықтық орындалу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9AD77F-2A00-4DC7-A642-B8976EAD4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16" y="2439535"/>
            <a:ext cx="3639493" cy="376499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9C019DF-E035-4A57-BF72-934B4349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476DAB3-05DE-4A33-9EED-99FAC24DB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7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302">
        <p:fade/>
      </p:transition>
    </mc:Choice>
    <mc:Fallback xmlns="">
      <p:transition spd="med" advTm="48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4392692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Программада қолданылатын негізгі деректер мен олардың типтерін анықтау. Айнымалыларға атау беру;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Нәтиже ретінде қандай дерек шығару керек және оның типі қандай болатындығын анықтау. Нәтижеге шығаратын айнымалыға атау беру;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Деректерді енгізетін, есептейтін және нәтижені экранға беретін алгоритмдерді дайындау;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Құрылған программаның жұмысын тексеру мақсатында деректердің түрлі мәндерін енгізіп, программаны сынақтан өткізу (тестілеу).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Сызықтық программа құру қадамдары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9AD77F-2A00-4DC7-A642-B8976EAD4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79" y="4187720"/>
            <a:ext cx="2233271" cy="23102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43B4BF-3948-405E-943A-1A0B7AA9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895C646-8C8F-4147-9995-8963F9F69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307">
        <p:fade/>
      </p:transition>
    </mc:Choice>
    <mc:Fallback xmlns="">
      <p:transition spd="med" advTm="158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Сызықтық программаның құрылымы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0A3C6-4F9E-4E80-B7DF-48748EC14581}"/>
              </a:ext>
            </a:extLst>
          </p:cNvPr>
          <p:cNvSpPr txBox="1"/>
          <p:nvPr/>
        </p:nvSpPr>
        <p:spPr>
          <a:xfrm>
            <a:off x="968267" y="1040235"/>
            <a:ext cx="675799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№1-тапсырма.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b, c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бүтін сандары берілген.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және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сандарының қосындысы мен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және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сандары айырмасының соңғы цифрларының көбейтіндісін табатын программа құрастыр.</a:t>
            </a:r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832D4-205D-4CED-810C-4AA08EC2B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259" y="2484290"/>
            <a:ext cx="1158777" cy="26341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04D37-2C24-423F-A3C0-E0D490DF3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645" y="2484290"/>
            <a:ext cx="5086874" cy="2256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5DAE31-B349-46CB-950A-D486D8294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554" y="4175621"/>
            <a:ext cx="1653247" cy="15121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F699B7-6976-4F2F-BD67-4F0801190B79}"/>
              </a:ext>
            </a:extLst>
          </p:cNvPr>
          <p:cNvSpPr/>
          <p:nvPr/>
        </p:nvSpPr>
        <p:spPr>
          <a:xfrm>
            <a:off x="2738573" y="2874849"/>
            <a:ext cx="4887022" cy="2225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330AF5-04F1-4F49-B177-96E81F799288}"/>
              </a:ext>
            </a:extLst>
          </p:cNvPr>
          <p:cNvSpPr/>
          <p:nvPr/>
        </p:nvSpPr>
        <p:spPr>
          <a:xfrm>
            <a:off x="2738572" y="3158676"/>
            <a:ext cx="4887021" cy="213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3FD0DBD-206B-4702-874C-8F000B149C7E}"/>
              </a:ext>
            </a:extLst>
          </p:cNvPr>
          <p:cNvSpPr/>
          <p:nvPr/>
        </p:nvSpPr>
        <p:spPr>
          <a:xfrm>
            <a:off x="2738572" y="3441255"/>
            <a:ext cx="2101876" cy="213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0DB76D-E1E9-4160-BA43-5EE7F692E376}"/>
              </a:ext>
            </a:extLst>
          </p:cNvPr>
          <p:cNvSpPr/>
          <p:nvPr/>
        </p:nvSpPr>
        <p:spPr>
          <a:xfrm>
            <a:off x="2738573" y="3741243"/>
            <a:ext cx="2101876" cy="213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9EEF67B-0BCC-4C46-8213-133AB59CAA5E}"/>
              </a:ext>
            </a:extLst>
          </p:cNvPr>
          <p:cNvSpPr/>
          <p:nvPr/>
        </p:nvSpPr>
        <p:spPr>
          <a:xfrm>
            <a:off x="2738571" y="4023191"/>
            <a:ext cx="2101876" cy="213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D4795A8-B92F-48B7-A590-2AC4FAF8F1CA}"/>
              </a:ext>
            </a:extLst>
          </p:cNvPr>
          <p:cNvSpPr/>
          <p:nvPr/>
        </p:nvSpPr>
        <p:spPr>
          <a:xfrm>
            <a:off x="2738571" y="4313528"/>
            <a:ext cx="2104623" cy="213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78E19B92-2D52-4F55-BA68-0545EB86A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7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325">
        <p:fade/>
      </p:transition>
    </mc:Choice>
    <mc:Fallback xmlns="">
      <p:transition spd="med" advTm="200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Сызықтық программаның құрылымы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0A3C6-4F9E-4E80-B7DF-48748EC14581}"/>
              </a:ext>
            </a:extLst>
          </p:cNvPr>
          <p:cNvSpPr txBox="1"/>
          <p:nvPr/>
        </p:nvSpPr>
        <p:spPr>
          <a:xfrm>
            <a:off x="909544" y="981512"/>
            <a:ext cx="682825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№2-тапсырма.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теңгені құны 1, 5, 10, 50 және 100 теңгелік монеталар көмегімен ең аз нұсқада қалай төлеуге болады? Тапсырманың блок-сызбасын сызып, программасын құру керек.</a:t>
            </a:r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E2EA3-60A0-4527-935C-211765D43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43" y="2499165"/>
            <a:ext cx="2246351" cy="3065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D928FE-4813-4A46-A2E8-14DACFD17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000" y="2611887"/>
            <a:ext cx="4531157" cy="2497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D29DD3-B3AB-4591-B2DD-40FEC06E0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322" y="4105120"/>
            <a:ext cx="1033479" cy="1333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14DD43-4F76-4131-9999-30B49F7AEB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0F78D8-43BF-44C3-9B91-D66441E78663}"/>
              </a:ext>
            </a:extLst>
          </p:cNvPr>
          <p:cNvSpPr/>
          <p:nvPr/>
        </p:nvSpPr>
        <p:spPr>
          <a:xfrm>
            <a:off x="3187004" y="2944387"/>
            <a:ext cx="2056115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3629B2-3DB9-4B14-AD52-86B9CD558235}"/>
              </a:ext>
            </a:extLst>
          </p:cNvPr>
          <p:cNvSpPr/>
          <p:nvPr/>
        </p:nvSpPr>
        <p:spPr>
          <a:xfrm>
            <a:off x="3187003" y="3185021"/>
            <a:ext cx="2056116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F699B7-6976-4F2F-BD67-4F0801190B79}"/>
              </a:ext>
            </a:extLst>
          </p:cNvPr>
          <p:cNvSpPr/>
          <p:nvPr/>
        </p:nvSpPr>
        <p:spPr>
          <a:xfrm>
            <a:off x="3187003" y="3442433"/>
            <a:ext cx="318024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330AF5-04F1-4F49-B177-96E81F799288}"/>
              </a:ext>
            </a:extLst>
          </p:cNvPr>
          <p:cNvSpPr/>
          <p:nvPr/>
        </p:nvSpPr>
        <p:spPr>
          <a:xfrm>
            <a:off x="3187003" y="3709482"/>
            <a:ext cx="318024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3FD0DBD-206B-4702-874C-8F000B149C7E}"/>
              </a:ext>
            </a:extLst>
          </p:cNvPr>
          <p:cNvSpPr/>
          <p:nvPr/>
        </p:nvSpPr>
        <p:spPr>
          <a:xfrm>
            <a:off x="3187002" y="3966894"/>
            <a:ext cx="318024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E0DB76D-E1E9-4160-BA43-5EE7F692E376}"/>
              </a:ext>
            </a:extLst>
          </p:cNvPr>
          <p:cNvSpPr/>
          <p:nvPr/>
        </p:nvSpPr>
        <p:spPr>
          <a:xfrm>
            <a:off x="3187003" y="4208159"/>
            <a:ext cx="318024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EEF67B-0BCC-4C46-8213-133AB59CAA5E}"/>
              </a:ext>
            </a:extLst>
          </p:cNvPr>
          <p:cNvSpPr/>
          <p:nvPr/>
        </p:nvSpPr>
        <p:spPr>
          <a:xfrm>
            <a:off x="3187001" y="4481718"/>
            <a:ext cx="2056118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E3A249E-A815-4A49-9B26-C23B4703FA6C}"/>
              </a:ext>
            </a:extLst>
          </p:cNvPr>
          <p:cNvSpPr/>
          <p:nvPr/>
        </p:nvSpPr>
        <p:spPr>
          <a:xfrm>
            <a:off x="3187001" y="4730741"/>
            <a:ext cx="2056118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95DCF6A-FE01-46D4-97BD-633643FC9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579">
        <p:fade/>
      </p:transition>
    </mc:Choice>
    <mc:Fallback xmlns="">
      <p:transition spd="med" advTm="199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Бекіту сұрағы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255389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Бірінен соң бірі табиғи реттілікпен бір реттен орындалатын алгоритмдік құрылым қалай аталады?</a:t>
            </a:r>
          </a:p>
          <a:p>
            <a:endParaRPr lang="kk-KZ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А) циклдік алгоритм;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Ә) қайталау алгоритмі;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Б) қайталау операторы;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В) параметрлі цикл;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Г) сызықтық алгоритм.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FDFF32C-8882-49E4-97B8-E5DA18F82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24" y="3979415"/>
            <a:ext cx="1937551" cy="19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BDA50-8497-4F7C-9529-4C393C8A5A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48" y="3092017"/>
            <a:ext cx="379106" cy="336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AFB19B-C724-44AD-ACBF-DF2635CA2F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360000"/>
            <a:ext cx="842470" cy="143175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DA4C01C-8B12-4DB2-99DD-0F3AD86D30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7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85">
        <p:fade/>
      </p:transition>
    </mc:Choice>
    <mc:Fallback xmlns="">
      <p:transition spd="med" advTm="35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vuk-sekundomera-1-minuta-taymer-na-bombe-138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7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2|16.6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03.3|2.1|9|24.1|2.7|1.2|8.2|6.5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09.8|3.1|0.1|7.8|1.8|2.8|3|3.6|1.4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.9|3.1|2.1|2.2|1.5|7.3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10254</TotalTime>
  <Words>200</Words>
  <Application>Microsoft Office PowerPoint</Application>
  <PresentationFormat>Экран (4:3)</PresentationFormat>
  <Paragraphs>56</Paragraphs>
  <Slides>10</Slides>
  <Notes>9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828</cp:revision>
  <dcterms:created xsi:type="dcterms:W3CDTF">2017-01-10T11:09:36Z</dcterms:created>
  <dcterms:modified xsi:type="dcterms:W3CDTF">2025-03-02T13:31:04Z</dcterms:modified>
</cp:coreProperties>
</file>