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2"/>
  </p:notesMasterIdLst>
  <p:handoutMasterIdLst>
    <p:handoutMasterId r:id="rId13"/>
  </p:handoutMasterIdLst>
  <p:sldIdLst>
    <p:sldId id="467" r:id="rId2"/>
    <p:sldId id="259" r:id="rId3"/>
    <p:sldId id="347" r:id="rId4"/>
    <p:sldId id="446" r:id="rId5"/>
    <p:sldId id="447" r:id="rId6"/>
    <p:sldId id="448" r:id="rId7"/>
    <p:sldId id="472" r:id="rId8"/>
    <p:sldId id="468" r:id="rId9"/>
    <p:sldId id="473" r:id="rId10"/>
    <p:sldId id="4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FC5"/>
    <a:srgbClr val="350D53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6374" autoAdjust="0"/>
  </p:normalViewPr>
  <p:slideViewPr>
    <p:cSldViewPr snapToGrid="0" showGuides="1">
      <p:cViewPr varScale="1">
        <p:scale>
          <a:sx n="87" d="100"/>
          <a:sy n="87" d="100"/>
        </p:scale>
        <p:origin x="1502" y="48"/>
      </p:cViewPr>
      <p:guideLst>
        <p:guide orient="horz" pos="22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02/03/2025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8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5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5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6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4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3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4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761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6642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0056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399" y="112081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16951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5778" y="76502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399" y="83582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6718" y="84501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0408" y="668802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4064658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91" y="98326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6370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4064658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351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8091" y="98326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7297" y="58664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1699" y="111052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6505" y="1051030"/>
            <a:ext cx="3660812" cy="517146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66315" y="117484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6315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082111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7037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977939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7513" y="117484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87513" y="3872326"/>
            <a:ext cx="1808730" cy="21932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32054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6180" y="791201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25374" y="2951558"/>
            <a:ext cx="3711599" cy="325953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43" y="2951558"/>
            <a:ext cx="3711599" cy="325953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89691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9317" y="867175"/>
            <a:ext cx="3936594" cy="2848311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8094" y="880086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9318" y="3831234"/>
            <a:ext cx="1926188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89723" y="3831234"/>
            <a:ext cx="1926188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87434" y="1537571"/>
            <a:ext cx="1643021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70527" y="1125506"/>
            <a:ext cx="1643021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02423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0180" y="750659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724" y="1747789"/>
            <a:ext cx="4010628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0749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9400" y="682504"/>
            <a:ext cx="5145207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9256" y="667535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039" y="110618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4866" y="740454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92" y="1198783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286" y="946341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535922" y="946341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2515" y="3777485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26151" y="3777484"/>
            <a:ext cx="1944194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2966" y="1136694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7890" y="135330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2261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16559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2725" y="1985675"/>
            <a:ext cx="928165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9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088" y="0"/>
            <a:ext cx="403098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2555" y="957077"/>
            <a:ext cx="5145207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8872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64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52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68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247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61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52" r:id="rId14"/>
    <p:sldLayoutId id="2147483654" r:id="rId15"/>
    <p:sldLayoutId id="2147483663" r:id="rId16"/>
    <p:sldLayoutId id="2147483656" r:id="rId17"/>
    <p:sldLayoutId id="2147483657" r:id="rId18"/>
    <p:sldLayoutId id="2147483661" r:id="rId19"/>
    <p:sldLayoutId id="2147483680" r:id="rId20"/>
    <p:sldLayoutId id="2147483658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9.m4a"/><Relationship Id="rId7" Type="http://schemas.openxmlformats.org/officeDocument/2006/relationships/image" Target="../media/image2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99A8B9-AA46-4992-A87E-49DB7590D2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376FDD-F89C-486E-97F4-BB2AC7B10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" y="0"/>
            <a:ext cx="9144000" cy="4095750"/>
          </a:xfrm>
          <a:prstGeom prst="rect">
            <a:avLst/>
          </a:prstGeom>
        </p:spPr>
      </p:pic>
      <p:sp>
        <p:nvSpPr>
          <p:cNvPr id="836" name="Прямоугольник: скругленные углы 835">
            <a:extLst>
              <a:ext uri="{FF2B5EF4-FFF2-40B4-BE49-F238E27FC236}">
                <a16:creationId xmlns:a16="http://schemas.microsoft.com/office/drawing/2014/main" id="{CA708BDD-1455-4AB9-8EB1-E82C2B302651}"/>
              </a:ext>
            </a:extLst>
          </p:cNvPr>
          <p:cNvSpPr/>
          <p:nvPr/>
        </p:nvSpPr>
        <p:spPr>
          <a:xfrm>
            <a:off x="2231472" y="1845578"/>
            <a:ext cx="6107185" cy="1183445"/>
          </a:xfrm>
          <a:prstGeom prst="roundRect">
            <a:avLst>
              <a:gd name="adj" fmla="val 3264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9FC8678-F308-40FB-A870-20A094CFCAFF}"/>
              </a:ext>
            </a:extLst>
          </p:cNvPr>
          <p:cNvSpPr txBox="1"/>
          <p:nvPr/>
        </p:nvSpPr>
        <p:spPr>
          <a:xfrm>
            <a:off x="3404001" y="1898691"/>
            <a:ext cx="3976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>
                <a:ln w="19050"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САНДЫ ЕНГІЗУ ЖӘНЕ ШЫҒАРУ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076BEAB-3714-42D9-8E58-22185B16E9F6}"/>
              </a:ext>
            </a:extLst>
          </p:cNvPr>
          <p:cNvGrpSpPr/>
          <p:nvPr/>
        </p:nvGrpSpPr>
        <p:grpSpPr>
          <a:xfrm>
            <a:off x="2898271" y="2933494"/>
            <a:ext cx="1990878" cy="2260710"/>
            <a:chOff x="7662310" y="84967"/>
            <a:chExt cx="1242095" cy="1414714"/>
          </a:xfrm>
        </p:grpSpPr>
        <p:pic>
          <p:nvPicPr>
            <p:cNvPr id="834" name="Рисунок 833">
              <a:extLst>
                <a:ext uri="{FF2B5EF4-FFF2-40B4-BE49-F238E27FC236}">
                  <a16:creationId xmlns:a16="http://schemas.microsoft.com/office/drawing/2014/main" id="{8D4F231A-3CAB-41D3-9A90-5D0878FA7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2310" y="84967"/>
              <a:ext cx="1242095" cy="1242095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75253B1-C1A5-436B-92D4-7008D626CEF8}"/>
                </a:ext>
              </a:extLst>
            </p:cNvPr>
            <p:cNvSpPr/>
            <p:nvPr/>
          </p:nvSpPr>
          <p:spPr>
            <a:xfrm>
              <a:off x="7700505" y="1172259"/>
              <a:ext cx="1165705" cy="327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PYTHON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5FD6E-DD2C-43CD-B50C-BD76184496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0" y="1098454"/>
            <a:ext cx="2761649" cy="249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F78BE7-2DB4-4483-AB87-C12C7E501E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7493"/>
          <a:stretch/>
        </p:blipFill>
        <p:spPr>
          <a:xfrm flipH="1">
            <a:off x="4891047" y="2675107"/>
            <a:ext cx="4252953" cy="418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6BF71F8-93A3-4611-8B13-AB4852BB39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3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44">
        <p:fade/>
      </p:transition>
    </mc:Choice>
    <mc:Fallback xmlns="">
      <p:transition spd="med" advTm="10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36" grpId="0" animBg="1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0AE86A3-7B9A-41E5-ACFD-C4743258E2C1}"/>
              </a:ext>
            </a:extLst>
          </p:cNvPr>
          <p:cNvSpPr txBox="1"/>
          <p:nvPr/>
        </p:nvSpPr>
        <p:spPr>
          <a:xfrm>
            <a:off x="720000" y="1440000"/>
            <a:ext cx="7166000" cy="851297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Қорытынды</a:t>
            </a:r>
            <a:endParaRPr lang="kk-KZ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1B44A-4C3F-4FF3-B252-A40F8B212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44">
            <a:extLst>
              <a:ext uri="{FF2B5EF4-FFF2-40B4-BE49-F238E27FC236}">
                <a16:creationId xmlns:a16="http://schemas.microsoft.com/office/drawing/2014/main" id="{D30D0579-38C7-4800-8732-4D7C25284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0" y="2445715"/>
            <a:ext cx="4680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283" indent="-214283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ПРОГРАММАҒА ДЕРЕКТЕРДІ ЕНГІЗУ ЖӘНЕ ШЫҒАРУ ӘДІСТЕРІН БІЛДІК;</a:t>
            </a: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-ДА ЕНГІЗУ ЖӘНЕ ШЫҒАРУ ӘДІСТЕРІН ҚОЛДАНЫП ПРОГРАММА ҚҰРУДЫ ҮЙРЕНДІК.</a:t>
            </a:r>
            <a:endParaRPr lang="kk-KZ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93F22FAF-29C0-4D9F-B2EB-CD38F2760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87">
        <p:fade/>
      </p:transition>
    </mc:Choice>
    <mc:Fallback xmlns="">
      <p:transition spd="med" advTm="16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45715"/>
            <a:ext cx="4680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283" indent="-214283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ПРОГРАММАҒА ДЕРЕКТЕРДІ ЕНГІЗУ ЖӘНЕ ШЫҒАРУ ӘДІСТЕРІН БІЛЕСІЗ;</a:t>
            </a:r>
          </a:p>
          <a:p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14283" indent="-214283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PYTHON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-ДА ЕНГІЗУ ЖӘНЕ ШЫҒАРУ ӘДІСТЕРІН ҚОЛДАНЫП ПРОГРАММА ҚҰРУДЫ ҮЙРЕНЕСІЗ.</a:t>
            </a:r>
            <a:endParaRPr lang="kk-KZ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E86A3-7B9A-41E5-ACFD-C4743258E2C1}"/>
              </a:ext>
            </a:extLst>
          </p:cNvPr>
          <p:cNvSpPr txBox="1"/>
          <p:nvPr/>
        </p:nvSpPr>
        <p:spPr>
          <a:xfrm>
            <a:off x="720000" y="1440000"/>
            <a:ext cx="7166000" cy="851297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k-K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Бүгінгі сабақта:</a:t>
            </a:r>
            <a:endParaRPr lang="kk-KZ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D51B44A-4C3F-4FF3-B252-A40F8B212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BDCDEC3-8638-46DD-AD33-8F4E1485B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82">
        <p:fade/>
      </p:transition>
    </mc:Choice>
    <mc:Fallback xmlns="">
      <p:transition spd="med" advTm="12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4"/>
          <p:cNvSpPr>
            <a:spLocks noChangeArrowheads="1"/>
          </p:cNvSpPr>
          <p:nvPr/>
        </p:nvSpPr>
        <p:spPr bwMode="auto">
          <a:xfrm>
            <a:off x="720000" y="2460044"/>
            <a:ext cx="468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INPUT()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ЖӘНЕ </a:t>
            </a:r>
            <a:r>
              <a:rPr lang="en-US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PRINT() </a:t>
            </a: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ФУНКЦИЯЛАРЫ ПРОГРАММАДА ҚАНДАЙ ҚЫЗМЕТ АТҚАРАДЫ?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kk-KZ" altLang="ru-RU" sz="1400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k-KZ" altLang="ru-RU" sz="14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ПРОГРАММАҒА ДЕРЕКТЕРДІ ҚАНША ӘДІСПЕН ЕНГІЗУГЕ БОЛАДЫ?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E3DCB-D5D6-4EE6-86C6-A2DE743C7CA7}"/>
              </a:ext>
            </a:extLst>
          </p:cNvPr>
          <p:cNvSpPr txBox="1"/>
          <p:nvPr/>
        </p:nvSpPr>
        <p:spPr>
          <a:xfrm>
            <a:off x="720000" y="1440000"/>
            <a:ext cx="7166000" cy="776383"/>
          </a:xfrm>
          <a:prstGeom prst="roundRect">
            <a:avLst/>
          </a:prstGeom>
          <a:solidFill>
            <a:srgbClr val="E11FC5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kk-KZ" alt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Ойтүрткі</a:t>
            </a:r>
            <a:endParaRPr lang="en-ID" alt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0BD863-7605-46ED-80C6-7D1187957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1080000"/>
            <a:ext cx="3512556" cy="372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BB588EE0-ED0B-40A2-8746-3C59B4403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34">
        <p:fade/>
      </p:transition>
    </mc:Choice>
    <mc:Fallback xmlns="">
      <p:transition spd="med" advTm="16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Деректерді енгізу әдістері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44CE6F5-3ED7-4402-8076-DC76E444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3CD6937-AC25-4C61-A6C8-CCDA5F9CE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12765"/>
              </p:ext>
            </p:extLst>
          </p:nvPr>
        </p:nvGraphicFramePr>
        <p:xfrm>
          <a:off x="861269" y="1514948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376834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76177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Программа коды</a:t>
                      </a:r>
                      <a:endParaRPr lang="ru-RU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Енгізу-нәтиже</a:t>
                      </a:r>
                      <a:endParaRPr lang="ru-RU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010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97351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F699D0-277A-4E0E-A0CC-181B6638A68A}"/>
              </a:ext>
            </a:extLst>
          </p:cNvPr>
          <p:cNvSpPr txBox="1"/>
          <p:nvPr/>
        </p:nvSpPr>
        <p:spPr>
          <a:xfrm>
            <a:off x="1051094" y="1879537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a=</a:t>
            </a:r>
            <a:r>
              <a:rPr lang="en-US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'a='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r>
              <a:rPr lang="en-US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(a)</a:t>
            </a:r>
            <a:endParaRPr lang="ru-RU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AA40D-29BC-4F44-A26B-73163F33C874}"/>
              </a:ext>
            </a:extLst>
          </p:cNvPr>
          <p:cNvSpPr txBox="1"/>
          <p:nvPr/>
        </p:nvSpPr>
        <p:spPr>
          <a:xfrm>
            <a:off x="4004181" y="1879536"/>
            <a:ext cx="87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a=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</a:p>
          <a:p>
            <a:r>
              <a:rPr lang="en-US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endParaRPr lang="ru-RU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1EEB37-ABB0-449A-99B6-43E6EB325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72" y="3209940"/>
            <a:ext cx="4558018" cy="273481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63BDEBF8-EC67-406E-8F14-13D2CB55D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850">
        <p:fade/>
      </p:transition>
    </mc:Choice>
    <mc:Fallback xmlns="">
      <p:transition spd="med" advTm="61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6664415" cy="163449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 sz="135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input()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функциясын қолданып енгізген дерек жолдық типке жатады. Жолды тізімге түрлендіру үшін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split()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әдісін қолданамыз.</a:t>
            </a: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Тізімдегі деректердің арасында символ болса, оны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split()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әдісіндегі жақшаның ішінде көрсету керек.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Split() </a:t>
            </a: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әдісі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77810C2-3C05-4AC2-9DEF-3EC26DD0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252000"/>
            <a:ext cx="1516932" cy="189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2A72DD2-FBD7-4E3D-A17B-C7BE4D28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576351"/>
              </p:ext>
            </p:extLst>
          </p:nvPr>
        </p:nvGraphicFramePr>
        <p:xfrm>
          <a:off x="987103" y="3352137"/>
          <a:ext cx="6823047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117">
                  <a:extLst>
                    <a:ext uri="{9D8B030D-6E8A-4147-A177-3AD203B41FA5}">
                      <a16:colId xmlns:a16="http://schemas.microsoft.com/office/drawing/2014/main" val="1737683424"/>
                    </a:ext>
                  </a:extLst>
                </a:gridCol>
                <a:gridCol w="3405930">
                  <a:extLst>
                    <a:ext uri="{9D8B030D-6E8A-4147-A177-3AD203B41FA5}">
                      <a16:colId xmlns:a16="http://schemas.microsoft.com/office/drawing/2014/main" val="2676177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k-KZ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Программа коды</a:t>
                      </a:r>
                      <a:endParaRPr lang="ru-RU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Енгізу-нәтиже</a:t>
                      </a:r>
                      <a:endParaRPr lang="ru-RU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010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973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k-KZ"/>
                    </a:p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911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58737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28E27D1-A7A6-47C4-BC38-2E347331AD78}"/>
              </a:ext>
            </a:extLst>
          </p:cNvPr>
          <p:cNvSpPr txBox="1"/>
          <p:nvPr/>
        </p:nvSpPr>
        <p:spPr>
          <a:xfrm>
            <a:off x="1176929" y="3716726"/>
            <a:ext cx="2282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a=</a:t>
            </a:r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 sz="16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).split()</a:t>
            </a:r>
          </a:p>
          <a:p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(a)</a:t>
            </a:r>
            <a:endParaRPr lang="ru-RU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39BC2-8758-4F41-9D2B-C3F1E2F80CA6}"/>
              </a:ext>
            </a:extLst>
          </p:cNvPr>
          <p:cNvSpPr txBox="1"/>
          <p:nvPr/>
        </p:nvSpPr>
        <p:spPr>
          <a:xfrm>
            <a:off x="4619502" y="3734579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1 2 3 4 5</a:t>
            </a:r>
          </a:p>
          <a:p>
            <a:r>
              <a:rPr lang="en-US" sz="160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['1', '2', '3', '4', '5']</a:t>
            </a:r>
            <a:endParaRPr lang="ru-RU" sz="160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C0262B-C736-4EF2-89D7-0909C7422F5F}"/>
              </a:ext>
            </a:extLst>
          </p:cNvPr>
          <p:cNvSpPr txBox="1"/>
          <p:nvPr/>
        </p:nvSpPr>
        <p:spPr>
          <a:xfrm>
            <a:off x="1176929" y="4353680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a=</a:t>
            </a:r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 sz="16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).split('-')</a:t>
            </a:r>
          </a:p>
          <a:p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(a)</a:t>
            </a:r>
            <a:endParaRPr lang="ru-RU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83BAE8-EA8F-41B6-A24B-2326942DE545}"/>
              </a:ext>
            </a:extLst>
          </p:cNvPr>
          <p:cNvSpPr txBox="1"/>
          <p:nvPr/>
        </p:nvSpPr>
        <p:spPr>
          <a:xfrm>
            <a:off x="4619502" y="4363837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1-2-3-4-5</a:t>
            </a:r>
          </a:p>
          <a:p>
            <a:r>
              <a:rPr lang="en-US" sz="160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['1', '2', '3', '4', '5']</a:t>
            </a:r>
            <a:endParaRPr lang="ru-RU" sz="160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98CB7B-F199-4AB4-8486-FA2C06F6EFCC}"/>
              </a:ext>
            </a:extLst>
          </p:cNvPr>
          <p:cNvSpPr txBox="1"/>
          <p:nvPr/>
        </p:nvSpPr>
        <p:spPr>
          <a:xfrm>
            <a:off x="1110376" y="4990634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a=</a:t>
            </a:r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map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split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())</a:t>
            </a:r>
          </a:p>
          <a:p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>
                <a:solidFill>
                  <a:srgbClr val="E11FC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(a))</a:t>
            </a:r>
            <a:endParaRPr lang="ru-RU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FC1CA3-0315-4D4C-A4C2-732CD68208C5}"/>
              </a:ext>
            </a:extLst>
          </p:cNvPr>
          <p:cNvSpPr txBox="1"/>
          <p:nvPr/>
        </p:nvSpPr>
        <p:spPr>
          <a:xfrm>
            <a:off x="4619502" y="5007411"/>
            <a:ext cx="203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1 2 3 4 5</a:t>
            </a:r>
          </a:p>
          <a:p>
            <a:r>
              <a:rPr lang="en-US" sz="160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[1, 2, 3, 4, 5]</a:t>
            </a:r>
            <a:endParaRPr lang="ru-RU" sz="160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3FF67298-C7FB-47AF-9BDD-C049C1D8CE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42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954">
        <p:fade/>
      </p:transition>
    </mc:Choice>
    <mc:Fallback xmlns="">
      <p:transition spd="med" advTm="166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B4A95E-01AB-4AA2-94AC-873FDEEFCDEE}"/>
              </a:ext>
            </a:extLst>
          </p:cNvPr>
          <p:cNvSpPr txBox="1"/>
          <p:nvPr/>
        </p:nvSpPr>
        <p:spPr>
          <a:xfrm>
            <a:off x="720000" y="1080000"/>
            <a:ext cx="7242801" cy="2860358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 sz="135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Print()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функциясының толық синтаксисі</a:t>
            </a:r>
          </a:p>
          <a:p>
            <a:endParaRPr lang="kk-KZ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kk-KZ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басуға арналған жол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экранға шығарылатын жол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 =‘’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айнымалылар арасын ажырататын символды көрсетеді, әдетте бос орынмен ажыратылады;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End=‘\n’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жолды қандай символмен аяқтау керектігін көрсетеді. Егер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print()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функциясы 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end=‘\n’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әдісімен аяқталса, жол келесі қатарға өтумен аяқталады.</a:t>
            </a:r>
          </a:p>
        </p:txBody>
      </p:sp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print()</a:t>
            </a: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функциясы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F9291-3632-4FF1-85F5-9D591A47EB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30" y="4490181"/>
            <a:ext cx="3666421" cy="16367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B8785A-04E0-4C92-9510-2EEA79BAEE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56" y="2510179"/>
            <a:ext cx="1571890" cy="20958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B05EB3-67D7-4F32-9E8F-3D7E873D28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A768CD-9622-4199-AB13-2DF61EDEE46B}"/>
              </a:ext>
            </a:extLst>
          </p:cNvPr>
          <p:cNvSpPr/>
          <p:nvPr/>
        </p:nvSpPr>
        <p:spPr>
          <a:xfrm>
            <a:off x="988148" y="1629823"/>
            <a:ext cx="64781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print(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kk-KZ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басуға арналған жол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, sep=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''</a:t>
            </a:r>
            <a:r>
              <a:rPr lang="en-US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, end=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\n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ru-RU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26EA05D-FA82-4D0B-8140-51EE78A59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287">
        <p:fade/>
      </p:transition>
    </mc:Choice>
    <mc:Fallback xmlns="">
      <p:transition spd="med" advTm="752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print()</a:t>
            </a: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функциясы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C70D64-6541-4026-BF38-DFD16E1BE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1060089"/>
            <a:ext cx="4767189" cy="12815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F6670B-4E3F-44C0-8104-EDD12BA22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876" y="1323444"/>
            <a:ext cx="2439313" cy="11948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2CC485C-7DD1-4F2C-805F-72BA5EE7DD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0" y="2605013"/>
            <a:ext cx="4767186" cy="15168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B65F6E-173E-424E-B0DE-3AB6A5D83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4876" y="3010904"/>
            <a:ext cx="2439314" cy="12506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4140E1-6CB9-4CAD-9C15-23423BD1D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000" y="4385200"/>
            <a:ext cx="4767186" cy="15168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210417-2630-4072-BB27-E001A3415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875" y="4667408"/>
            <a:ext cx="2439314" cy="15044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B05EB3-67D7-4F32-9E8F-3D7E873D28D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00" y="180000"/>
            <a:ext cx="1217461" cy="121746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69F85F-4EFB-4685-8CFA-E216E43DA077}"/>
              </a:ext>
            </a:extLst>
          </p:cNvPr>
          <p:cNvSpPr/>
          <p:nvPr/>
        </p:nvSpPr>
        <p:spPr>
          <a:xfrm>
            <a:off x="720003" y="1397461"/>
            <a:ext cx="208192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8EF3A6-50C9-418D-8079-1DDB6C1C9FB1}"/>
              </a:ext>
            </a:extLst>
          </p:cNvPr>
          <p:cNvSpPr/>
          <p:nvPr/>
        </p:nvSpPr>
        <p:spPr>
          <a:xfrm>
            <a:off x="720001" y="1662631"/>
            <a:ext cx="208192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8656262-B876-4400-8D59-B2FD4F274F48}"/>
              </a:ext>
            </a:extLst>
          </p:cNvPr>
          <p:cNvSpPr/>
          <p:nvPr/>
        </p:nvSpPr>
        <p:spPr>
          <a:xfrm>
            <a:off x="720000" y="1927801"/>
            <a:ext cx="4587829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B2653DB-B3F8-4D32-A51A-7A5914F0E5B1}"/>
              </a:ext>
            </a:extLst>
          </p:cNvPr>
          <p:cNvSpPr/>
          <p:nvPr/>
        </p:nvSpPr>
        <p:spPr>
          <a:xfrm>
            <a:off x="756916" y="3197615"/>
            <a:ext cx="208192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AE687BB-E2F5-413B-83F5-0F72037663FE}"/>
              </a:ext>
            </a:extLst>
          </p:cNvPr>
          <p:cNvSpPr/>
          <p:nvPr/>
        </p:nvSpPr>
        <p:spPr>
          <a:xfrm>
            <a:off x="756914" y="3462785"/>
            <a:ext cx="2716128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F3982E1-089F-4D4A-8A89-06E746D6B295}"/>
              </a:ext>
            </a:extLst>
          </p:cNvPr>
          <p:cNvSpPr/>
          <p:nvPr/>
        </p:nvSpPr>
        <p:spPr>
          <a:xfrm>
            <a:off x="756913" y="3727955"/>
            <a:ext cx="4587829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AEB3E4D-CEE6-42DB-A0F5-ABEEFFB1FFEA}"/>
              </a:ext>
            </a:extLst>
          </p:cNvPr>
          <p:cNvSpPr/>
          <p:nvPr/>
        </p:nvSpPr>
        <p:spPr>
          <a:xfrm>
            <a:off x="756913" y="2952292"/>
            <a:ext cx="2081923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FCCA23-EC4D-468D-A336-4D1ED2AEF0B2}"/>
              </a:ext>
            </a:extLst>
          </p:cNvPr>
          <p:cNvSpPr/>
          <p:nvPr/>
        </p:nvSpPr>
        <p:spPr>
          <a:xfrm>
            <a:off x="756916" y="4979398"/>
            <a:ext cx="208910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9333F35-E2A3-4ECA-9DD8-F1DF132FF904}"/>
              </a:ext>
            </a:extLst>
          </p:cNvPr>
          <p:cNvSpPr/>
          <p:nvPr/>
        </p:nvSpPr>
        <p:spPr>
          <a:xfrm>
            <a:off x="756914" y="5244568"/>
            <a:ext cx="3022212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1BDADB9-BD1F-4B84-82FA-03CE4D84929F}"/>
              </a:ext>
            </a:extLst>
          </p:cNvPr>
          <p:cNvSpPr/>
          <p:nvPr/>
        </p:nvSpPr>
        <p:spPr>
          <a:xfrm>
            <a:off x="756913" y="5509738"/>
            <a:ext cx="3022213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626B3D5-9E25-4413-ACCC-1F475C916B0A}"/>
              </a:ext>
            </a:extLst>
          </p:cNvPr>
          <p:cNvSpPr/>
          <p:nvPr/>
        </p:nvSpPr>
        <p:spPr>
          <a:xfrm>
            <a:off x="756913" y="4734075"/>
            <a:ext cx="2089103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B2FDFF7A-8BF2-4DAF-83D3-D4CD838CEC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4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2844">
        <p:fade/>
      </p:transition>
    </mc:Choice>
    <mc:Fallback xmlns="">
      <p:transition spd="med" advTm="182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Тапсырма.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7242801" cy="163449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-тапсырма.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Берілген математикалық өрнектің мәнін табатын программа құрыңыз. Енгізу барысында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map()</a:t>
            </a:r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функциясын қолданыңыз.</a:t>
            </a:r>
          </a:p>
          <a:p>
            <a:endParaRPr lang="kk-KZ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FC25D4-1BF3-4F68-854E-19106EA336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38" y="248513"/>
            <a:ext cx="1164725" cy="11647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4A3C7B-6C24-4C37-84FF-20394C90A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266" y="2048111"/>
            <a:ext cx="1320961" cy="6216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67A765-0DEC-430A-B1DD-C2299CC952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0" y="2963614"/>
            <a:ext cx="5401729" cy="16373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9DC0D7-990E-41BF-9B8D-E37EE92E4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370" y="3782301"/>
            <a:ext cx="2568430" cy="128421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58894F-B814-471F-8568-3A21BF719944}"/>
              </a:ext>
            </a:extLst>
          </p:cNvPr>
          <p:cNvSpPr/>
          <p:nvPr/>
        </p:nvSpPr>
        <p:spPr>
          <a:xfrm>
            <a:off x="720002" y="3389459"/>
            <a:ext cx="5268287" cy="313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E1DF05-8D7A-44FC-B107-295AA3B7B4CB}"/>
              </a:ext>
            </a:extLst>
          </p:cNvPr>
          <p:cNvSpPr/>
          <p:nvPr/>
        </p:nvSpPr>
        <p:spPr>
          <a:xfrm>
            <a:off x="720001" y="3729640"/>
            <a:ext cx="3566774" cy="313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0A6DBF-AC45-4E7C-9E74-03DB3731502C}"/>
              </a:ext>
            </a:extLst>
          </p:cNvPr>
          <p:cNvSpPr/>
          <p:nvPr/>
        </p:nvSpPr>
        <p:spPr>
          <a:xfrm>
            <a:off x="719999" y="4077671"/>
            <a:ext cx="3566775" cy="313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56CE984-B315-473A-9B62-96B2F0ADB2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4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484">
        <p:fade/>
      </p:transition>
    </mc:Choice>
    <mc:Fallback xmlns="">
      <p:transition spd="med" advTm="101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46;p44"/>
          <p:cNvSpPr txBox="1"/>
          <p:nvPr/>
        </p:nvSpPr>
        <p:spPr>
          <a:xfrm>
            <a:off x="720000" y="360000"/>
            <a:ext cx="7242801" cy="470876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kk-KZ" alt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Тапсырма.</a:t>
            </a:r>
            <a:endParaRPr lang="en-ID" altLang="ru-RU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FAFE-5EEA-4CAD-A846-797155C3C25A}"/>
              </a:ext>
            </a:extLst>
          </p:cNvPr>
          <p:cNvSpPr txBox="1"/>
          <p:nvPr/>
        </p:nvSpPr>
        <p:spPr>
          <a:xfrm>
            <a:off x="720000" y="1080000"/>
            <a:ext cx="7242801" cy="1940957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</a:t>
            </a:r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kk-KZ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-тапсырма.</a:t>
            </a:r>
          </a:p>
          <a:p>
            <a:r>
              <a:rPr lang="kk-KZ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Али 6-сыныпта оқиды. Алиге математика сабағында үйге 4 амалмен (+, -, *, /) орындалатын тапсырмалар берілді. Алидің бауыры ретінде математикалық тапсырмаларды программалау тілінде орындауға көмектес. Есептерді математикадағы жазылу ережесімен экранға шығар.</a:t>
            </a:r>
            <a:endParaRPr lang="kk-K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FC25D4-1BF3-4F68-854E-19106EA336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38" y="248513"/>
            <a:ext cx="1164725" cy="11647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F80179-4869-471A-9933-5C83400C9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3102470"/>
            <a:ext cx="5546576" cy="23279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08D5DC-C201-4187-95AB-76E080DE0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037" y="4105148"/>
            <a:ext cx="1805763" cy="167285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0F78D8-43BF-44C3-9B91-D66441E78663}"/>
              </a:ext>
            </a:extLst>
          </p:cNvPr>
          <p:cNvSpPr/>
          <p:nvPr/>
        </p:nvSpPr>
        <p:spPr>
          <a:xfrm>
            <a:off x="738231" y="3410823"/>
            <a:ext cx="5268287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93629B2-3DB9-4B14-AD52-86B9CD558235}"/>
              </a:ext>
            </a:extLst>
          </p:cNvPr>
          <p:cNvSpPr/>
          <p:nvPr/>
        </p:nvSpPr>
        <p:spPr>
          <a:xfrm>
            <a:off x="738230" y="3651457"/>
            <a:ext cx="5268287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8F699B7-6976-4F2F-BD67-4F0801190B79}"/>
              </a:ext>
            </a:extLst>
          </p:cNvPr>
          <p:cNvSpPr/>
          <p:nvPr/>
        </p:nvSpPr>
        <p:spPr>
          <a:xfrm>
            <a:off x="738230" y="3875313"/>
            <a:ext cx="5268287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1330AF5-04F1-4F49-B177-96E81F799288}"/>
              </a:ext>
            </a:extLst>
          </p:cNvPr>
          <p:cNvSpPr/>
          <p:nvPr/>
        </p:nvSpPr>
        <p:spPr>
          <a:xfrm>
            <a:off x="738230" y="4108806"/>
            <a:ext cx="5268287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3FD0DBD-206B-4702-874C-8F000B149C7E}"/>
              </a:ext>
            </a:extLst>
          </p:cNvPr>
          <p:cNvSpPr/>
          <p:nvPr/>
        </p:nvSpPr>
        <p:spPr>
          <a:xfrm>
            <a:off x="738229" y="4349440"/>
            <a:ext cx="5268287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E0DB76D-E1E9-4160-BA43-5EE7F692E376}"/>
              </a:ext>
            </a:extLst>
          </p:cNvPr>
          <p:cNvSpPr/>
          <p:nvPr/>
        </p:nvSpPr>
        <p:spPr>
          <a:xfrm>
            <a:off x="738230" y="4590705"/>
            <a:ext cx="5268287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9EEF67B-0BCC-4C46-8213-133AB59CAA5E}"/>
              </a:ext>
            </a:extLst>
          </p:cNvPr>
          <p:cNvSpPr/>
          <p:nvPr/>
        </p:nvSpPr>
        <p:spPr>
          <a:xfrm>
            <a:off x="738228" y="4830708"/>
            <a:ext cx="5268287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D4795A8-B92F-48B7-A590-2AC4FAF8F1CA}"/>
              </a:ext>
            </a:extLst>
          </p:cNvPr>
          <p:cNvSpPr/>
          <p:nvPr/>
        </p:nvSpPr>
        <p:spPr>
          <a:xfrm>
            <a:off x="738228" y="5062322"/>
            <a:ext cx="5275171" cy="2265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58263B9-B222-4915-A21A-439F18A59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929">
        <p:fade/>
      </p:transition>
    </mc:Choice>
    <mc:Fallback xmlns="">
      <p:transition spd="med" advTm="141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20.1|22|22.1|21.7|1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3|2|25.8|0.9|20.7|1.8|2|1|10|11.6|1|26.3|3.3|0.4|0.7|24.9|1.9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2.7|32|19|7.8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6.2|11.9|11.8|4.3|14.5|33.1|2.3|12.1|3|0.6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10483</TotalTime>
  <Words>180</Words>
  <Application>Microsoft Office PowerPoint</Application>
  <PresentationFormat>Экран (4:3)</PresentationFormat>
  <Paragraphs>62</Paragraphs>
  <Slides>10</Slides>
  <Notes>9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Tahoma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826</cp:revision>
  <dcterms:created xsi:type="dcterms:W3CDTF">2017-01-10T11:09:36Z</dcterms:created>
  <dcterms:modified xsi:type="dcterms:W3CDTF">2025-03-02T13:30:37Z</dcterms:modified>
</cp:coreProperties>
</file>