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0"/>
  </p:notesMasterIdLst>
  <p:handoutMasterIdLst>
    <p:handoutMasterId r:id="rId21"/>
  </p:handoutMasterIdLst>
  <p:sldIdLst>
    <p:sldId id="465" r:id="rId2"/>
    <p:sldId id="259" r:id="rId3"/>
    <p:sldId id="347" r:id="rId4"/>
    <p:sldId id="448" r:id="rId5"/>
    <p:sldId id="467" r:id="rId6"/>
    <p:sldId id="458" r:id="rId7"/>
    <p:sldId id="459" r:id="rId8"/>
    <p:sldId id="446" r:id="rId9"/>
    <p:sldId id="454" r:id="rId10"/>
    <p:sldId id="463" r:id="rId11"/>
    <p:sldId id="451" r:id="rId12"/>
    <p:sldId id="460" r:id="rId13"/>
    <p:sldId id="468" r:id="rId14"/>
    <p:sldId id="470" r:id="rId15"/>
    <p:sldId id="471" r:id="rId16"/>
    <p:sldId id="472" r:id="rId17"/>
    <p:sldId id="473" r:id="rId18"/>
    <p:sldId id="46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D53"/>
    <a:srgbClr val="E11FC5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6374" autoAdjust="0"/>
  </p:normalViewPr>
  <p:slideViewPr>
    <p:cSldViewPr snapToGrid="0" showGuides="1">
      <p:cViewPr varScale="1">
        <p:scale>
          <a:sx n="87" d="100"/>
          <a:sy n="87" d="100"/>
        </p:scale>
        <p:origin x="1502" y="48"/>
      </p:cViewPr>
      <p:guideLst>
        <p:guide orient="horz" pos="22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02/03/2025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23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78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60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0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6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4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5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31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5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3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84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86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10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7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8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4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761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664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0056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399" y="112081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16951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5778" y="76502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399" y="83582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6718" y="84501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0408" y="668802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4064658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91" y="98326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6370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4064658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91" y="98326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7297" y="58664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1699" y="111052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6505" y="1051030"/>
            <a:ext cx="3660812" cy="517146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6315" y="117484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6315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082111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7037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977939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7513" y="117484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87513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32054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6180" y="791201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25374" y="2951558"/>
            <a:ext cx="3711599" cy="325953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43" y="2951558"/>
            <a:ext cx="3711599" cy="325953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89691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9317" y="867175"/>
            <a:ext cx="3936594" cy="2848311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8094" y="88008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9318" y="3831234"/>
            <a:ext cx="1926188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89723" y="3831234"/>
            <a:ext cx="1926188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87434" y="1537571"/>
            <a:ext cx="1643021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70527" y="1125506"/>
            <a:ext cx="1643021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02423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0180" y="750659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724" y="1747789"/>
            <a:ext cx="4010628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0749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9400" y="682504"/>
            <a:ext cx="5145207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9256" y="66753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10618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4866" y="740454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92" y="119878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286" y="946341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35922" y="946341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2515" y="3777485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26151" y="3777484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2966" y="1136694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7890" y="135330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2261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16559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2725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088" y="0"/>
            <a:ext cx="403098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2555" y="95707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8872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64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52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68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247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61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52" r:id="rId14"/>
    <p:sldLayoutId id="2147483654" r:id="rId15"/>
    <p:sldLayoutId id="2147483663" r:id="rId16"/>
    <p:sldLayoutId id="2147483656" r:id="rId17"/>
    <p:sldLayoutId id="2147483657" r:id="rId18"/>
    <p:sldLayoutId id="2147483661" r:id="rId19"/>
    <p:sldLayoutId id="2147483680" r:id="rId20"/>
    <p:sldLayoutId id="2147483658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1.m4a"/><Relationship Id="rId7" Type="http://schemas.openxmlformats.org/officeDocument/2006/relationships/image" Target="../media/image22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28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4.m4a"/><Relationship Id="rId7" Type="http://schemas.openxmlformats.org/officeDocument/2006/relationships/image" Target="../media/image30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5.m4a"/><Relationship Id="rId7" Type="http://schemas.openxmlformats.org/officeDocument/2006/relationships/image" Target="../media/image31.gif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6.m4a"/><Relationship Id="rId7" Type="http://schemas.openxmlformats.org/officeDocument/2006/relationships/image" Target="../media/image31.gif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7.m4a"/><Relationship Id="rId7" Type="http://schemas.openxmlformats.org/officeDocument/2006/relationships/image" Target="../media/image31.gif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99A8B9-AA46-4992-A87E-49DB7590D2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376FDD-F89C-486E-97F4-BB2AC7B10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" y="0"/>
            <a:ext cx="9144000" cy="4095750"/>
          </a:xfrm>
          <a:prstGeom prst="rect">
            <a:avLst/>
          </a:prstGeom>
        </p:spPr>
      </p:pic>
      <p:sp>
        <p:nvSpPr>
          <p:cNvPr id="836" name="Прямоугольник: скругленные углы 835">
            <a:extLst>
              <a:ext uri="{FF2B5EF4-FFF2-40B4-BE49-F238E27FC236}">
                <a16:creationId xmlns:a16="http://schemas.microsoft.com/office/drawing/2014/main" id="{CA708BDD-1455-4AB9-8EB1-E82C2B302651}"/>
              </a:ext>
            </a:extLst>
          </p:cNvPr>
          <p:cNvSpPr/>
          <p:nvPr/>
        </p:nvSpPr>
        <p:spPr>
          <a:xfrm>
            <a:off x="2231472" y="1845578"/>
            <a:ext cx="6107185" cy="1183445"/>
          </a:xfrm>
          <a:prstGeom prst="roundRect">
            <a:avLst>
              <a:gd name="adj" fmla="val 3264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FC8678-F308-40FB-A870-20A094CFCAFF}"/>
              </a:ext>
            </a:extLst>
          </p:cNvPr>
          <p:cNvSpPr txBox="1"/>
          <p:nvPr/>
        </p:nvSpPr>
        <p:spPr>
          <a:xfrm>
            <a:off x="3404001" y="1898691"/>
            <a:ext cx="3976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>
                <a:ln w="19050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 АЛФАВИТІ. </a:t>
            </a:r>
          </a:p>
          <a:p>
            <a:pPr algn="ctr"/>
            <a:r>
              <a:rPr lang="kk-KZ" sz="3200" b="1">
                <a:ln w="19050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СИНТАКСИС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076BEAB-3714-42D9-8E58-22185B16E9F6}"/>
              </a:ext>
            </a:extLst>
          </p:cNvPr>
          <p:cNvGrpSpPr/>
          <p:nvPr/>
        </p:nvGrpSpPr>
        <p:grpSpPr>
          <a:xfrm>
            <a:off x="2898271" y="2933494"/>
            <a:ext cx="1990878" cy="2260710"/>
            <a:chOff x="7662310" y="84967"/>
            <a:chExt cx="1242095" cy="1414714"/>
          </a:xfrm>
        </p:grpSpPr>
        <p:pic>
          <p:nvPicPr>
            <p:cNvPr id="834" name="Рисунок 833">
              <a:extLst>
                <a:ext uri="{FF2B5EF4-FFF2-40B4-BE49-F238E27FC236}">
                  <a16:creationId xmlns:a16="http://schemas.microsoft.com/office/drawing/2014/main" id="{8D4F231A-3CAB-41D3-9A90-5D0878FA7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310" y="84967"/>
              <a:ext cx="1242095" cy="1242095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75253B1-C1A5-436B-92D4-7008D626CEF8}"/>
                </a:ext>
              </a:extLst>
            </p:cNvPr>
            <p:cNvSpPr/>
            <p:nvPr/>
          </p:nvSpPr>
          <p:spPr>
            <a:xfrm>
              <a:off x="7700505" y="1172259"/>
              <a:ext cx="1165705" cy="327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PYTHON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5FD6E-DD2C-43CD-B50C-BD76184496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0" y="1098454"/>
            <a:ext cx="2761649" cy="249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F78BE7-2DB4-4483-AB87-C12C7E501E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7493"/>
          <a:stretch/>
        </p:blipFill>
        <p:spPr>
          <a:xfrm flipH="1">
            <a:off x="4891047" y="2675107"/>
            <a:ext cx="4252953" cy="418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591741A1-0939-4C04-97A3-AD30807E9B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3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48">
        <p:fade/>
      </p:transition>
    </mc:Choice>
    <mc:Fallback xmlns="">
      <p:transition spd="med" advTm="17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36" grpId="0" animBg="1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Деректерді енгізу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7117D-18FD-459B-85BD-4BB8DE857C60}"/>
              </a:ext>
            </a:extLst>
          </p:cNvPr>
          <p:cNvSpPr txBox="1"/>
          <p:nvPr/>
        </p:nvSpPr>
        <p:spPr>
          <a:xfrm>
            <a:off x="720000" y="933807"/>
            <a:ext cx="7242801" cy="1021556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intput()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функциясы – программаға жолдық деректерді енгізеді;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int(input()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функциясы – сандық деректерді енгізеді.</a:t>
            </a:r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1CDBAD-473F-4BEE-9B1A-29D6B203BC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80DD04-C7CA-45CC-9853-E423EE534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1909024"/>
            <a:ext cx="3483825" cy="20002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5C05C0-3B15-4CC6-8187-FC0174263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976" y="1904505"/>
            <a:ext cx="3483825" cy="20002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A37A52-86A5-4205-9955-FFEA48CCF8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00" y="3771014"/>
            <a:ext cx="2126610" cy="14785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64D14F-4C65-4D41-A194-3B536C79A5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7735" y="3762625"/>
            <a:ext cx="2126610" cy="14785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BDB1EC-16D2-46DE-81A6-1AFAB403A7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6191" y="4901065"/>
            <a:ext cx="2126610" cy="14785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68C1E7-B282-4DCE-9687-66FD4DBDA5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7215" y="4901065"/>
            <a:ext cx="2126610" cy="147856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BDFC8E7E-5904-4D2F-B955-8F0F201B70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6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808">
        <p:fade/>
      </p:transition>
    </mc:Choice>
    <mc:Fallback xmlns="">
      <p:transition spd="med" advTm="120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Бүтін бөлікті және қалдықты есептеу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13EB81-40B8-45FD-A5D0-FE0592EF9F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890065-74B9-4EE5-AB2E-3D6C9B2DF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199" y="1149072"/>
            <a:ext cx="4219575" cy="31337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492B2E-DA18-4B07-8FA3-87216B995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201" y="3013046"/>
            <a:ext cx="2895600" cy="2895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524A485-F81A-4278-8FDA-F5FE092D72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8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691">
        <p:fade/>
      </p:transition>
    </mc:Choice>
    <mc:Fallback xmlns="">
      <p:transition spd="med" advTm="49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Мысал. 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7DD788-DB07-43B7-B171-487F6E68AC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5695"/>
          <a:stretch/>
        </p:blipFill>
        <p:spPr>
          <a:xfrm>
            <a:off x="720000" y="1065646"/>
            <a:ext cx="7242800" cy="14791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AD9B99-DAB6-4BD1-832E-483F9FFB63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0D19B0-F715-4999-BEC1-7F20F4ED3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0" y="2658629"/>
            <a:ext cx="4733925" cy="31337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8D9E44-1F3F-48A8-A208-7F585A526A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7200" y="3723677"/>
            <a:ext cx="2895600" cy="2895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28D0697-B74D-4D7A-BCD8-EB6B266D7B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5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144">
        <p:fade/>
      </p:transition>
    </mc:Choice>
    <mc:Fallback xmlns="">
      <p:transition spd="med" advTm="85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C00F4D-230F-45D4-9B46-8F1C86BD4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66" y="2350680"/>
            <a:ext cx="6477000" cy="1800225"/>
          </a:xfrm>
          <a:prstGeom prst="rect">
            <a:avLst/>
          </a:prstGeom>
        </p:spPr>
      </p:pic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Тапсырма.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7242801" cy="1021556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-тапсырма.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әйкестендіріңіз.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Python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тілінде қолданылатын таңбаларды байланыстырыңыз.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798CEB-2E75-4959-850C-1177DC468C83}"/>
              </a:ext>
            </a:extLst>
          </p:cNvPr>
          <p:cNvSpPr/>
          <p:nvPr/>
        </p:nvSpPr>
        <p:spPr>
          <a:xfrm>
            <a:off x="1150559" y="510614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0; 1; ...; 9</a:t>
            </a:r>
            <a:endParaRPr lang="ru-RU" b="1">
              <a:solidFill>
                <a:srgbClr val="00B05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080BED-06B7-4657-89AC-DB629D0F375A}"/>
              </a:ext>
            </a:extLst>
          </p:cNvPr>
          <p:cNvSpPr/>
          <p:nvPr/>
        </p:nvSpPr>
        <p:spPr>
          <a:xfrm>
            <a:off x="2398117" y="5106149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if, class, def</a:t>
            </a:r>
            <a:endParaRPr lang="ru-RU" b="1">
              <a:solidFill>
                <a:srgbClr val="00B05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3F5FB7-A772-4B2A-B889-5119F7CCB2EE}"/>
              </a:ext>
            </a:extLst>
          </p:cNvPr>
          <p:cNvSpPr/>
          <p:nvPr/>
        </p:nvSpPr>
        <p:spPr>
          <a:xfrm>
            <a:off x="5322409" y="5106149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&gt;=,  &lt;=,  !=</a:t>
            </a:r>
            <a:endParaRPr lang="ru-RU" b="1">
              <a:solidFill>
                <a:srgbClr val="00B05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6A3E38-7EB0-46FF-B621-B7914CD46AE3}"/>
              </a:ext>
            </a:extLst>
          </p:cNvPr>
          <p:cNvSpPr/>
          <p:nvPr/>
        </p:nvSpPr>
        <p:spPr>
          <a:xfrm>
            <a:off x="4159066" y="5099727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–,  *,  /</a:t>
            </a:r>
            <a:endParaRPr lang="ru-RU" b="1">
              <a:solidFill>
                <a:srgbClr val="00B05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FC25D4-1BF3-4F68-854E-19106EA3360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38" y="248513"/>
            <a:ext cx="1164725" cy="116472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00E35D2-86AD-4297-BEF6-87900E32A0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568">
        <p:fade/>
      </p:transition>
    </mc:Choice>
    <mc:Fallback xmlns="">
      <p:transition spd="med" advTm="78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44462 -0.2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2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29341 -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13003 -0.3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-0.02014 -0.395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Тапсырма.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7242801" cy="1021556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-тапсырма.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Кез келген екі санды бөлгенде қалдығын анықтайтын программа құрыңыз.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8CD4E0-4437-46D1-BCA2-5BFBA52BD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2185987"/>
            <a:ext cx="4610100" cy="2486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8BF163-991E-49A8-B6E7-87B58A7A4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914913"/>
            <a:ext cx="2676525" cy="20288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CF5937-E352-49D6-A8C5-F7F393D53E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38" y="248513"/>
            <a:ext cx="1164725" cy="116472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D060619-250C-4634-B00A-11B678DC7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9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819">
        <p:fade/>
      </p:transition>
    </mc:Choice>
    <mc:Fallback xmlns="">
      <p:transition spd="med" advTm="50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Бекіту сұрақтары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7242801" cy="2553891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№1. Сызықтық алгоритм дегеніміз не?</a:t>
            </a:r>
          </a:p>
          <a:p>
            <a:endParaRPr lang="kk-KZ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А) мәні мен типі бар шама;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Ә) программада қолданылатын айнымалылар;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Б) тармақталу, қайталану әрекеттері жоқ, әрекеттердің тізбектей орындалуын сипаттайтын алгоритм;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В) әріппен басталатын цифрлар мен әріптер тізбегі;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Г) айнымалыға жаңа мән жүктеу.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FDFF32C-8882-49E4-97B8-E5DA18F82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24" y="3979415"/>
            <a:ext cx="1937551" cy="19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EBDA50-8497-4F7C-9529-4C393C8A5A6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73" y="2565356"/>
            <a:ext cx="379106" cy="3369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AFB19B-C724-44AD-ACBF-DF2635CA2F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98" y="360000"/>
            <a:ext cx="842470" cy="143175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F069113-A641-4B7B-9444-C7386A9285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7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679">
        <p:fade/>
      </p:transition>
    </mc:Choice>
    <mc:Fallback xmlns="">
      <p:transition spd="med" advTm="50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vuk-sekundomera-1-minuta-taymer-na-bombe-138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Бекіту сұрақтары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7242801" cy="2281476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№2. </a:t>
            </a:r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амал қандай қызмет атқарады?</a:t>
            </a:r>
          </a:p>
          <a:p>
            <a:endParaRPr lang="kk-KZ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А) айнымалылар мәндерін қосу;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Ә) айнымалылар мәндерін бөлгенде қалдығын есептеу;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Б) айнымалылар мәндерін азайту;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В) айнымалыларды бөлгенде бүтін бөлігін есептеу;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Г) айнымалылар мәндерін бөлу 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FDFF32C-8882-49E4-97B8-E5DA18F82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24" y="3979415"/>
            <a:ext cx="1937551" cy="19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EBDA50-8497-4F7C-9529-4C393C8A5A6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22" y="2019962"/>
            <a:ext cx="379106" cy="3369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DA1C52-33C9-45DA-913B-DD2D10792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98" y="360000"/>
            <a:ext cx="842470" cy="143175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F4B6F84-C010-4AEB-BEC2-6951593E5F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80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848">
        <p:fade/>
      </p:transition>
    </mc:Choice>
    <mc:Fallback xmlns="">
      <p:transition spd="med" advTm="40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vuk-sekundomera-1-minuta-taymer-na-bombe-138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Бекіту сұрақтары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7242801" cy="2553891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Сандық деректерді енгізу үшін қандай функция қолданылады?</a:t>
            </a:r>
          </a:p>
          <a:p>
            <a:endParaRPr lang="kk-KZ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А)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input()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Ә)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print()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Б)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print(a)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В)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int(print())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Г)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int(input())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FDFF32C-8882-49E4-97B8-E5DA18F82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24" y="3979415"/>
            <a:ext cx="1937551" cy="19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EBDA50-8497-4F7C-9529-4C393C8A5A6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96" y="3146097"/>
            <a:ext cx="379106" cy="3369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2B0BF7-08A6-4648-A11B-4E5A0F16FB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98" y="360000"/>
            <a:ext cx="842470" cy="143175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9CCD5EF-C155-4FA1-B5F5-115C04D38A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8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01">
        <p:fade/>
      </p:transition>
    </mc:Choice>
    <mc:Fallback xmlns="">
      <p:transition spd="med" advTm="36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vuk-sekundomera-1-minuta-taymer-na-bombe-138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0AE86A3-7B9A-41E5-ACFD-C4743258E2C1}"/>
              </a:ext>
            </a:extLst>
          </p:cNvPr>
          <p:cNvSpPr txBox="1"/>
          <p:nvPr/>
        </p:nvSpPr>
        <p:spPr>
          <a:xfrm>
            <a:off x="720000" y="1440000"/>
            <a:ext cx="7166000" cy="851297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Қорытынды</a:t>
            </a:r>
            <a:endParaRPr lang="kk-KZ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1B44A-4C3F-4FF3-B252-A40F8B212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44">
            <a:extLst>
              <a:ext uri="{FF2B5EF4-FFF2-40B4-BE49-F238E27FC236}">
                <a16:creationId xmlns:a16="http://schemas.microsoft.com/office/drawing/2014/main" id="{C0D19858-0A91-4EC1-9869-17FFFEF4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2445715"/>
            <a:ext cx="48818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ПРОГРАММАЛАУ ТІЛІНДЕ АМАЛДАРДЫ ЖАЗУ ЕРЕЖЕЛЕРІН БІЛДІК;</a:t>
            </a: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ПРОГРАММАЛАУ ТІЛІНДЕ ПРОГРАММА ЖАЗУДЫ ҮЙРЕНДІК.</a:t>
            </a:r>
            <a:endParaRPr lang="kk-KZ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AD35E3A-3103-466A-A6E1-C45186E88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64">
        <p:fade/>
      </p:transition>
    </mc:Choice>
    <mc:Fallback xmlns="">
      <p:transition spd="med" advTm="14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45715"/>
            <a:ext cx="48818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ПРОГРАММАЛАУ ТІЛІНДЕ АМАЛДАРДЫ ЖАЗУ ЕРЕЖЕЛЕРІН БІЛЕСІЗ;</a:t>
            </a: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ПРОГРАММАЛАУ ТІЛІНДЕ ПРОГРАММА ЖАЗУДЫ ҮЙРЕНЕСІЗ.</a:t>
            </a:r>
            <a:endParaRPr lang="kk-KZ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E86A3-7B9A-41E5-ACFD-C4743258E2C1}"/>
              </a:ext>
            </a:extLst>
          </p:cNvPr>
          <p:cNvSpPr txBox="1"/>
          <p:nvPr/>
        </p:nvSpPr>
        <p:spPr>
          <a:xfrm>
            <a:off x="720000" y="1440000"/>
            <a:ext cx="7166000" cy="851297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Бүгінгі сабақта:</a:t>
            </a:r>
            <a:endParaRPr lang="kk-KZ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1B44A-4C3F-4FF3-B252-A40F8B212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F5BD1FF-C791-4C15-BCFC-29FC71036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5">
        <p:fade/>
      </p:transition>
    </mc:Choice>
    <mc:Fallback xmlns="">
      <p:transition spd="med" advTm="9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60044"/>
            <a:ext cx="468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АЙНЫМАЛЫ ҰҒЫМЫН ҚАЛАЙ ТҮСІНЕСІЗ?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СЫЗЫҚТЫҚ АЛГОРИТМ ДЕГЕНІМІЗ НЕ?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E3DCB-D5D6-4EE6-86C6-A2DE743C7CA7}"/>
              </a:ext>
            </a:extLst>
          </p:cNvPr>
          <p:cNvSpPr txBox="1"/>
          <p:nvPr/>
        </p:nvSpPr>
        <p:spPr>
          <a:xfrm>
            <a:off x="720000" y="1440000"/>
            <a:ext cx="7166000" cy="776383"/>
          </a:xfrm>
          <a:prstGeom prst="roundRect">
            <a:avLst/>
          </a:prstGeom>
          <a:solidFill>
            <a:srgbClr val="E11FC5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kk-KZ" alt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Ойтүрткі</a:t>
            </a:r>
            <a:endParaRPr lang="en-ID" alt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0BD863-7605-46ED-80C6-7D1187957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54A2FB7-5147-48C0-BFB8-468E268DA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05">
        <p:fade/>
      </p:transition>
    </mc:Choice>
    <mc:Fallback xmlns="">
      <p:transition spd="med" advTm="11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Тіл алфавиті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8751D0-1F17-4A88-B4C3-172DD9FF1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1299999"/>
            <a:ext cx="7242801" cy="260189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397CF84-8988-4761-8C87-8C9D8A7C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F8ED70-3958-46D4-8597-9463EEA5C820}"/>
              </a:ext>
            </a:extLst>
          </p:cNvPr>
          <p:cNvSpPr txBox="1"/>
          <p:nvPr/>
        </p:nvSpPr>
        <p:spPr>
          <a:xfrm>
            <a:off x="2801923" y="477333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</a:t>
            </a:r>
            <a:endParaRPr lang="ru-RU" b="1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3DA9B-C61D-4AD8-BE1B-EF6539FC8B1A}"/>
              </a:ext>
            </a:extLst>
          </p:cNvPr>
          <p:cNvSpPr txBox="1"/>
          <p:nvPr/>
        </p:nvSpPr>
        <p:spPr>
          <a:xfrm>
            <a:off x="3742888" y="4773336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</a:t>
            </a:r>
            <a:endParaRPr lang="ru-RU" b="1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EBD06-F143-4970-9E43-9CEFDC907894}"/>
              </a:ext>
            </a:extLst>
          </p:cNvPr>
          <p:cNvSpPr txBox="1"/>
          <p:nvPr/>
        </p:nvSpPr>
        <p:spPr>
          <a:xfrm>
            <a:off x="4699883" y="477333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</a:t>
            </a:r>
            <a:endParaRPr lang="ru-RU" b="1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4E3B76D-91D4-4D15-BBAA-6DEAB3AA77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0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953">
        <p:fade/>
      </p:transition>
    </mc:Choice>
    <mc:Fallback xmlns="">
      <p:transition spd="med" advTm="102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316682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 sz="135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Идентификаторлар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(айнымалылар атауы) – әріппен басталатын цифрлар мен әріптер тізбегі. Яғни, </a:t>
            </a:r>
            <a:r>
              <a:rPr lang="kk-KZ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идентификатор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деп программада қолданылатын айнымалыларды айтамыз. 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Идентификатор латын әріптерінен, төменгі сызу таңбасынан (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және 0 мен 9 арасындағы цифрлардан құралады.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Айнымалы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мәні мен типі бар шама. Программамен жұмыс барысында айнымалылардың мәні өзгеріп отырады.</a:t>
            </a: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Идентификаторлар. Айнымалы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F9291-3632-4FF1-85F5-9D591A47EB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65" y="4076854"/>
            <a:ext cx="5168050" cy="230716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397CF84-8988-4761-8C87-8C9D8A7C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E90C517-5486-47A3-AB08-0CBDDDD1B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449">
        <p:fade/>
      </p:transition>
    </mc:Choice>
    <mc:Fallback xmlns="">
      <p:transition spd="med" advTm="38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2860358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Программадағы жолдардың соңына нүкте мен үтір қою міндетті емес;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Бірнеше команданы бір жолда нүктелі үтір (;) арқылы жазуға болады;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Программа жазу барысында басқа программалау тілдеріндегідей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begin … end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немесе/және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{…}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қолданылмайды. Қажет болған жағдайда олардың орнына 4 бос орын немесе шегініс (табуляция) қойылады.</a:t>
            </a: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Python </a:t>
            </a: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тілінің синтаксисі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4EED2-4481-48F3-B7F5-8F88A2DA4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8" y="2969703"/>
            <a:ext cx="2147977" cy="32004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0ED82C1-D23D-4FAA-83A4-512AE737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F068415-CD1F-45FB-AF3B-BCC501C8B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026">
        <p:fade/>
      </p:transition>
    </mc:Choice>
    <mc:Fallback xmlns="">
      <p:transition spd="med" advTm="65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1940957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Программада әрекеттердің тізбектеліп, ретімен орындалуы 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сызықтық орындалу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 аталады.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Ал, әрекеттердің тізбектей орындалуын сипаттайтын алгоритм – бірінен соң бірі табиғи реттілікпен бір реттен орындалатын алгоритмдік құрылым – 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сызықтық алгоритм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 аталады.</a:t>
            </a: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Сызықтық орындалу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9AD77F-2A00-4DC7-A642-B8976EAD4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16" y="2439535"/>
            <a:ext cx="3639493" cy="376499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9C019DF-E035-4A57-BF72-934B4349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3A6F8DF-D70B-4B2B-8691-29A919A8D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132">
        <p:fade/>
      </p:transition>
    </mc:Choice>
    <mc:Fallback xmlns="">
      <p:transition spd="med" advTm="22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Амалдар мен өрнектер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AA264-296E-46D3-8FBE-9DA09EB35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54" y="1120541"/>
            <a:ext cx="3381375" cy="2838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06F398-8198-449B-AE71-6E27966658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8B4702-F3E7-44FD-B7D7-9A4DA28F40CD}"/>
              </a:ext>
            </a:extLst>
          </p:cNvPr>
          <p:cNvSpPr/>
          <p:nvPr/>
        </p:nvSpPr>
        <p:spPr>
          <a:xfrm>
            <a:off x="3958154" y="2676088"/>
            <a:ext cx="3381375" cy="1282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id="{2B1F2A8F-40CA-4BA5-B7BA-E62EA7943AE5}"/>
              </a:ext>
            </a:extLst>
          </p:cNvPr>
          <p:cNvSpPr/>
          <p:nvPr/>
        </p:nvSpPr>
        <p:spPr>
          <a:xfrm>
            <a:off x="3605816" y="2424418"/>
            <a:ext cx="385894" cy="23489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id="{289AE360-2A51-41B6-97AA-1DBFCBEB895F}"/>
              </a:ext>
            </a:extLst>
          </p:cNvPr>
          <p:cNvSpPr/>
          <p:nvPr/>
        </p:nvSpPr>
        <p:spPr>
          <a:xfrm>
            <a:off x="3605816" y="2898641"/>
            <a:ext cx="385894" cy="23489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9C4EF72A-1B56-46B7-8345-A08CCCC0D653}"/>
              </a:ext>
            </a:extLst>
          </p:cNvPr>
          <p:cNvSpPr/>
          <p:nvPr/>
        </p:nvSpPr>
        <p:spPr>
          <a:xfrm>
            <a:off x="3612755" y="3531521"/>
            <a:ext cx="385894" cy="23489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D04B88-233B-471E-B6B5-A787DCE9EAA1}"/>
              </a:ext>
            </a:extLst>
          </p:cNvPr>
          <p:cNvSpPr txBox="1"/>
          <p:nvPr/>
        </p:nvSpPr>
        <p:spPr>
          <a:xfrm>
            <a:off x="1499926" y="2355100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/ 6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3.333</a:t>
            </a:r>
            <a:endParaRPr lang="ru-RU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741CF-F864-4AFC-BF3A-E7654D41B0B2}"/>
              </a:ext>
            </a:extLst>
          </p:cNvPr>
          <p:cNvSpPr txBox="1"/>
          <p:nvPr/>
        </p:nvSpPr>
        <p:spPr>
          <a:xfrm>
            <a:off x="1523235" y="2831421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/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</a:t>
            </a:r>
            <a:endParaRPr lang="ru-RU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C82A63-9069-4FB3-81EF-A9EC5D95A701}"/>
              </a:ext>
            </a:extLst>
          </p:cNvPr>
          <p:cNvSpPr txBox="1"/>
          <p:nvPr/>
        </p:nvSpPr>
        <p:spPr>
          <a:xfrm>
            <a:off x="1499926" y="3447171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</a:t>
            </a:r>
            <a:endParaRPr lang="ru-RU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3AF7B21-898C-4F67-A971-9F4E1F6BBE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8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311">
        <p:fade/>
      </p:transition>
    </mc:Choice>
    <mc:Fallback xmlns="">
      <p:transition spd="med" advTm="80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5" grpId="0"/>
      <p:bldP spid="15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Меншіктеу операторы</a:t>
            </a:r>
            <a:r>
              <a:rPr lang="en-US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Мысал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3EAF6E-46A4-4151-A1A7-EB5C9FB4A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00" y="1262764"/>
            <a:ext cx="7249001" cy="848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25508-CED9-427E-97FC-EA32F971EF6F}"/>
              </a:ext>
            </a:extLst>
          </p:cNvPr>
          <p:cNvSpPr txBox="1"/>
          <p:nvPr/>
        </p:nvSpPr>
        <p:spPr>
          <a:xfrm>
            <a:off x="713800" y="3613557"/>
            <a:ext cx="7242801" cy="163449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айнымалыларының мәні сәйкесінше 4, 12, 10-ға тең;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Үш санның қосындысының мәні </a:t>
            </a:r>
            <a:r>
              <a:rPr lang="en-US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айнымалысына меншіктеледі;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Меншіктеу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айнымалыға жаңа мән жүктеу.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айнымалысының мәні экранға шығады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k-KZ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44CE6F5-3ED7-4402-8076-DC76E444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4D3F10-4D1B-4A1C-82E0-1A300184A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799" y="2413584"/>
            <a:ext cx="7242801" cy="89763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E61EE513-98F5-4D44-85E1-7B0C09CC5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9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618">
        <p:fade/>
      </p:transition>
    </mc:Choice>
    <mc:Fallback xmlns="">
      <p:transition spd="med" advTm="79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9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3|3.5|6.8|4.7|2.7|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|3.3|2.7|4.5|3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2|2.4|2.6|2.9|6.2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|5.6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5.3|10.1|1.4|1|0.8|13.3|1|1.1|2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1|25|19.2|15.4|6.4|1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2.8|3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14.2|11.9|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1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10424</TotalTime>
  <Words>163</Words>
  <Application>Microsoft Office PowerPoint</Application>
  <PresentationFormat>Экран (4:3)</PresentationFormat>
  <Paragraphs>96</Paragraphs>
  <Slides>18</Slides>
  <Notes>18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840</cp:revision>
  <dcterms:created xsi:type="dcterms:W3CDTF">2017-01-10T11:09:36Z</dcterms:created>
  <dcterms:modified xsi:type="dcterms:W3CDTF">2025-03-02T13:29:05Z</dcterms:modified>
</cp:coreProperties>
</file>