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359288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425423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256828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129100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319519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72AC21-0862-413B-AFA8-BDCDE57911E0}"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340346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72AC21-0862-413B-AFA8-BDCDE57911E0}" type="datetimeFigureOut">
              <a:rPr lang="ru-RU" smtClean="0"/>
              <a:t>17.01.2024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193913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72AC21-0862-413B-AFA8-BDCDE57911E0}" type="datetimeFigureOut">
              <a:rPr lang="ru-RU" smtClean="0"/>
              <a:t>17.01.2024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29437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72AC21-0862-413B-AFA8-BDCDE57911E0}" type="datetimeFigureOut">
              <a:rPr lang="ru-RU" smtClean="0"/>
              <a:t>17.01.2024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221928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72AC21-0862-413B-AFA8-BDCDE57911E0}"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91482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72AC21-0862-413B-AFA8-BDCDE57911E0}"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CAD99-FF05-42E9-B4A1-92C9AA2F7EED}" type="slidenum">
              <a:rPr lang="ru-RU" smtClean="0"/>
              <a:t>‹#›</a:t>
            </a:fld>
            <a:endParaRPr lang="ru-RU"/>
          </a:p>
        </p:txBody>
      </p:sp>
    </p:spTree>
    <p:extLst>
      <p:ext uri="{BB962C8B-B14F-4D97-AF65-F5344CB8AC3E}">
        <p14:creationId xmlns:p14="http://schemas.microsoft.com/office/powerpoint/2010/main" val="223353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2AC21-0862-413B-AFA8-BDCDE57911E0}" type="datetimeFigureOut">
              <a:rPr lang="ru-RU" smtClean="0"/>
              <a:t>17.01.2024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CAD99-FF05-42E9-B4A1-92C9AA2F7EED}" type="slidenum">
              <a:rPr lang="ru-RU" smtClean="0"/>
              <a:t>‹#›</a:t>
            </a:fld>
            <a:endParaRPr lang="ru-RU"/>
          </a:p>
        </p:txBody>
      </p:sp>
    </p:spTree>
    <p:extLst>
      <p:ext uri="{BB962C8B-B14F-4D97-AF65-F5344CB8AC3E}">
        <p14:creationId xmlns:p14="http://schemas.microsoft.com/office/powerpoint/2010/main" val="42473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0" y="2924944"/>
            <a:ext cx="91440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solidFill>
                  <a:srgbClr val="FF0000"/>
                </a:solidFill>
                <a:latin typeface="Times New Roman" panose="02020603050405020304" pitchFamily="18" charset="0"/>
                <a:cs typeface="Times New Roman" panose="02020603050405020304" pitchFamily="18" charset="0"/>
              </a:rPr>
              <a:t>Subject: </a:t>
            </a:r>
            <a:r>
              <a:rPr lang="en-US" sz="4000" dirty="0" smtClean="0">
                <a:solidFill>
                  <a:schemeClr val="tx1"/>
                </a:solidFill>
                <a:latin typeface="Times New Roman" panose="02020603050405020304" pitchFamily="18" charset="0"/>
                <a:cs typeface="Times New Roman" panose="02020603050405020304" pitchFamily="18" charset="0"/>
              </a:rPr>
              <a:t>English language</a:t>
            </a:r>
          </a:p>
          <a:p>
            <a:pPr algn="l"/>
            <a:r>
              <a:rPr lang="en-US" sz="4000" dirty="0" smtClean="0">
                <a:solidFill>
                  <a:srgbClr val="FF0000"/>
                </a:solidFill>
                <a:latin typeface="Times New Roman" panose="02020603050405020304" pitchFamily="18" charset="0"/>
                <a:cs typeface="Times New Roman" panose="02020603050405020304" pitchFamily="18" charset="0"/>
              </a:rPr>
              <a:t>Grade: </a:t>
            </a:r>
            <a:r>
              <a:rPr lang="kk-KZ" sz="4000" dirty="0">
                <a:solidFill>
                  <a:schemeClr val="tx1"/>
                </a:solidFill>
                <a:latin typeface="Times New Roman" panose="02020603050405020304" pitchFamily="18" charset="0"/>
                <a:cs typeface="Times New Roman" panose="02020603050405020304" pitchFamily="18" charset="0"/>
              </a:rPr>
              <a:t>6</a:t>
            </a:r>
            <a:endParaRPr lang="en-US" sz="4000" dirty="0" smtClean="0">
              <a:solidFill>
                <a:schemeClr val="tx1"/>
              </a:solidFill>
              <a:latin typeface="Times New Roman" panose="02020603050405020304" pitchFamily="18" charset="0"/>
              <a:cs typeface="Times New Roman" panose="02020603050405020304" pitchFamily="18" charset="0"/>
            </a:endParaRPr>
          </a:p>
          <a:p>
            <a:pPr algn="l"/>
            <a:r>
              <a:rPr lang="en-US" sz="4000" dirty="0" smtClean="0">
                <a:solidFill>
                  <a:srgbClr val="FF0000"/>
                </a:solidFill>
                <a:latin typeface="Times New Roman" panose="02020603050405020304" pitchFamily="18" charset="0"/>
                <a:cs typeface="Times New Roman" panose="02020603050405020304" pitchFamily="18" charset="0"/>
              </a:rPr>
              <a:t>The theme of the lesson: </a:t>
            </a:r>
            <a:r>
              <a:rPr lang="en-US" sz="4000" dirty="0" smtClean="0">
                <a:solidFill>
                  <a:schemeClr val="tx1"/>
                </a:solidFill>
                <a:latin typeface="Times New Roman" panose="02020603050405020304" pitchFamily="18" charset="0"/>
                <a:cs typeface="Times New Roman" panose="02020603050405020304" pitchFamily="18" charset="0"/>
              </a:rPr>
              <a:t>Markets around the world</a:t>
            </a: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62" t="38626" r="36513" b="16426"/>
          <a:stretch/>
        </p:blipFill>
        <p:spPr bwMode="auto">
          <a:xfrm>
            <a:off x="1619672" y="116632"/>
            <a:ext cx="5616623" cy="220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25067"/>
      </p:ext>
    </p:extLst>
  </p:cSld>
  <p:clrMapOvr>
    <a:masterClrMapping/>
  </p:clrMapOvr>
  <mc:AlternateContent xmlns:mc="http://schemas.openxmlformats.org/markup-compatibility/2006" xmlns:p14="http://schemas.microsoft.com/office/powerpoint/2010/main">
    <mc:Choice Requires="p14">
      <p:transition spd="slow" p14:dur="2000" advTm="9505"/>
    </mc:Choice>
    <mc:Fallback xmlns="">
      <p:transition spd="slow" advTm="95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New words</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53" t="39017" r="38550" b="52281"/>
          <a:stretch/>
        </p:blipFill>
        <p:spPr bwMode="auto">
          <a:xfrm>
            <a:off x="755576" y="1772815"/>
            <a:ext cx="6984776" cy="166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495" t="35602" r="39485" b="59175"/>
          <a:stretch/>
        </p:blipFill>
        <p:spPr bwMode="auto">
          <a:xfrm>
            <a:off x="755576" y="3432907"/>
            <a:ext cx="6984775" cy="14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4569"/>
            <a:ext cx="914448" cy="1840255"/>
          </a:xfrm>
          <a:prstGeom prst="rect">
            <a:avLst/>
          </a:prstGeom>
        </p:spPr>
      </p:pic>
    </p:spTree>
    <p:extLst>
      <p:ext uri="{BB962C8B-B14F-4D97-AF65-F5344CB8AC3E}">
        <p14:creationId xmlns:p14="http://schemas.microsoft.com/office/powerpoint/2010/main" val="2889100777"/>
      </p:ext>
    </p:extLst>
  </p:cSld>
  <p:clrMapOvr>
    <a:masterClrMapping/>
  </p:clrMapOvr>
  <mc:AlternateContent xmlns:mc="http://schemas.openxmlformats.org/markup-compatibility/2006" xmlns:p14="http://schemas.microsoft.com/office/powerpoint/2010/main">
    <mc:Choice Requires="p14">
      <p:transition spd="slow" p14:dur="2000" advTm="30808"/>
    </mc:Choice>
    <mc:Fallback xmlns="">
      <p:transition spd="slow" advTm="3080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784976" cy="1143000"/>
          </a:xfrm>
        </p:spPr>
        <p:txBody>
          <a:bodyPr>
            <a:noAutofit/>
          </a:bodyPr>
          <a:lstStyle/>
          <a:p>
            <a:r>
              <a:rPr lang="en-US" sz="3200" dirty="0" smtClean="0">
                <a:latin typeface="Times New Roman" panose="02020603050405020304" pitchFamily="18" charset="0"/>
                <a:cs typeface="Times New Roman" panose="02020603050405020304" pitchFamily="18" charset="0"/>
              </a:rPr>
              <a:t>Ex.1,p.95</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Describe the markets in the pictures. Which of the items: honey, vegetables, meat, tea, nuts, fish, dried fruit, chocolate, do you think you can find in each market?</a:t>
            </a:r>
            <a:endParaRPr lang="ru-RU" sz="32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536" t="26842" r="28041" b="21884"/>
          <a:stretch/>
        </p:blipFill>
        <p:spPr bwMode="auto">
          <a:xfrm>
            <a:off x="0" y="2348880"/>
            <a:ext cx="4211960" cy="453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18997" y="2420888"/>
            <a:ext cx="4572000" cy="4524315"/>
          </a:xfrm>
          <a:prstGeom prst="rect">
            <a:avLst/>
          </a:prstGeom>
        </p:spPr>
        <p:txBody>
          <a:bodyPr>
            <a:spAutoFit/>
          </a:bodyPr>
          <a:lstStyle/>
          <a:p>
            <a:r>
              <a:rPr lang="en-US" sz="2400" dirty="0" smtClean="0">
                <a:latin typeface="Times New Roman" panose="02020603050405020304" pitchFamily="18" charset="0"/>
                <a:cs typeface="Times New Roman" panose="02020603050405020304" pitchFamily="18" charset="0"/>
              </a:rPr>
              <a:t>The market at the top of the page is indoors. There are two levels and lots of stalls. I can see fruit and vegetables downstairs and it looks like a café upstairs. I think you can find vegetables, meat and fish here. The market at the bottom of the page has a lot of nuts and dried fruit. It seems quite exotic. I think it is indoors too. I think you can find tea, nuts, dried fruit and chocolate here.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179128"/>
      </p:ext>
    </p:extLst>
  </p:cSld>
  <p:clrMapOvr>
    <a:masterClrMapping/>
  </p:clrMapOvr>
  <mc:AlternateContent xmlns:mc="http://schemas.openxmlformats.org/markup-compatibility/2006" xmlns:p14="http://schemas.microsoft.com/office/powerpoint/2010/main">
    <mc:Choice Requires="p14">
      <p:transition spd="slow" p14:dur="2000" advTm="94661"/>
    </mc:Choice>
    <mc:Fallback xmlns="">
      <p:transition spd="slow" advTm="946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P.95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Read the text.</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27" t="35368" r="19552" b="41193"/>
          <a:stretch/>
        </p:blipFill>
        <p:spPr bwMode="auto">
          <a:xfrm>
            <a:off x="179512" y="1628800"/>
            <a:ext cx="7056784" cy="243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629" t="40687" r="17526" b="44330"/>
          <a:stretch/>
        </p:blipFill>
        <p:spPr bwMode="auto">
          <a:xfrm>
            <a:off x="2411760" y="4271021"/>
            <a:ext cx="6596454" cy="245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893475"/>
      </p:ext>
    </p:extLst>
  </p:cSld>
  <p:clrMapOvr>
    <a:masterClrMapping/>
  </p:clrMapOvr>
  <mc:AlternateContent xmlns:mc="http://schemas.openxmlformats.org/markup-compatibility/2006" xmlns:p14="http://schemas.microsoft.com/office/powerpoint/2010/main">
    <mc:Choice Requires="p14">
      <p:transition spd="slow" p14:dur="2000" advTm="92960"/>
    </mc:Choice>
    <mc:Fallback xmlns="">
      <p:transition spd="slow" advTm="929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517632"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Ex.2,p.95</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Fill in: friendly, selection, meeting, local. Use the phrases to make sentences about the markets in the texts.</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975" t="42965" r="20579" b="50000"/>
          <a:stretch/>
        </p:blipFill>
        <p:spPr bwMode="auto">
          <a:xfrm>
            <a:off x="1331639" y="2636912"/>
            <a:ext cx="648072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9712" y="3140968"/>
            <a:ext cx="165618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local</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09104" y="3755033"/>
            <a:ext cx="165618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meeting</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92080" y="2621223"/>
            <a:ext cx="165618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selection</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15616" y="4509120"/>
            <a:ext cx="7164797" cy="2308324"/>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1)There are friendly sellers at the Green Bazaar who offer you a taste before you buy. </a:t>
            </a:r>
          </a:p>
          <a:p>
            <a:r>
              <a:rPr lang="en-US" sz="2400" dirty="0" smtClean="0">
                <a:latin typeface="Times New Roman" panose="02020603050405020304" pitchFamily="18" charset="0"/>
                <a:cs typeface="Times New Roman" panose="02020603050405020304" pitchFamily="18" charset="0"/>
              </a:rPr>
              <a:t>2)Local people and tourists visit these markets. </a:t>
            </a:r>
          </a:p>
          <a:p>
            <a:r>
              <a:rPr lang="en-US" sz="2400" dirty="0" smtClean="0">
                <a:latin typeface="Times New Roman" panose="02020603050405020304" pitchFamily="18" charset="0"/>
                <a:cs typeface="Times New Roman" panose="02020603050405020304" pitchFamily="18" charset="0"/>
              </a:rPr>
              <a:t>3)The English Market is a popular meeting place. </a:t>
            </a:r>
          </a:p>
          <a:p>
            <a:r>
              <a:rPr lang="en-US" sz="2400" dirty="0" smtClean="0">
                <a:latin typeface="Times New Roman" panose="02020603050405020304" pitchFamily="18" charset="0"/>
                <a:cs typeface="Times New Roman" panose="02020603050405020304" pitchFamily="18" charset="0"/>
              </a:rPr>
              <a:t>4)There is a huge selection of fruit and vegetables at the Green Bazaar.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631526"/>
      </p:ext>
    </p:extLst>
  </p:cSld>
  <p:clrMapOvr>
    <a:masterClrMapping/>
  </p:clrMapOvr>
  <mc:AlternateContent xmlns:mc="http://schemas.openxmlformats.org/markup-compatibility/2006" xmlns:p14="http://schemas.microsoft.com/office/powerpoint/2010/main">
    <mc:Choice Requires="p14">
      <p:transition spd="slow" p14:dur="2000" advTm="90842"/>
    </mc:Choice>
    <mc:Fallback xmlns="">
      <p:transition spd="slow" advTm="908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 y="620688"/>
            <a:ext cx="9145016" cy="1143000"/>
          </a:xfrm>
        </p:spPr>
        <p:txBody>
          <a:bodyPr>
            <a:noAutofit/>
          </a:bodyPr>
          <a:lstStyle/>
          <a:p>
            <a:r>
              <a:rPr lang="en-US" sz="3200" dirty="0" smtClean="0">
                <a:latin typeface="Times New Roman" panose="02020603050405020304" pitchFamily="18" charset="0"/>
                <a:cs typeface="Times New Roman" panose="02020603050405020304" pitchFamily="18" charset="0"/>
              </a:rPr>
              <a:t>Ex.3,p.95</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Think of a popular market or shopping </a:t>
            </a:r>
            <a:r>
              <a:rPr lang="en-US" sz="3200" dirty="0" err="1" smtClean="0">
                <a:latin typeface="Times New Roman" panose="02020603050405020304" pitchFamily="18" charset="0"/>
                <a:cs typeface="Times New Roman" panose="02020603050405020304" pitchFamily="18" charset="0"/>
              </a:rPr>
              <a:t>centre</a:t>
            </a:r>
            <a:r>
              <a:rPr lang="en-US" sz="3200" dirty="0" smtClean="0">
                <a:latin typeface="Times New Roman" panose="02020603050405020304" pitchFamily="18" charset="0"/>
                <a:cs typeface="Times New Roman" panose="02020603050405020304" pitchFamily="18" charset="0"/>
              </a:rPr>
              <a:t> in your town/city. Collect information, then write a paragraph about it. Write : where it is, what it is like, what you can buy there. Present the market to the class.</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2492896"/>
            <a:ext cx="8363272" cy="3633267"/>
          </a:xfrm>
        </p:spPr>
        <p:txBody>
          <a:bodyPr>
            <a:noAutofit/>
          </a:bodyPr>
          <a:lstStyle/>
          <a:p>
            <a:pPr marL="0" indent="0">
              <a:buNone/>
            </a:pPr>
            <a:r>
              <a:rPr lang="en-US" sz="2200" dirty="0" smtClean="0">
                <a:latin typeface="Times New Roman" panose="02020603050405020304" pitchFamily="18" charset="0"/>
                <a:cs typeface="Times New Roman" panose="02020603050405020304" pitchFamily="18" charset="0"/>
              </a:rPr>
              <a:t>name: </a:t>
            </a:r>
            <a:r>
              <a:rPr lang="en-US" sz="2200" dirty="0" err="1" smtClean="0">
                <a:latin typeface="Times New Roman" panose="02020603050405020304" pitchFamily="18" charset="0"/>
                <a:cs typeface="Times New Roman" panose="02020603050405020304" pitchFamily="18" charset="0"/>
              </a:rPr>
              <a:t>Artem</a:t>
            </a:r>
            <a:r>
              <a:rPr lang="en-US" sz="2200" dirty="0" smtClean="0">
                <a:latin typeface="Times New Roman" panose="02020603050405020304" pitchFamily="18" charset="0"/>
                <a:cs typeface="Times New Roman" panose="02020603050405020304" pitchFamily="18" charset="0"/>
              </a:rPr>
              <a:t> Market </a:t>
            </a:r>
          </a:p>
          <a:p>
            <a:pPr marL="0" indent="0">
              <a:buNone/>
            </a:pPr>
            <a:r>
              <a:rPr lang="en-US" sz="2200" dirty="0" smtClean="0">
                <a:latin typeface="Times New Roman" panose="02020603050405020304" pitchFamily="18" charset="0"/>
                <a:cs typeface="Times New Roman" panose="02020603050405020304" pitchFamily="18" charset="0"/>
              </a:rPr>
              <a:t>where it is: in the middle of Astana </a:t>
            </a:r>
          </a:p>
          <a:p>
            <a:pPr marL="0" indent="0">
              <a:buNone/>
            </a:pPr>
            <a:r>
              <a:rPr lang="en-US" sz="2200" dirty="0" smtClean="0">
                <a:latin typeface="Times New Roman" panose="02020603050405020304" pitchFamily="18" charset="0"/>
                <a:cs typeface="Times New Roman" panose="02020603050405020304" pitchFamily="18" charset="0"/>
              </a:rPr>
              <a:t>what it is like: covered market, two levels </a:t>
            </a:r>
          </a:p>
          <a:p>
            <a:pPr marL="0" indent="0">
              <a:buNone/>
            </a:pPr>
            <a:r>
              <a:rPr lang="en-US" sz="2200" dirty="0" smtClean="0">
                <a:latin typeface="Times New Roman" panose="02020603050405020304" pitchFamily="18" charset="0"/>
                <a:cs typeface="Times New Roman" panose="02020603050405020304" pitchFamily="18" charset="0"/>
              </a:rPr>
              <a:t>what you can buy there: downstairs – fresh fruit and vegetables, dried fruit and nuts, meat, fish, homemade sauces; upstairs – clothes, toiletries, furniture, nail bars, barber's shops, souvenirs</a:t>
            </a:r>
          </a:p>
          <a:p>
            <a:pPr marL="0" indent="0">
              <a:buNone/>
            </a:pPr>
            <a:r>
              <a:rPr lang="en-US" sz="2200" dirty="0" smtClean="0">
                <a:latin typeface="Times New Roman" panose="02020603050405020304" pitchFamily="18" charset="0"/>
                <a:cs typeface="Times New Roman" panose="02020603050405020304" pitchFamily="18" charset="0"/>
              </a:rPr>
              <a:t>A popular market in my city is the </a:t>
            </a:r>
            <a:r>
              <a:rPr lang="en-US" sz="2200" dirty="0" err="1" smtClean="0">
                <a:latin typeface="Times New Roman" panose="02020603050405020304" pitchFamily="18" charset="0"/>
                <a:cs typeface="Times New Roman" panose="02020603050405020304" pitchFamily="18" charset="0"/>
              </a:rPr>
              <a:t>Artem</a:t>
            </a:r>
            <a:r>
              <a:rPr lang="en-US" sz="2200" dirty="0" smtClean="0">
                <a:latin typeface="Times New Roman" panose="02020603050405020304" pitchFamily="18" charset="0"/>
                <a:cs typeface="Times New Roman" panose="02020603050405020304" pitchFamily="18" charset="0"/>
              </a:rPr>
              <a:t> Market in the middle of Astana. It is a covered market with two levels. Downstairs, you can buy fresh fruit and vegetables, dried fruit and nuts, meat, fish and homemade sauces at market stalls. Upstairs, you can buy clothes, toiletries, furniture and souvenirs. You can also get your nails done or get your hair cut. It is famous for the wide variety of goods available.</a:t>
            </a:r>
          </a:p>
        </p:txBody>
      </p:sp>
    </p:spTree>
    <p:extLst>
      <p:ext uri="{BB962C8B-B14F-4D97-AF65-F5344CB8AC3E}">
        <p14:creationId xmlns:p14="http://schemas.microsoft.com/office/powerpoint/2010/main" val="3033527492"/>
      </p:ext>
    </p:extLst>
  </p:cSld>
  <p:clrMapOvr>
    <a:masterClrMapping/>
  </p:clrMapOvr>
  <mc:AlternateContent xmlns:mc="http://schemas.openxmlformats.org/markup-compatibility/2006" xmlns:p14="http://schemas.microsoft.com/office/powerpoint/2010/main">
    <mc:Choice Requires="p14">
      <p:transition spd="slow" p14:dur="2000" advTm="135416"/>
    </mc:Choice>
    <mc:Fallback xmlns="">
      <p:transition spd="slow" advTm="13541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Ex.1,p.62 Workbook</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Fill in: dried fruit, selection, courtyard, fountain.</a:t>
            </a:r>
            <a:endParaRPr lang="ru-RU"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73" t="35219" r="46869" b="23368"/>
          <a:stretch/>
        </p:blipFill>
        <p:spPr bwMode="auto">
          <a:xfrm>
            <a:off x="1619672" y="1772816"/>
            <a:ext cx="561662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67744" y="2636912"/>
            <a:ext cx="1512168"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courtyard</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89913" y="2836967"/>
            <a:ext cx="1512168"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fountain</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32040" y="3249666"/>
            <a:ext cx="1512168"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selection</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98063" y="3649776"/>
            <a:ext cx="1512168"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d</a:t>
            </a:r>
            <a:r>
              <a:rPr lang="en-US" sz="2000" b="1" dirty="0" smtClean="0">
                <a:solidFill>
                  <a:srgbClr val="FF0000"/>
                </a:solidFill>
                <a:latin typeface="Times New Roman" panose="02020603050405020304" pitchFamily="18" charset="0"/>
                <a:cs typeface="Times New Roman" panose="02020603050405020304" pitchFamily="18" charset="0"/>
              </a:rPr>
              <a:t>ried fruit</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819978"/>
      </p:ext>
    </p:extLst>
  </p:cSld>
  <p:clrMapOvr>
    <a:masterClrMapping/>
  </p:clrMapOvr>
  <mc:AlternateContent xmlns:mc="http://schemas.openxmlformats.org/markup-compatibility/2006" xmlns:p14="http://schemas.microsoft.com/office/powerpoint/2010/main">
    <mc:Choice Requires="p14">
      <p:transition spd="slow" p14:dur="2000" advTm="76795"/>
    </mc:Choice>
    <mc:Fallback xmlns="">
      <p:transition spd="slow" advTm="7679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Ex.3,p.62 Workbook</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Complete the exchanges using the phrases in the list.</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026" t="23712" r="26094" b="41193"/>
          <a:stretch/>
        </p:blipFill>
        <p:spPr bwMode="auto">
          <a:xfrm>
            <a:off x="2195736" y="2033464"/>
            <a:ext cx="489654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23928" y="4669105"/>
            <a:ext cx="3096344"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a</a:t>
            </a:r>
            <a:r>
              <a:rPr lang="en-US" sz="2000" b="1" dirty="0" smtClean="0">
                <a:solidFill>
                  <a:srgbClr val="FF0000"/>
                </a:solidFill>
                <a:latin typeface="Times New Roman" panose="02020603050405020304" pitchFamily="18" charset="0"/>
                <a:cs typeface="Times New Roman" panose="02020603050405020304" pitchFamily="18" charset="0"/>
              </a:rPr>
              <a:t>nd department store</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47864" y="5021560"/>
            <a:ext cx="3096344"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Could you tell me how</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18123" y="5661248"/>
            <a:ext cx="3384376"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Turn left at the traffic lights</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87824" y="3717032"/>
            <a:ext cx="3096344"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o</a:t>
            </a:r>
            <a:r>
              <a:rPr lang="en-US" sz="2000" b="1" smtClean="0">
                <a:solidFill>
                  <a:srgbClr val="FF0000"/>
                </a:solidFill>
                <a:latin typeface="Times New Roman" panose="02020603050405020304" pitchFamily="18" charset="0"/>
                <a:cs typeface="Times New Roman" panose="02020603050405020304" pitchFamily="18" charset="0"/>
              </a:rPr>
              <a:t>n your left</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846737"/>
      </p:ext>
    </p:extLst>
  </p:cSld>
  <p:clrMapOvr>
    <a:masterClrMapping/>
  </p:clrMapOvr>
  <mc:AlternateContent xmlns:mc="http://schemas.openxmlformats.org/markup-compatibility/2006" xmlns:p14="http://schemas.microsoft.com/office/powerpoint/2010/main">
    <mc:Choice Requires="p14">
      <p:transition spd="slow" p14:dur="2000" advTm="69780"/>
    </mc:Choice>
    <mc:Fallback xmlns="">
      <p:transition spd="slow" advTm="6978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361" y="332656"/>
            <a:ext cx="8160907" cy="6120680"/>
          </a:xfrm>
          <a:prstGeom prst="rect">
            <a:avLst/>
          </a:prstGeom>
        </p:spPr>
      </p:pic>
    </p:spTree>
    <p:extLst>
      <p:ext uri="{BB962C8B-B14F-4D97-AF65-F5344CB8AC3E}">
        <p14:creationId xmlns:p14="http://schemas.microsoft.com/office/powerpoint/2010/main" val="1987304632"/>
      </p:ext>
    </p:extLst>
  </p:cSld>
  <p:clrMapOvr>
    <a:masterClrMapping/>
  </p:clrMapOvr>
  <mc:AlternateContent xmlns:mc="http://schemas.openxmlformats.org/markup-compatibility/2006" xmlns:p14="http://schemas.microsoft.com/office/powerpoint/2010/main">
    <mc:Choice Requires="p14">
      <p:transition spd="slow" p14:dur="2000" advTm="6820"/>
    </mc:Choice>
    <mc:Fallback xmlns="">
      <p:transition spd="slow" advTm="682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341</Words>
  <Application>Microsoft Office PowerPoint</Application>
  <PresentationFormat>Экран (4:3)</PresentationFormat>
  <Paragraphs>31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Презентация PowerPoint</vt:lpstr>
      <vt:lpstr>New words</vt:lpstr>
      <vt:lpstr>Ex.1,p.95 Describe the markets in the pictures. Which of the items: honey, vegetables, meat, tea, nuts, fish, dried fruit, chocolate, do you think you can find in each market?</vt:lpstr>
      <vt:lpstr>P.95  Read the text.</vt:lpstr>
      <vt:lpstr>Ex.2,p.95 Fill in: friendly, selection, meeting, local. Use the phrases to make sentences about the markets in the texts.</vt:lpstr>
      <vt:lpstr>Ex.3,p.95 Think of a popular market or shopping centre in your town/city. Collect information, then write a paragraph about it. Write : where it is, what it is like, what you can buy there. Present the market to the class.</vt:lpstr>
      <vt:lpstr>Ex.1,p.62 Workbook Fill in: dried fruit, selection, courtyard, fountain.</vt:lpstr>
      <vt:lpstr>Ex.3,p.62 Workbook Complete the exchanges using the phrases in the list.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51мектеп</cp:lastModifiedBy>
  <cp:revision>13</cp:revision>
  <dcterms:created xsi:type="dcterms:W3CDTF">2024-01-08T09:30:28Z</dcterms:created>
  <dcterms:modified xsi:type="dcterms:W3CDTF">2024-01-17T11:50:06Z</dcterms:modified>
</cp:coreProperties>
</file>