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63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85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7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75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49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90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56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6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40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699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7D250-4CB2-46B8-BB32-546C49E5956B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A034-B444-4E50-99D3-8EFB8E82E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13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2924944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language</a:t>
            </a: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Grade: </a:t>
            </a:r>
            <a:r>
              <a:rPr lang="kk-KZ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theme of the lesson: </a:t>
            </a:r>
            <a:r>
              <a:rPr lang="en-US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Passive (Present, Past Simple)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38626" r="36513" b="16426"/>
          <a:stretch/>
        </p:blipFill>
        <p:spPr bwMode="auto">
          <a:xfrm>
            <a:off x="1619672" y="116632"/>
            <a:ext cx="5616623" cy="220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0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6"/>
    </mc:Choice>
    <mc:Fallback xmlns="">
      <p:transition spd="slow" advTm="9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Ex.7,p.91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Rewrite the sentences in the present simple passive.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3" t="37065" r="39210" b="26035"/>
          <a:stretch/>
        </p:blipFill>
        <p:spPr bwMode="auto">
          <a:xfrm>
            <a:off x="2051720" y="1844823"/>
            <a:ext cx="4896544" cy="497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2060848"/>
            <a:ext cx="3816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Astana is visited by millions of tourists every year.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3212976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Saryarka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Velodrome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mainly for track cycling events.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7" y="4581128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President`s Cup tennis tournament is held at the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Daulet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National Tennis Centre every year.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6045759"/>
            <a:ext cx="3816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30,000 spectators are held by the Astana Arena stadium.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66"/>
    </mc:Choice>
    <mc:Fallback xmlns="">
      <p:transition spd="slow" advTm="5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Ex.9,p.91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the sentences in the passive voice.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9" y="2036190"/>
            <a:ext cx="4752527" cy="40899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1)It was made with white marble in 190 BC.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2)It was discovered on the island of Samothrace in 1863 by a French archaeologist.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3)It was sent to Paris in 1863.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4)It is kept in the Louvre.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5)It is admired by thousands of tourists every day.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1" t="54266" r="17304" b="16351"/>
          <a:stretch/>
        </p:blipFill>
        <p:spPr bwMode="auto">
          <a:xfrm>
            <a:off x="1" y="2013158"/>
            <a:ext cx="4283968" cy="379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4"/>
    </mc:Choice>
    <mc:Fallback xmlns="">
      <p:transition spd="slow" advTm="52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445624" cy="1143000"/>
          </a:xfrm>
        </p:spPr>
        <p:txBody>
          <a:bodyPr>
            <a:noAutofit/>
          </a:bodyPr>
          <a:lstStyle/>
          <a:p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Ex.10,p.91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 information about a statue or monument in your country. Write a short text about it or prepare a presentation. Use the passive. Present it to the class.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78092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Bayterek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Tower is a monument in Astana, Kazakhstan. It was designed by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Akmurza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Rustembekov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it was opened in 2002. It is 97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metres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tall and weighs more than 1,000 tons. It is a famous symbol of Astana and it is admired by thousands of tourists every year.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92"/>
    </mc:Choice>
    <mc:Fallback xmlns="">
      <p:transition spd="slow" advTm="6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352928" cy="6264697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4"/>
    </mc:Choice>
    <mc:Fallback xmlns="">
      <p:transition spd="slow" advTm="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Passive Voice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68" y="1340768"/>
            <a:ext cx="8784976" cy="52174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Passive voice 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English is a sentence structure that focuses on the object of the sentence rather than the subject. This may sound complicated but trust me, it is very simple. </a:t>
            </a:r>
          </a:p>
          <a:p>
            <a:pPr marL="0" indent="0">
              <a:buNone/>
            </a:pPr>
            <a:r>
              <a:rPr lang="en-US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Passive Voice in English?</a:t>
            </a:r>
          </a:p>
          <a:p>
            <a:pPr marL="0" indent="0">
              <a:buNone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English, sentences can be written in two forms — </a:t>
            </a:r>
            <a:r>
              <a:rPr lang="en-US" sz="1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active</a:t>
            </a:r>
            <a:r>
              <a:rPr lang="en-US" sz="1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sentences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person/thing who is doing the action is considered the subject of the sentence and the person/thing who is receiving the action is considered the object of the sentence.</a:t>
            </a:r>
          </a:p>
          <a:p>
            <a:pPr marL="0" indent="0">
              <a:buNone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 The singer is singing a beautiful song.</a:t>
            </a:r>
          </a:p>
          <a:p>
            <a:pPr marL="0" indent="0">
              <a:buNone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above sentence,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singer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Object: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Verb: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singing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4570"/>
            <a:ext cx="698424" cy="140552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9"/>
    </mc:Choice>
    <mc:Fallback xmlns="">
      <p:transition spd="slow" advTm="6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48" y="564656"/>
            <a:ext cx="8748464" cy="594928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sentences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person/thing who is receiving the action, which is ideally the object of the sentence is placed at the beginning, and the person/thing who is doing the action, which is ideally the subject in the sentence is placed at the end of the sentence.</a:t>
            </a:r>
          </a:p>
          <a:p>
            <a:pPr marL="0" indent="0">
              <a:buNone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 The song is being sung by the singer.</a:t>
            </a:r>
          </a:p>
          <a:p>
            <a:pPr marL="0" indent="0">
              <a:buNone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above sentence,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Subject: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song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Object: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being sung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Verb: </a:t>
            </a: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singer</a:t>
            </a:r>
          </a:p>
          <a:p>
            <a:pPr marL="0" indent="0">
              <a:buNone/>
            </a:pPr>
            <a:r>
              <a:rPr lang="en-US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 you form sentences in Passive Voice?</a:t>
            </a:r>
          </a:p>
          <a:p>
            <a:pPr marL="0" indent="0">
              <a:buNone/>
            </a:pPr>
            <a:r>
              <a:rPr lang="en-US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form the passive voice of a sentence, we use passive verbs. Passive verbs are formed by using the verb ‘be’ and the past participle.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444" y="4569"/>
            <a:ext cx="592412" cy="1192183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60"/>
    </mc:Choice>
    <mc:Fallback xmlns="">
      <p:transition spd="slow" advTm="5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686800" cy="593752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Rules for Conversion</a:t>
            </a:r>
          </a:p>
          <a:p>
            <a:pPr marL="0" indent="0">
              <a:buNone/>
            </a:pP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converting a sentence which is in its active form to its passive form, you should use the following rules:</a:t>
            </a:r>
          </a:p>
          <a:p>
            <a:pPr marL="0" indent="0">
              <a:buNone/>
            </a:pP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subject and the object will be interchanged: </a:t>
            </a:r>
            <a:r>
              <a:rPr lang="en-US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passive sentences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subject and the object in passive voice are interchanged. The object (</a:t>
            </a:r>
            <a:r>
              <a:rPr lang="en-US" sz="8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active sentences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becomes the subject in </a:t>
            </a:r>
            <a:r>
              <a:rPr lang="en-US" sz="8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sentences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subject (</a:t>
            </a:r>
            <a:r>
              <a:rPr lang="en-US" sz="8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an active sentence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becomes the object </a:t>
            </a:r>
            <a:r>
              <a:rPr lang="en-US" sz="8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active sentences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 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reads a book. — </a:t>
            </a:r>
            <a:r>
              <a:rPr lang="en-US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voice</a:t>
            </a:r>
          </a:p>
          <a:p>
            <a:pPr marL="0" indent="0">
              <a:buNone/>
            </a:pP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book is being read by 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Sam. 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8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</a:t>
            </a:r>
            <a:r>
              <a:rPr lang="en-US" sz="8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voice</a:t>
            </a:r>
          </a:p>
          <a:p>
            <a:pPr marL="0" indent="0">
              <a:buNone/>
            </a:pP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preposition </a:t>
            </a:r>
            <a:r>
              <a:rPr lang="en-US" sz="8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used before the object: The object </a:t>
            </a:r>
            <a:r>
              <a:rPr lang="en-US" sz="8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passive sentence 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always be preceded by the preposition </a:t>
            </a:r>
            <a:r>
              <a:rPr lang="en-US" sz="8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‘by’. 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because the object in such sentences explains that the action is being performed by somebody.</a:t>
            </a:r>
          </a:p>
          <a:p>
            <a:pPr marL="0" indent="0">
              <a:buNone/>
            </a:pP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Example: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Gauri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making pasta. — 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voice</a:t>
            </a:r>
          </a:p>
          <a:p>
            <a:pPr marL="0" indent="0">
              <a:buNone/>
            </a:pP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pasta is being made</a:t>
            </a:r>
            <a:r>
              <a:rPr lang="en-US" sz="8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Gauri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— </a:t>
            </a: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voice</a:t>
            </a: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t="24702" r="46316" b="53965"/>
          <a:stretch/>
        </p:blipFill>
        <p:spPr bwMode="auto">
          <a:xfrm>
            <a:off x="2295705" y="4580017"/>
            <a:ext cx="5112568" cy="2277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2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24"/>
    </mc:Choice>
    <mc:Fallback xmlns="">
      <p:transition spd="slow" advTm="11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6632"/>
            <a:ext cx="8291264" cy="60095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0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Passive sentence structure</a:t>
            </a:r>
          </a:p>
          <a:p>
            <a:pPr marL="0" indent="0">
              <a:buNone/>
            </a:pPr>
            <a:r>
              <a:rPr lang="en-US" sz="10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structure of the passive voice:</a:t>
            </a:r>
          </a:p>
          <a:p>
            <a:pPr marL="0" indent="0">
              <a:buNone/>
            </a:pPr>
            <a:r>
              <a:rPr lang="en-US" sz="10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+ be + V3/</a:t>
            </a:r>
            <a:r>
              <a:rPr lang="en-US" sz="10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</a:t>
            </a:r>
            <a:r>
              <a:rPr lang="en-US" sz="10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(by + O) + (…)</a:t>
            </a:r>
            <a:endParaRPr lang="en-US" sz="10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➡ the subject in the sentence, the object (person/thing, ...) is affected by a certain action.</a:t>
            </a:r>
          </a:p>
          <a:p>
            <a:pPr marL="0" indent="0">
              <a:buNone/>
            </a:pP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+ V3/ </a:t>
            </a:r>
            <a:r>
              <a:rPr lang="en-US" sz="10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</a:t>
            </a: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➡ The word "be" can change depending on the tense used in the active sentence.</a:t>
            </a:r>
          </a:p>
          <a:p>
            <a:pPr marL="0" indent="0">
              <a:buNone/>
            </a:pP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V3/ </a:t>
            </a:r>
            <a:r>
              <a:rPr lang="en-US" sz="10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Ved</a:t>
            </a: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➡ the verb is always kept the same, the thing that changes with the tense in this structure is the verb "be" above.</a:t>
            </a:r>
          </a:p>
          <a:p>
            <a:pPr marL="0" indent="0">
              <a:buNone/>
            </a:pP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(by + O) ➡ "by" in English means "by", this word is used to introduce/refer to the object performing the action in the sentence after "by".</a:t>
            </a:r>
          </a:p>
          <a:p>
            <a:pPr marL="0" indent="0">
              <a:buNone/>
            </a:pP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“O” ➡ indicates the object performing the action in the sentence.</a:t>
            </a:r>
          </a:p>
          <a:p>
            <a:pPr marL="0" indent="0">
              <a:buNone/>
            </a:pPr>
            <a:r>
              <a:rPr lang="en-US" sz="10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(…) ➡ information about the place/time at which the S in the sentence will be affected by the action. This part is optional, it may or may not be available on a case-by-case basis.</a:t>
            </a: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46"/>
    </mc:Choice>
    <mc:Fallback xmlns="">
      <p:transition spd="slow" advTm="90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Simple Passive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25403"/>
              </p:ext>
            </p:extLst>
          </p:nvPr>
        </p:nvGraphicFramePr>
        <p:xfrm>
          <a:off x="2195736" y="1844824"/>
          <a:ext cx="5112568" cy="701040"/>
        </p:xfrm>
        <a:graphic>
          <a:graphicData uri="http://schemas.openxmlformats.org/drawingml/2006/table">
            <a:tbl>
              <a:tblPr/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112"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am/is/are + </a:t>
                      </a:r>
                      <a:r>
                        <a:rPr lang="en-US" sz="4000" b="1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Ved</a:t>
                      </a: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/V3</a:t>
                      </a:r>
                      <a:endParaRPr lang="en-US" sz="40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3140968"/>
            <a:ext cx="9036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Affirmative: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Spain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visit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 tourists every year.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not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lot of tourists every year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Interrogative: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Spain visit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lot of tourists every year?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569"/>
            <a:ext cx="914448" cy="184025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14"/>
    </mc:Choice>
    <mc:Fallback xmlns="">
      <p:transition spd="slow" advTm="4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 Simple Passive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142299"/>
              </p:ext>
            </p:extLst>
          </p:nvPr>
        </p:nvGraphicFramePr>
        <p:xfrm>
          <a:off x="2195736" y="1844824"/>
          <a:ext cx="5112568" cy="701040"/>
        </p:xfrm>
        <a:graphic>
          <a:graphicData uri="http://schemas.openxmlformats.org/drawingml/2006/table">
            <a:tbl>
              <a:tblPr/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7112">
                <a:tc>
                  <a:txBody>
                    <a:bodyPr/>
                    <a:lstStyle/>
                    <a:p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+ </a:t>
                      </a: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was/were </a:t>
                      </a:r>
                      <a:r>
                        <a:rPr lang="en-US" sz="40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4000" b="1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Ved</a:t>
                      </a:r>
                      <a:r>
                        <a:rPr lang="en-US" sz="4000" b="1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/V3</a:t>
                      </a:r>
                      <a:endParaRPr lang="en-US" sz="4000" b="1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3140968"/>
            <a:ext cx="9036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Affirmative: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Dinner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serv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9 pm.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Negative: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Dinner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 not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9 pm.</a:t>
            </a:r>
          </a:p>
          <a:p>
            <a:r>
              <a:rPr lang="en-US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Interrogative: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dinner serv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9 pm.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4569"/>
            <a:ext cx="914448" cy="184025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4"/>
    </mc:Choice>
    <mc:Fallback xmlns="">
      <p:transition spd="slow" advTm="3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Ex.5,p.91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 in: is, are, was or were (x2).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5" t="33677" r="39447" b="47228"/>
          <a:stretch/>
        </p:blipFill>
        <p:spPr bwMode="auto">
          <a:xfrm>
            <a:off x="1054620" y="1988840"/>
            <a:ext cx="7040669" cy="384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7824" y="173176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2312" y="2636912"/>
            <a:ext cx="99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316013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2312" y="3953573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78819" y="4869160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6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65"/>
    </mc:Choice>
    <mc:Fallback xmlns="">
      <p:transition spd="slow" advTm="51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Ex.6,p.91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 in: by or with.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1" t="45754" r="39842" b="34877"/>
          <a:stretch/>
        </p:blipFill>
        <p:spPr bwMode="auto">
          <a:xfrm>
            <a:off x="1331640" y="1988840"/>
            <a:ext cx="6192688" cy="369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184482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7944" y="255221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0012" y="306006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0012" y="3838603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4361823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516514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23"/>
    </mc:Choice>
    <mc:Fallback xmlns="">
      <p:transition spd="slow" advTm="5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765</Words>
  <Application>Microsoft Office PowerPoint</Application>
  <PresentationFormat>Экран (4:3)</PresentationFormat>
  <Paragraphs>75</Paragraphs>
  <Slides>13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The Passive Voice</vt:lpstr>
      <vt:lpstr>Презентация PowerPoint</vt:lpstr>
      <vt:lpstr>Презентация PowerPoint</vt:lpstr>
      <vt:lpstr>Презентация PowerPoint</vt:lpstr>
      <vt:lpstr>Present Simple Passive  </vt:lpstr>
      <vt:lpstr>Past Simple Passive  </vt:lpstr>
      <vt:lpstr>Ex.5,p.91 Fill in: is, are, was or were (x2).</vt:lpstr>
      <vt:lpstr>Ex.6,p.91 Fill in: by or with. </vt:lpstr>
      <vt:lpstr>Ex.7,p.91 Rewrite the sentences in the present simple passive.</vt:lpstr>
      <vt:lpstr>Ex.9,p.91 Write the sentences in the passive voice.</vt:lpstr>
      <vt:lpstr>Ex.10,p.91 Collect information about a statue or monument in your country. Write a short text about it or prepare a presentation. Use the passive. Present it to the class.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51мектеп</cp:lastModifiedBy>
  <cp:revision>44</cp:revision>
  <dcterms:created xsi:type="dcterms:W3CDTF">2024-01-06T15:03:26Z</dcterms:created>
  <dcterms:modified xsi:type="dcterms:W3CDTF">2024-01-17T11:45:23Z</dcterms:modified>
</cp:coreProperties>
</file>