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84D9947-90F8-4BFC-B82A-AF1F4B315076}"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1530544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84D9947-90F8-4BFC-B82A-AF1F4B315076}"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1607239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84D9947-90F8-4BFC-B82A-AF1F4B315076}"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146066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84D9947-90F8-4BFC-B82A-AF1F4B315076}"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307207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84D9947-90F8-4BFC-B82A-AF1F4B315076}"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45844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84D9947-90F8-4BFC-B82A-AF1F4B315076}" type="datetimeFigureOut">
              <a:rPr lang="ru-RU" smtClean="0"/>
              <a:t>17.01.2024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2431925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84D9947-90F8-4BFC-B82A-AF1F4B315076}" type="datetimeFigureOut">
              <a:rPr lang="ru-RU" smtClean="0"/>
              <a:t>17.01.2024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2666535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84D9947-90F8-4BFC-B82A-AF1F4B315076}" type="datetimeFigureOut">
              <a:rPr lang="ru-RU" smtClean="0"/>
              <a:t>17.01.2024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645829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84D9947-90F8-4BFC-B82A-AF1F4B315076}" type="datetimeFigureOut">
              <a:rPr lang="ru-RU" smtClean="0"/>
              <a:t>17.01.2024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2668777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84D9947-90F8-4BFC-B82A-AF1F4B315076}" type="datetimeFigureOut">
              <a:rPr lang="ru-RU" smtClean="0"/>
              <a:t>17.01.2024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129809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84D9947-90F8-4BFC-B82A-AF1F4B315076}" type="datetimeFigureOut">
              <a:rPr lang="ru-RU" smtClean="0"/>
              <a:t>17.01.2024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500A593-B3E1-4DAF-A98B-34CB9F3795B9}" type="slidenum">
              <a:rPr lang="ru-RU" smtClean="0"/>
              <a:t>‹#›</a:t>
            </a:fld>
            <a:endParaRPr lang="ru-RU"/>
          </a:p>
        </p:txBody>
      </p:sp>
    </p:spTree>
    <p:extLst>
      <p:ext uri="{BB962C8B-B14F-4D97-AF65-F5344CB8AC3E}">
        <p14:creationId xmlns:p14="http://schemas.microsoft.com/office/powerpoint/2010/main" val="1625700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D9947-90F8-4BFC-B82A-AF1F4B315076}" type="datetimeFigureOut">
              <a:rPr lang="ru-RU" smtClean="0"/>
              <a:t>17.01.2024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0A593-B3E1-4DAF-A98B-34CB9F3795B9}" type="slidenum">
              <a:rPr lang="ru-RU" smtClean="0"/>
              <a:t>‹#›</a:t>
            </a:fld>
            <a:endParaRPr lang="ru-RU"/>
          </a:p>
        </p:txBody>
      </p:sp>
    </p:spTree>
    <p:extLst>
      <p:ext uri="{BB962C8B-B14F-4D97-AF65-F5344CB8AC3E}">
        <p14:creationId xmlns:p14="http://schemas.microsoft.com/office/powerpoint/2010/main" val="4100528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6.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0" y="2924944"/>
            <a:ext cx="914400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4000" dirty="0" smtClean="0">
                <a:solidFill>
                  <a:srgbClr val="FF0000"/>
                </a:solidFill>
                <a:latin typeface="Times New Roman" panose="02020603050405020304" pitchFamily="18" charset="0"/>
                <a:cs typeface="Times New Roman" panose="02020603050405020304" pitchFamily="18" charset="0"/>
              </a:rPr>
              <a:t>Subject: </a:t>
            </a:r>
            <a:r>
              <a:rPr lang="en-US" sz="4000" dirty="0" smtClean="0">
                <a:solidFill>
                  <a:schemeClr val="tx1"/>
                </a:solidFill>
                <a:latin typeface="Times New Roman" panose="02020603050405020304" pitchFamily="18" charset="0"/>
                <a:cs typeface="Times New Roman" panose="02020603050405020304" pitchFamily="18" charset="0"/>
              </a:rPr>
              <a:t>English language</a:t>
            </a:r>
          </a:p>
          <a:p>
            <a:pPr algn="l"/>
            <a:r>
              <a:rPr lang="en-US" sz="4000" dirty="0" smtClean="0">
                <a:solidFill>
                  <a:srgbClr val="FF0000"/>
                </a:solidFill>
                <a:latin typeface="Times New Roman" panose="02020603050405020304" pitchFamily="18" charset="0"/>
                <a:cs typeface="Times New Roman" panose="02020603050405020304" pitchFamily="18" charset="0"/>
              </a:rPr>
              <a:t>Grade: </a:t>
            </a:r>
            <a:r>
              <a:rPr lang="kk-KZ" sz="4000" dirty="0">
                <a:solidFill>
                  <a:schemeClr val="tx1"/>
                </a:solidFill>
                <a:latin typeface="Times New Roman" panose="02020603050405020304" pitchFamily="18" charset="0"/>
                <a:cs typeface="Times New Roman" panose="02020603050405020304" pitchFamily="18" charset="0"/>
              </a:rPr>
              <a:t>6</a:t>
            </a:r>
            <a:endParaRPr lang="en-US" sz="4000" dirty="0" smtClean="0">
              <a:solidFill>
                <a:schemeClr val="tx1"/>
              </a:solidFill>
              <a:latin typeface="Times New Roman" panose="02020603050405020304" pitchFamily="18" charset="0"/>
              <a:cs typeface="Times New Roman" panose="02020603050405020304" pitchFamily="18" charset="0"/>
            </a:endParaRPr>
          </a:p>
          <a:p>
            <a:pPr algn="l"/>
            <a:r>
              <a:rPr lang="en-US" sz="4000" dirty="0" smtClean="0">
                <a:solidFill>
                  <a:srgbClr val="FF0000"/>
                </a:solidFill>
                <a:latin typeface="Times New Roman" panose="02020603050405020304" pitchFamily="18" charset="0"/>
                <a:cs typeface="Times New Roman" panose="02020603050405020304" pitchFamily="18" charset="0"/>
              </a:rPr>
              <a:t>The theme of the lesson: </a:t>
            </a:r>
            <a:r>
              <a:rPr lang="en-US" sz="4000" dirty="0" smtClean="0">
                <a:solidFill>
                  <a:schemeClr val="tx1"/>
                </a:solidFill>
                <a:latin typeface="Times New Roman" panose="02020603050405020304" pitchFamily="18" charset="0"/>
                <a:cs typeface="Times New Roman" panose="02020603050405020304" pitchFamily="18" charset="0"/>
              </a:rPr>
              <a:t>Edutainment/ Market day </a:t>
            </a:r>
            <a:endParaRPr lang="ru-RU" sz="4000" dirty="0">
              <a:solidFill>
                <a:schemeClr val="tx1"/>
              </a:solidFill>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562" t="38626" r="36513" b="16426"/>
          <a:stretch/>
        </p:blipFill>
        <p:spPr bwMode="auto">
          <a:xfrm>
            <a:off x="1619672" y="116632"/>
            <a:ext cx="5616623" cy="2204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746235"/>
      </p:ext>
    </p:extLst>
  </p:cSld>
  <p:clrMapOvr>
    <a:masterClrMapping/>
  </p:clrMapOvr>
  <mc:AlternateContent xmlns:mc="http://schemas.openxmlformats.org/markup-compatibility/2006" xmlns:p14="http://schemas.microsoft.com/office/powerpoint/2010/main">
    <mc:Choice Requires="p14">
      <p:transition spd="slow" p14:dur="2000" advTm="11494"/>
    </mc:Choice>
    <mc:Fallback xmlns="">
      <p:transition spd="slow" advTm="11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7504" y="116632"/>
            <a:ext cx="8712968" cy="6552728"/>
          </a:xfrm>
          <a:prstGeom prst="rect">
            <a:avLst/>
          </a:prstGeom>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49974265"/>
      </p:ext>
    </p:extLst>
  </p:cSld>
  <p:clrMapOvr>
    <a:masterClrMapping/>
  </p:clrMapOvr>
  <mc:AlternateContent xmlns:mc="http://schemas.openxmlformats.org/markup-compatibility/2006" xmlns:p14="http://schemas.microsoft.com/office/powerpoint/2010/main">
    <mc:Choice Requires="p14">
      <p:transition spd="slow" p14:dur="2000" advTm="5479"/>
    </mc:Choice>
    <mc:Fallback xmlns="">
      <p:transition spd="slow" advTm="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Ex.1,p.98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Read and mark the sentences.</a:t>
            </a:r>
            <a:endParaRPr lang="ru-RU"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032" t="39312" r="40988" b="19725"/>
          <a:stretch/>
        </p:blipFill>
        <p:spPr bwMode="auto">
          <a:xfrm>
            <a:off x="1979712" y="1484784"/>
            <a:ext cx="5845698"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7236296" y="2420888"/>
            <a:ext cx="494046" cy="461665"/>
          </a:xfrm>
          <a:prstGeom prst="rect">
            <a:avLst/>
          </a:prstGeom>
        </p:spPr>
        <p:txBody>
          <a:bodyPr wrap="none">
            <a:spAutoFit/>
          </a:bodyPr>
          <a:lstStyle/>
          <a:p>
            <a:r>
              <a:rPr lang="ru-RU" sz="2400" b="1" dirty="0" smtClean="0">
                <a:solidFill>
                  <a:srgbClr val="FF0000"/>
                </a:solidFill>
                <a:latin typeface="Times New Roman" panose="02020603050405020304" pitchFamily="18" charset="0"/>
                <a:cs typeface="Times New Roman" panose="02020603050405020304" pitchFamily="18" charset="0"/>
              </a:rPr>
              <a:t>✗</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7236296" y="2875002"/>
            <a:ext cx="441146" cy="400110"/>
          </a:xfrm>
          <a:prstGeom prst="rect">
            <a:avLst/>
          </a:prstGeom>
        </p:spPr>
        <p:txBody>
          <a:bodyPr wrap="none">
            <a:spAutoFit/>
          </a:bodyPr>
          <a:lstStyle/>
          <a:p>
            <a:r>
              <a:rPr lang="ru-RU" sz="2000" b="1" dirty="0" smtClean="0">
                <a:solidFill>
                  <a:srgbClr val="FF0000"/>
                </a:solidFill>
                <a:latin typeface="Times New Roman" panose="02020603050405020304" pitchFamily="18" charset="0"/>
                <a:cs typeface="Times New Roman" panose="02020603050405020304" pitchFamily="18" charset="0"/>
              </a:rPr>
              <a:t>✓</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7289196" y="3673117"/>
            <a:ext cx="441146" cy="400110"/>
          </a:xfrm>
          <a:prstGeom prst="rect">
            <a:avLst/>
          </a:prstGeom>
        </p:spPr>
        <p:txBody>
          <a:bodyPr wrap="none">
            <a:spAutoFit/>
          </a:bodyPr>
          <a:lstStyle/>
          <a:p>
            <a:r>
              <a:rPr lang="ru-RU" sz="2000" b="1" dirty="0" smtClean="0">
                <a:solidFill>
                  <a:srgbClr val="FF0000"/>
                </a:solidFill>
                <a:latin typeface="Times New Roman" panose="02020603050405020304" pitchFamily="18" charset="0"/>
                <a:cs typeface="Times New Roman" panose="02020603050405020304" pitchFamily="18" charset="0"/>
              </a:rPr>
              <a:t>✓</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7236296" y="4437112"/>
            <a:ext cx="449697" cy="461665"/>
          </a:xfrm>
          <a:prstGeom prst="rect">
            <a:avLst/>
          </a:prstGeom>
        </p:spPr>
        <p:txBody>
          <a:bodyPr wrap="square">
            <a:spAutoFit/>
          </a:bodyPr>
          <a:lstStyle/>
          <a:p>
            <a:r>
              <a:rPr lang="ru-RU" sz="2400" b="1" dirty="0" smtClean="0">
                <a:solidFill>
                  <a:srgbClr val="FF0000"/>
                </a:solidFill>
                <a:latin typeface="Times New Roman" panose="02020603050405020304" pitchFamily="18" charset="0"/>
                <a:cs typeface="Times New Roman" panose="02020603050405020304" pitchFamily="18" charset="0"/>
              </a:rPr>
              <a:t>✗</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7244847" y="4886528"/>
            <a:ext cx="441146" cy="400110"/>
          </a:xfrm>
          <a:prstGeom prst="rect">
            <a:avLst/>
          </a:prstGeom>
        </p:spPr>
        <p:txBody>
          <a:bodyPr wrap="none">
            <a:spAutoFit/>
          </a:bodyPr>
          <a:lstStyle/>
          <a:p>
            <a:r>
              <a:rPr lang="ru-RU" sz="2000" b="1" dirty="0" smtClean="0">
                <a:solidFill>
                  <a:srgbClr val="FF0000"/>
                </a:solidFill>
                <a:latin typeface="Times New Roman" panose="02020603050405020304" pitchFamily="18" charset="0"/>
                <a:cs typeface="Times New Roman" panose="02020603050405020304" pitchFamily="18" charset="0"/>
              </a:rPr>
              <a:t>✓</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7231338" y="5733256"/>
            <a:ext cx="441146" cy="400110"/>
          </a:xfrm>
          <a:prstGeom prst="rect">
            <a:avLst/>
          </a:prstGeom>
        </p:spPr>
        <p:txBody>
          <a:bodyPr wrap="none">
            <a:spAutoFit/>
          </a:bodyPr>
          <a:lstStyle/>
          <a:p>
            <a:r>
              <a:rPr lang="ru-RU" sz="2000" b="1" dirty="0" smtClean="0">
                <a:solidFill>
                  <a:srgbClr val="FF0000"/>
                </a:solidFill>
                <a:latin typeface="Times New Roman" panose="02020603050405020304" pitchFamily="18" charset="0"/>
                <a:cs typeface="Times New Roman" panose="02020603050405020304" pitchFamily="18" charset="0"/>
              </a:rPr>
              <a:t>✓</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7262746" y="6133366"/>
            <a:ext cx="441146" cy="400110"/>
          </a:xfrm>
          <a:prstGeom prst="rect">
            <a:avLst/>
          </a:prstGeom>
        </p:spPr>
        <p:txBody>
          <a:bodyPr wrap="none">
            <a:spAutoFit/>
          </a:bodyPr>
          <a:lstStyle/>
          <a:p>
            <a:r>
              <a:rPr lang="ru-RU" sz="2000" b="1" dirty="0" smtClean="0">
                <a:solidFill>
                  <a:srgbClr val="FF0000"/>
                </a:solidFill>
                <a:latin typeface="Times New Roman" panose="02020603050405020304" pitchFamily="18" charset="0"/>
                <a:cs typeface="Times New Roman" panose="02020603050405020304" pitchFamily="18" charset="0"/>
              </a:rPr>
              <a:t>✓</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7210292" y="5271590"/>
            <a:ext cx="449697" cy="461665"/>
          </a:xfrm>
          <a:prstGeom prst="rect">
            <a:avLst/>
          </a:prstGeom>
        </p:spPr>
        <p:txBody>
          <a:bodyPr wrap="square">
            <a:spAutoFit/>
          </a:bodyPr>
          <a:lstStyle/>
          <a:p>
            <a:r>
              <a:rPr lang="ru-RU" sz="2400" b="1" dirty="0" smtClean="0">
                <a:solidFill>
                  <a:srgbClr val="FF0000"/>
                </a:solidFill>
                <a:latin typeface="Times New Roman" panose="02020603050405020304" pitchFamily="18" charset="0"/>
                <a:cs typeface="Times New Roman" panose="02020603050405020304" pitchFamily="18" charset="0"/>
              </a:rPr>
              <a:t>✗</a:t>
            </a:r>
            <a:endParaRPr lang="ru-RU" sz="2400" b="1" dirty="0">
              <a:solidFill>
                <a:srgbClr val="FF0000"/>
              </a:solidFill>
              <a:latin typeface="Times New Roman" panose="02020603050405020304" pitchFamily="18" charset="0"/>
              <a:cs typeface="Times New Roman" panose="02020603050405020304" pitchFamily="18" charset="0"/>
            </a:endParaRPr>
          </a:p>
        </p:txBody>
      </p:sp>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55003320"/>
      </p:ext>
    </p:extLst>
  </p:cSld>
  <p:clrMapOvr>
    <a:masterClrMapping/>
  </p:clrMapOvr>
  <mc:AlternateContent xmlns:mc="http://schemas.openxmlformats.org/markup-compatibility/2006" xmlns:p14="http://schemas.microsoft.com/office/powerpoint/2010/main">
    <mc:Choice Requires="p14">
      <p:transition spd="slow" p14:dur="2000" advTm="119510"/>
    </mc:Choice>
    <mc:Fallback xmlns="">
      <p:transition spd="slow" advTm="11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Ex.2,p.98</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Use must(</a:t>
            </a:r>
            <a:r>
              <a:rPr lang="en-US" dirty="0" err="1" smtClean="0">
                <a:latin typeface="Times New Roman" panose="02020603050405020304" pitchFamily="18" charset="0"/>
                <a:cs typeface="Times New Roman" panose="02020603050405020304" pitchFamily="18" charset="0"/>
              </a:rPr>
              <a:t>n`t</a:t>
            </a:r>
            <a:r>
              <a:rPr lang="en-US" dirty="0" smtClean="0">
                <a:latin typeface="Times New Roman" panose="02020603050405020304" pitchFamily="18" charset="0"/>
                <a:cs typeface="Times New Roman" panose="02020603050405020304" pitchFamily="18" charset="0"/>
              </a:rPr>
              <a:t>), should(</a:t>
            </a:r>
            <a:r>
              <a:rPr lang="en-US" dirty="0" err="1" smtClean="0">
                <a:latin typeface="Times New Roman" panose="02020603050405020304" pitchFamily="18" charset="0"/>
                <a:cs typeface="Times New Roman" panose="02020603050405020304" pitchFamily="18" charset="0"/>
              </a:rPr>
              <a:t>n`t</a:t>
            </a:r>
            <a:r>
              <a:rPr lang="en-US" dirty="0" smtClean="0">
                <a:latin typeface="Times New Roman" panose="02020603050405020304" pitchFamily="18" charset="0"/>
                <a:cs typeface="Times New Roman" panose="02020603050405020304" pitchFamily="18" charset="0"/>
              </a:rPr>
              <a:t>) to tell the class what makes a good </a:t>
            </a:r>
            <a:r>
              <a:rPr lang="en-US" dirty="0" err="1" smtClean="0">
                <a:latin typeface="Times New Roman" panose="02020603050405020304" pitchFamily="18" charset="0"/>
                <a:cs typeface="Times New Roman" panose="02020603050405020304" pitchFamily="18" charset="0"/>
              </a:rPr>
              <a:t>neighbour</a:t>
            </a:r>
            <a:r>
              <a:rPr lang="en-US"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3528" y="1916832"/>
            <a:ext cx="8640960" cy="4209331"/>
          </a:xfrm>
        </p:spPr>
        <p:txBody>
          <a:bodyPr>
            <a:noAutofit/>
          </a:bodyPr>
          <a:lstStyle/>
          <a:p>
            <a:pPr marL="0" indent="0">
              <a:buNone/>
            </a:pPr>
            <a:r>
              <a:rPr lang="en-US" sz="2700" dirty="0" smtClean="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good </a:t>
            </a:r>
            <a:r>
              <a:rPr lang="en-US" sz="2700" dirty="0" err="1">
                <a:latin typeface="Times New Roman" panose="02020603050405020304" pitchFamily="18" charset="0"/>
                <a:cs typeface="Times New Roman" panose="02020603050405020304" pitchFamily="18" charset="0"/>
              </a:rPr>
              <a:t>neighbour</a:t>
            </a:r>
            <a:r>
              <a:rPr lang="en-US" sz="2700" dirty="0">
                <a:latin typeface="Times New Roman" panose="02020603050405020304" pitchFamily="18" charset="0"/>
                <a:cs typeface="Times New Roman" panose="02020603050405020304" pitchFamily="18" charset="0"/>
              </a:rPr>
              <a:t> mustn't play loud music at night. </a:t>
            </a:r>
            <a:endParaRPr lang="en-US" sz="2700" dirty="0" smtClean="0">
              <a:latin typeface="Times New Roman" panose="02020603050405020304" pitchFamily="18" charset="0"/>
              <a:cs typeface="Times New Roman" panose="02020603050405020304" pitchFamily="18" charset="0"/>
            </a:endParaRPr>
          </a:p>
          <a:p>
            <a:pPr marL="0" indent="0">
              <a:buNone/>
            </a:pPr>
            <a:r>
              <a:rPr lang="en-US" sz="2700" dirty="0" smtClean="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good </a:t>
            </a:r>
            <a:r>
              <a:rPr lang="en-US" sz="2700" dirty="0" err="1">
                <a:latin typeface="Times New Roman" panose="02020603050405020304" pitchFamily="18" charset="0"/>
                <a:cs typeface="Times New Roman" panose="02020603050405020304" pitchFamily="18" charset="0"/>
              </a:rPr>
              <a:t>neighbour</a:t>
            </a:r>
            <a:r>
              <a:rPr lang="en-US" sz="2700" dirty="0">
                <a:latin typeface="Times New Roman" panose="02020603050405020304" pitchFamily="18" charset="0"/>
                <a:cs typeface="Times New Roman" panose="02020603050405020304" pitchFamily="18" charset="0"/>
              </a:rPr>
              <a:t> should know his/her </a:t>
            </a:r>
            <a:r>
              <a:rPr lang="en-US" sz="2700" dirty="0" err="1">
                <a:latin typeface="Times New Roman" panose="02020603050405020304" pitchFamily="18" charset="0"/>
                <a:cs typeface="Times New Roman" panose="02020603050405020304" pitchFamily="18" charset="0"/>
              </a:rPr>
              <a:t>neighbour's</a:t>
            </a:r>
            <a:r>
              <a:rPr lang="en-US" sz="2700" dirty="0">
                <a:latin typeface="Times New Roman" panose="02020603050405020304" pitchFamily="18" charset="0"/>
                <a:cs typeface="Times New Roman" panose="02020603050405020304" pitchFamily="18" charset="0"/>
              </a:rPr>
              <a:t> name. </a:t>
            </a:r>
            <a:endParaRPr lang="en-US" sz="2700" dirty="0" smtClean="0">
              <a:latin typeface="Times New Roman" panose="02020603050405020304" pitchFamily="18" charset="0"/>
              <a:cs typeface="Times New Roman" panose="02020603050405020304" pitchFamily="18" charset="0"/>
            </a:endParaRPr>
          </a:p>
          <a:p>
            <a:pPr marL="0" indent="0">
              <a:buNone/>
            </a:pPr>
            <a:r>
              <a:rPr lang="en-US" sz="2700" dirty="0" smtClean="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good </a:t>
            </a:r>
            <a:r>
              <a:rPr lang="en-US" sz="2700" dirty="0" err="1">
                <a:latin typeface="Times New Roman" panose="02020603050405020304" pitchFamily="18" charset="0"/>
                <a:cs typeface="Times New Roman" panose="02020603050405020304" pitchFamily="18" charset="0"/>
              </a:rPr>
              <a:t>neighbour</a:t>
            </a:r>
            <a:r>
              <a:rPr lang="en-US" sz="2700" dirty="0">
                <a:latin typeface="Times New Roman" panose="02020603050405020304" pitchFamily="18" charset="0"/>
                <a:cs typeface="Times New Roman" panose="02020603050405020304" pitchFamily="18" charset="0"/>
              </a:rPr>
              <a:t> should greet his/her </a:t>
            </a:r>
            <a:r>
              <a:rPr lang="en-US" sz="2700" dirty="0" err="1">
                <a:latin typeface="Times New Roman" panose="02020603050405020304" pitchFamily="18" charset="0"/>
                <a:cs typeface="Times New Roman" panose="02020603050405020304" pitchFamily="18" charset="0"/>
              </a:rPr>
              <a:t>neighbour</a:t>
            </a:r>
            <a:r>
              <a:rPr lang="en-US" sz="2700" dirty="0">
                <a:latin typeface="Times New Roman" panose="02020603050405020304" pitchFamily="18" charset="0"/>
                <a:cs typeface="Times New Roman" panose="02020603050405020304" pitchFamily="18" charset="0"/>
              </a:rPr>
              <a:t> when he/she meets them. </a:t>
            </a:r>
            <a:endParaRPr lang="en-US" sz="2700" dirty="0" smtClean="0">
              <a:latin typeface="Times New Roman" panose="02020603050405020304" pitchFamily="18" charset="0"/>
              <a:cs typeface="Times New Roman" panose="02020603050405020304" pitchFamily="18" charset="0"/>
            </a:endParaRPr>
          </a:p>
          <a:p>
            <a:pPr marL="0" indent="0">
              <a:buNone/>
            </a:pPr>
            <a:r>
              <a:rPr lang="en-US" sz="2700" dirty="0" smtClean="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good </a:t>
            </a:r>
            <a:r>
              <a:rPr lang="en-US" sz="2700" dirty="0" err="1">
                <a:latin typeface="Times New Roman" panose="02020603050405020304" pitchFamily="18" charset="0"/>
                <a:cs typeface="Times New Roman" panose="02020603050405020304" pitchFamily="18" charset="0"/>
              </a:rPr>
              <a:t>neighbour</a:t>
            </a:r>
            <a:r>
              <a:rPr lang="en-US" sz="2700" dirty="0">
                <a:latin typeface="Times New Roman" panose="02020603050405020304" pitchFamily="18" charset="0"/>
                <a:cs typeface="Times New Roman" panose="02020603050405020304" pitchFamily="18" charset="0"/>
              </a:rPr>
              <a:t> shouldn't let his/her pet play freely in the </a:t>
            </a:r>
            <a:r>
              <a:rPr lang="en-US" sz="2700" dirty="0" err="1">
                <a:latin typeface="Times New Roman" panose="02020603050405020304" pitchFamily="18" charset="0"/>
                <a:cs typeface="Times New Roman" panose="02020603050405020304" pitchFamily="18" charset="0"/>
              </a:rPr>
              <a:t>neighbourhood</a:t>
            </a:r>
            <a:r>
              <a:rPr lang="en-US" sz="2700" dirty="0">
                <a:latin typeface="Times New Roman" panose="02020603050405020304" pitchFamily="18" charset="0"/>
                <a:cs typeface="Times New Roman" panose="02020603050405020304" pitchFamily="18" charset="0"/>
              </a:rPr>
              <a:t>. </a:t>
            </a:r>
            <a:endParaRPr lang="en-US" sz="2700" dirty="0" smtClean="0">
              <a:latin typeface="Times New Roman" panose="02020603050405020304" pitchFamily="18" charset="0"/>
              <a:cs typeface="Times New Roman" panose="02020603050405020304" pitchFamily="18" charset="0"/>
            </a:endParaRPr>
          </a:p>
          <a:p>
            <a:pPr marL="0" indent="0">
              <a:buNone/>
            </a:pPr>
            <a:r>
              <a:rPr lang="en-US" sz="2700" dirty="0" smtClean="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good </a:t>
            </a:r>
            <a:r>
              <a:rPr lang="en-US" sz="2700" dirty="0" err="1">
                <a:latin typeface="Times New Roman" panose="02020603050405020304" pitchFamily="18" charset="0"/>
                <a:cs typeface="Times New Roman" panose="02020603050405020304" pitchFamily="18" charset="0"/>
              </a:rPr>
              <a:t>neighbour</a:t>
            </a:r>
            <a:r>
              <a:rPr lang="en-US" sz="2700" dirty="0">
                <a:latin typeface="Times New Roman" panose="02020603050405020304" pitchFamily="18" charset="0"/>
                <a:cs typeface="Times New Roman" panose="02020603050405020304" pitchFamily="18" charset="0"/>
              </a:rPr>
              <a:t> must clean up after his/her pet. </a:t>
            </a:r>
            <a:endParaRPr lang="en-US" sz="2700" dirty="0" smtClean="0">
              <a:latin typeface="Times New Roman" panose="02020603050405020304" pitchFamily="18" charset="0"/>
              <a:cs typeface="Times New Roman" panose="02020603050405020304" pitchFamily="18" charset="0"/>
            </a:endParaRPr>
          </a:p>
          <a:p>
            <a:pPr marL="0" indent="0">
              <a:buNone/>
            </a:pPr>
            <a:r>
              <a:rPr lang="en-US" sz="2700" dirty="0" smtClean="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good </a:t>
            </a:r>
            <a:r>
              <a:rPr lang="en-US" sz="2700" dirty="0" err="1">
                <a:latin typeface="Times New Roman" panose="02020603050405020304" pitchFamily="18" charset="0"/>
                <a:cs typeface="Times New Roman" panose="02020603050405020304" pitchFamily="18" charset="0"/>
              </a:rPr>
              <a:t>neighbour</a:t>
            </a:r>
            <a:r>
              <a:rPr lang="en-US" sz="2700" dirty="0">
                <a:latin typeface="Times New Roman" panose="02020603050405020304" pitchFamily="18" charset="0"/>
                <a:cs typeface="Times New Roman" panose="02020603050405020304" pitchFamily="18" charset="0"/>
              </a:rPr>
              <a:t> mustn't leave rubbish on the street. </a:t>
            </a:r>
            <a:endParaRPr lang="en-US" sz="2700" dirty="0" smtClean="0">
              <a:latin typeface="Times New Roman" panose="02020603050405020304" pitchFamily="18" charset="0"/>
              <a:cs typeface="Times New Roman" panose="02020603050405020304" pitchFamily="18" charset="0"/>
            </a:endParaRPr>
          </a:p>
          <a:p>
            <a:pPr marL="0" indent="0">
              <a:buNone/>
            </a:pPr>
            <a:r>
              <a:rPr lang="en-US" sz="2700" dirty="0" smtClean="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good </a:t>
            </a:r>
            <a:r>
              <a:rPr lang="en-US" sz="2700" dirty="0" err="1">
                <a:latin typeface="Times New Roman" panose="02020603050405020304" pitchFamily="18" charset="0"/>
                <a:cs typeface="Times New Roman" panose="02020603050405020304" pitchFamily="18" charset="0"/>
              </a:rPr>
              <a:t>neighbour</a:t>
            </a:r>
            <a:r>
              <a:rPr lang="en-US" sz="2700" dirty="0">
                <a:latin typeface="Times New Roman" panose="02020603050405020304" pitchFamily="18" charset="0"/>
                <a:cs typeface="Times New Roman" panose="02020603050405020304" pitchFamily="18" charset="0"/>
              </a:rPr>
              <a:t> </a:t>
            </a:r>
            <a:r>
              <a:rPr lang="en-US" sz="2700" dirty="0" smtClean="0">
                <a:latin typeface="Times New Roman" panose="02020603050405020304" pitchFamily="18" charset="0"/>
                <a:cs typeface="Times New Roman" panose="02020603050405020304" pitchFamily="18" charset="0"/>
              </a:rPr>
              <a:t>should invite </a:t>
            </a:r>
            <a:r>
              <a:rPr lang="en-US" sz="2700" dirty="0" err="1">
                <a:latin typeface="Times New Roman" panose="02020603050405020304" pitchFamily="18" charset="0"/>
                <a:cs typeface="Times New Roman" panose="02020603050405020304" pitchFamily="18" charset="0"/>
              </a:rPr>
              <a:t>neighbours</a:t>
            </a:r>
            <a:r>
              <a:rPr lang="en-US" sz="2700" dirty="0">
                <a:latin typeface="Times New Roman" panose="02020603050405020304" pitchFamily="18" charset="0"/>
                <a:cs typeface="Times New Roman" panose="02020603050405020304" pitchFamily="18" charset="0"/>
              </a:rPr>
              <a:t> to dinner. </a:t>
            </a:r>
            <a:endParaRPr lang="en-US" sz="2700" dirty="0" smtClean="0">
              <a:latin typeface="Times New Roman" panose="02020603050405020304" pitchFamily="18" charset="0"/>
              <a:cs typeface="Times New Roman" panose="02020603050405020304" pitchFamily="18" charset="0"/>
            </a:endParaRPr>
          </a:p>
          <a:p>
            <a:pPr marL="0" indent="0">
              <a:buNone/>
            </a:pPr>
            <a:r>
              <a:rPr lang="en-US" sz="2700" dirty="0" smtClean="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good </a:t>
            </a:r>
            <a:r>
              <a:rPr lang="en-US" sz="2700" dirty="0" err="1">
                <a:latin typeface="Times New Roman" panose="02020603050405020304" pitchFamily="18" charset="0"/>
                <a:cs typeface="Times New Roman" panose="02020603050405020304" pitchFamily="18" charset="0"/>
              </a:rPr>
              <a:t>neighbour</a:t>
            </a:r>
            <a:r>
              <a:rPr lang="en-US" sz="2700" dirty="0">
                <a:latin typeface="Times New Roman" panose="02020603050405020304" pitchFamily="18" charset="0"/>
                <a:cs typeface="Times New Roman" panose="02020603050405020304" pitchFamily="18" charset="0"/>
              </a:rPr>
              <a:t> should return any borrowed items quickly.</a:t>
            </a:r>
            <a:endParaRPr lang="ru-RU" sz="2700" dirty="0">
              <a:latin typeface="Times New Roman" panose="02020603050405020304" pitchFamily="18" charset="0"/>
              <a:cs typeface="Times New Roman" panose="02020603050405020304" pitchFamily="18" charset="0"/>
            </a:endParaRPr>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63115315"/>
      </p:ext>
    </p:extLst>
  </p:cSld>
  <p:clrMapOvr>
    <a:masterClrMapping/>
  </p:clrMapOvr>
  <mc:AlternateContent xmlns:mc="http://schemas.openxmlformats.org/markup-compatibility/2006" xmlns:p14="http://schemas.microsoft.com/office/powerpoint/2010/main">
    <mc:Choice Requires="p14">
      <p:transition spd="slow" p14:dur="2000" advTm="71762"/>
    </mc:Choice>
    <mc:Fallback xmlns="">
      <p:transition spd="slow" advTm="7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Ex.3,p.98</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Why do we need to be good </a:t>
            </a:r>
            <a:r>
              <a:rPr lang="en-US" dirty="0" err="1" smtClean="0">
                <a:latin typeface="Times New Roman" panose="02020603050405020304" pitchFamily="18" charset="0"/>
                <a:cs typeface="Times New Roman" panose="02020603050405020304" pitchFamily="18" charset="0"/>
              </a:rPr>
              <a:t>neighbours</a:t>
            </a:r>
            <a:r>
              <a:rPr lang="en-US" dirty="0" smtClean="0">
                <a:latin typeface="Times New Roman" panose="02020603050405020304" pitchFamily="18" charset="0"/>
                <a:cs typeface="Times New Roman" panose="02020603050405020304" pitchFamily="18" charset="0"/>
              </a:rPr>
              <a:t> and to help each other? </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83568" y="2276872"/>
            <a:ext cx="7787208" cy="3993307"/>
          </a:xfrm>
        </p:spPr>
        <p:txBody>
          <a:bodyPr/>
          <a:lstStyle/>
          <a:p>
            <a:pPr marL="0" indent="0">
              <a:buNone/>
            </a:pPr>
            <a:r>
              <a:rPr lang="en-US" dirty="0">
                <a:latin typeface="Times New Roman" panose="02020603050405020304" pitchFamily="18" charset="0"/>
                <a:cs typeface="Times New Roman" panose="02020603050405020304" pitchFamily="18" charset="0"/>
              </a:rPr>
              <a:t>We need to be good </a:t>
            </a:r>
            <a:r>
              <a:rPr lang="en-US" dirty="0" err="1">
                <a:latin typeface="Times New Roman" panose="02020603050405020304" pitchFamily="18" charset="0"/>
                <a:cs typeface="Times New Roman" panose="02020603050405020304" pitchFamily="18" charset="0"/>
              </a:rPr>
              <a:t>neighbours</a:t>
            </a:r>
            <a:r>
              <a:rPr lang="en-US" dirty="0">
                <a:latin typeface="Times New Roman" panose="02020603050405020304" pitchFamily="18" charset="0"/>
                <a:cs typeface="Times New Roman" panose="02020603050405020304" pitchFamily="18" charset="0"/>
              </a:rPr>
              <a:t> and help each other because if we do, life will be easier and happier for everyone. If we help one another then we can make our </a:t>
            </a:r>
            <a:r>
              <a:rPr lang="en-US" dirty="0" err="1">
                <a:latin typeface="Times New Roman" panose="02020603050405020304" pitchFamily="18" charset="0"/>
                <a:cs typeface="Times New Roman" panose="02020603050405020304" pitchFamily="18" charset="0"/>
              </a:rPr>
              <a:t>neighbourhood</a:t>
            </a:r>
            <a:r>
              <a:rPr lang="en-US" dirty="0">
                <a:latin typeface="Times New Roman" panose="02020603050405020304" pitchFamily="18" charset="0"/>
                <a:cs typeface="Times New Roman" panose="02020603050405020304" pitchFamily="18" charset="0"/>
              </a:rPr>
              <a:t> an amazing place to live.</a:t>
            </a:r>
            <a:endParaRPr lang="ru-RU"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20087951"/>
      </p:ext>
    </p:extLst>
  </p:cSld>
  <p:clrMapOvr>
    <a:masterClrMapping/>
  </p:clrMapOvr>
  <mc:AlternateContent xmlns:mc="http://schemas.openxmlformats.org/markup-compatibility/2006" xmlns:p14="http://schemas.microsoft.com/office/powerpoint/2010/main">
    <mc:Choice Requires="p14">
      <p:transition spd="slow" p14:dur="2000" advTm="41390"/>
    </mc:Choice>
    <mc:Fallback xmlns="">
      <p:transition spd="slow" advTm="4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Ex.4,p.98</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Do the quiz. Mark the sentences as T (true) or F (false).</a:t>
            </a:r>
            <a:endParaRPr lang="ru-RU"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737" t="44399" r="38895" b="33473"/>
          <a:stretch/>
        </p:blipFill>
        <p:spPr bwMode="auto">
          <a:xfrm>
            <a:off x="755576" y="2060848"/>
            <a:ext cx="5400600" cy="330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6419135" y="2086535"/>
            <a:ext cx="958596" cy="3416320"/>
          </a:xfrm>
          <a:prstGeom prst="rect">
            <a:avLst/>
          </a:prstGeom>
        </p:spPr>
        <p:txBody>
          <a:bodyPr wrap="none">
            <a:spAutoFit/>
          </a:bodyPr>
          <a:lstStyle/>
          <a:p>
            <a:r>
              <a:rPr lang="en-US" sz="3600" dirty="0" smtClean="0">
                <a:latin typeface="Times New Roman" panose="02020603050405020304" pitchFamily="18" charset="0"/>
                <a:cs typeface="Times New Roman" panose="02020603050405020304" pitchFamily="18" charset="0"/>
              </a:rPr>
              <a:t>1)F </a:t>
            </a:r>
          </a:p>
          <a:p>
            <a:r>
              <a:rPr lang="en-US" sz="3600" dirty="0" smtClean="0">
                <a:latin typeface="Times New Roman" panose="02020603050405020304" pitchFamily="18" charset="0"/>
                <a:cs typeface="Times New Roman" panose="02020603050405020304" pitchFamily="18" charset="0"/>
              </a:rPr>
              <a:t>2)F </a:t>
            </a:r>
          </a:p>
          <a:p>
            <a:r>
              <a:rPr lang="en-US" sz="3600" dirty="0" smtClean="0">
                <a:latin typeface="Times New Roman" panose="02020603050405020304" pitchFamily="18" charset="0"/>
                <a:cs typeface="Times New Roman" panose="02020603050405020304" pitchFamily="18" charset="0"/>
              </a:rPr>
              <a:t>3)F </a:t>
            </a:r>
          </a:p>
          <a:p>
            <a:r>
              <a:rPr lang="en-US" sz="3600" dirty="0" smtClean="0">
                <a:latin typeface="Times New Roman" panose="02020603050405020304" pitchFamily="18" charset="0"/>
                <a:cs typeface="Times New Roman" panose="02020603050405020304" pitchFamily="18" charset="0"/>
              </a:rPr>
              <a:t>4)F </a:t>
            </a:r>
          </a:p>
          <a:p>
            <a:r>
              <a:rPr lang="en-US" sz="3600" dirty="0" smtClean="0">
                <a:latin typeface="Times New Roman" panose="02020603050405020304" pitchFamily="18" charset="0"/>
                <a:cs typeface="Times New Roman" panose="02020603050405020304" pitchFamily="18" charset="0"/>
              </a:rPr>
              <a:t>5)T </a:t>
            </a:r>
          </a:p>
          <a:p>
            <a:r>
              <a:rPr lang="en-US" sz="3600" dirty="0" smtClean="0">
                <a:latin typeface="Times New Roman" panose="02020603050405020304" pitchFamily="18" charset="0"/>
                <a:cs typeface="Times New Roman" panose="02020603050405020304" pitchFamily="18" charset="0"/>
              </a:rPr>
              <a:t>6)T</a:t>
            </a:r>
            <a:endParaRPr lang="ru-RU" sz="3600" dirty="0">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65873282"/>
      </p:ext>
    </p:extLst>
  </p:cSld>
  <p:clrMapOvr>
    <a:masterClrMapping/>
  </p:clrMapOvr>
  <mc:AlternateContent xmlns:mc="http://schemas.openxmlformats.org/markup-compatibility/2006" xmlns:p14="http://schemas.microsoft.com/office/powerpoint/2010/main">
    <mc:Choice Requires="p14">
      <p:transition spd="slow" p14:dur="2000" advTm="76581"/>
    </mc:Choice>
    <mc:Fallback xmlns="">
      <p:transition spd="slow" advTm="7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Ex.5,p.98</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Look at Module 8 and write a T/F quiz on your own.</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51520" y="1600200"/>
            <a:ext cx="8640960" cy="4525963"/>
          </a:xfrm>
        </p:spPr>
        <p:txBody>
          <a:bodyPr>
            <a:normAutofit/>
          </a:bodyPr>
          <a:lstStyle/>
          <a:p>
            <a:pPr marL="0" indent="0">
              <a:buNone/>
            </a:pPr>
            <a:r>
              <a:rPr lang="en-US" dirty="0" smtClean="0">
                <a:latin typeface="Times New Roman" panose="02020603050405020304" pitchFamily="18" charset="0"/>
                <a:cs typeface="Times New Roman" panose="02020603050405020304" pitchFamily="18" charset="0"/>
              </a:rPr>
              <a:t>1)Verona</a:t>
            </a:r>
            <a:r>
              <a:rPr lang="en-US" dirty="0">
                <a:latin typeface="Times New Roman" panose="02020603050405020304" pitchFamily="18" charset="0"/>
                <a:cs typeface="Times New Roman" panose="02020603050405020304" pitchFamily="18" charset="0"/>
              </a:rPr>
              <a:t>, Wisconsin is a large city. (F) </a:t>
            </a:r>
            <a:r>
              <a:rPr lang="en-US" dirty="0" smtClean="0">
                <a:latin typeface="Times New Roman" panose="02020603050405020304" pitchFamily="18" charset="0"/>
                <a:cs typeface="Times New Roman" panose="02020603050405020304" pitchFamily="18" charset="0"/>
              </a:rPr>
              <a:t>2)Thousands </a:t>
            </a:r>
            <a:r>
              <a:rPr lang="en-US" dirty="0">
                <a:latin typeface="Times New Roman" panose="02020603050405020304" pitchFamily="18" charset="0"/>
                <a:cs typeface="Times New Roman" panose="02020603050405020304" pitchFamily="18" charset="0"/>
              </a:rPr>
              <a:t>of tourists visit Verona, Italy every year. (T)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3)The </a:t>
            </a:r>
            <a:r>
              <a:rPr lang="en-US" dirty="0">
                <a:latin typeface="Times New Roman" panose="02020603050405020304" pitchFamily="18" charset="0"/>
                <a:cs typeface="Times New Roman" panose="02020603050405020304" pitchFamily="18" charset="0"/>
              </a:rPr>
              <a:t>Italians built the pyramids. (F)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4)The </a:t>
            </a:r>
            <a:r>
              <a:rPr lang="en-US" dirty="0">
                <a:latin typeface="Times New Roman" panose="02020603050405020304" pitchFamily="18" charset="0"/>
                <a:cs typeface="Times New Roman" panose="02020603050405020304" pitchFamily="18" charset="0"/>
              </a:rPr>
              <a:t>world’s tallest building is in the United Arab Emirates. (T)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5)The </a:t>
            </a:r>
            <a:r>
              <a:rPr lang="en-US" dirty="0">
                <a:latin typeface="Times New Roman" panose="02020603050405020304" pitchFamily="18" charset="0"/>
                <a:cs typeface="Times New Roman" panose="02020603050405020304" pitchFamily="18" charset="0"/>
              </a:rPr>
              <a:t>Triumph of Astana was finished in 2008. (F)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6)The </a:t>
            </a:r>
            <a:r>
              <a:rPr lang="en-US" dirty="0">
                <a:latin typeface="Times New Roman" panose="02020603050405020304" pitchFamily="18" charset="0"/>
                <a:cs typeface="Times New Roman" panose="02020603050405020304" pitchFamily="18" charset="0"/>
              </a:rPr>
              <a:t>English Market is in England. (F)</a:t>
            </a:r>
            <a:endParaRPr lang="ru-RU"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81764321"/>
      </p:ext>
    </p:extLst>
  </p:cSld>
  <p:clrMapOvr>
    <a:masterClrMapping/>
  </p:clrMapOvr>
  <mc:AlternateContent xmlns:mc="http://schemas.openxmlformats.org/markup-compatibility/2006" xmlns:p14="http://schemas.microsoft.com/office/powerpoint/2010/main">
    <mc:Choice Requires="p14">
      <p:transition spd="slow" p14:dur="2000" advTm="69865"/>
    </mc:Choice>
    <mc:Fallback xmlns="">
      <p:transition spd="slow" advTm="6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Ex.6,p.98</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Listen to and read the song. Which lines best describe the picture?</a:t>
            </a:r>
            <a:endParaRPr lang="ru-RU"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1658" t="27509" r="21052" b="8492"/>
          <a:stretch/>
        </p:blipFill>
        <p:spPr bwMode="auto">
          <a:xfrm>
            <a:off x="0" y="1772816"/>
            <a:ext cx="4427984" cy="5025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572000" y="2276872"/>
            <a:ext cx="4320480" cy="2677656"/>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All the goods are on display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Come </a:t>
            </a:r>
            <a:r>
              <a:rPr lang="en-US" sz="2800" dirty="0">
                <a:latin typeface="Times New Roman" panose="02020603050405020304" pitchFamily="18" charset="0"/>
                <a:cs typeface="Times New Roman" panose="02020603050405020304" pitchFamily="18" charset="0"/>
              </a:rPr>
              <a:t>and shop, it's market day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Smell </a:t>
            </a:r>
            <a:r>
              <a:rPr lang="en-US" sz="2800" dirty="0">
                <a:latin typeface="Times New Roman" panose="02020603050405020304" pitchFamily="18" charset="0"/>
                <a:cs typeface="Times New Roman" panose="02020603050405020304" pitchFamily="18" charset="0"/>
              </a:rPr>
              <a:t>the fresh fruit in the air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See </a:t>
            </a:r>
            <a:r>
              <a:rPr lang="en-US" sz="2800" dirty="0">
                <a:latin typeface="Times New Roman" panose="02020603050405020304" pitchFamily="18" charset="0"/>
                <a:cs typeface="Times New Roman" panose="02020603050405020304" pitchFamily="18" charset="0"/>
              </a:rPr>
              <a:t>the </a:t>
            </a:r>
            <a:r>
              <a:rPr lang="en-US" sz="2800" dirty="0" err="1">
                <a:latin typeface="Times New Roman" panose="02020603050405020304" pitchFamily="18" charset="0"/>
                <a:cs typeface="Times New Roman" panose="02020603050405020304" pitchFamily="18" charset="0"/>
              </a:rPr>
              <a:t>colours</a:t>
            </a:r>
            <a:r>
              <a:rPr lang="en-US" sz="2800" dirty="0">
                <a:latin typeface="Times New Roman" panose="02020603050405020304" pitchFamily="18" charset="0"/>
                <a:cs typeface="Times New Roman" panose="02020603050405020304" pitchFamily="18" charset="0"/>
              </a:rPr>
              <a:t> everywhere</a:t>
            </a:r>
            <a:endParaRPr lang="ru-RU" sz="2800" dirty="0">
              <a:latin typeface="Times New Roman" panose="02020603050405020304" pitchFamily="18" charset="0"/>
              <a:cs typeface="Times New Roman" panose="02020603050405020304" pitchFamily="18" charset="0"/>
            </a:endParaRPr>
          </a:p>
        </p:txBody>
      </p:sp>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47894868"/>
      </p:ext>
    </p:extLst>
  </p:cSld>
  <p:clrMapOvr>
    <a:masterClrMapping/>
  </p:clrMapOvr>
  <mc:AlternateContent xmlns:mc="http://schemas.openxmlformats.org/markup-compatibility/2006" xmlns:p14="http://schemas.microsoft.com/office/powerpoint/2010/main">
    <mc:Choice Requires="p14">
      <p:transition spd="slow" p14:dur="2000" advTm="81811"/>
    </mc:Choice>
    <mc:Fallback xmlns="">
      <p:transition spd="slow" advTm="81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04664"/>
            <a:ext cx="8856984" cy="1143000"/>
          </a:xfrm>
        </p:spPr>
        <p:txBody>
          <a:bodyPr>
            <a:noAutofit/>
          </a:bodyPr>
          <a:lstStyle/>
          <a:p>
            <a:r>
              <a:rPr lang="en-US" sz="3200" dirty="0" smtClean="0">
                <a:latin typeface="Times New Roman" panose="02020603050405020304" pitchFamily="18" charset="0"/>
                <a:cs typeface="Times New Roman" panose="02020603050405020304" pitchFamily="18" charset="0"/>
              </a:rPr>
              <a:t>Ex.7,p.98</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Imagine you are at the market in the picture. Describe what you can see, smell, hear and do there for a TV audience. </a:t>
            </a:r>
            <a:endParaRPr lang="ru-RU" sz="3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7504" y="2060848"/>
            <a:ext cx="9036496" cy="4281339"/>
          </a:xfrm>
        </p:spPr>
        <p:txBody>
          <a:bodyPr>
            <a:noAutofit/>
          </a:bodyPr>
          <a:lstStyle/>
          <a:p>
            <a:pPr marL="0" indent="0">
              <a:buNone/>
            </a:pPr>
            <a:r>
              <a:rPr lang="en-US" sz="2700" dirty="0">
                <a:latin typeface="Times New Roman" panose="02020603050405020304" pitchFamily="18" charset="0"/>
                <a:cs typeface="Times New Roman" panose="02020603050405020304" pitchFamily="18" charset="0"/>
              </a:rPr>
              <a:t>Here I am at the market and as you can see there are lots of </a:t>
            </a:r>
            <a:r>
              <a:rPr lang="en-US" sz="2700" dirty="0" err="1">
                <a:latin typeface="Times New Roman" panose="02020603050405020304" pitchFamily="18" charset="0"/>
                <a:cs typeface="Times New Roman" panose="02020603050405020304" pitchFamily="18" charset="0"/>
              </a:rPr>
              <a:t>colourful</a:t>
            </a:r>
            <a:r>
              <a:rPr lang="en-US" sz="2700" dirty="0">
                <a:latin typeface="Times New Roman" panose="02020603050405020304" pitchFamily="18" charset="0"/>
                <a:cs typeface="Times New Roman" panose="02020603050405020304" pitchFamily="18" charset="0"/>
              </a:rPr>
              <a:t> stalls selling fresh fruit and vegetables and all sorts of other goods. You won't believe the amazing smells that are in the air. I can smell fresh flowers and the fruit from the stall behind me, but there is also the delicious smell of hot food and fresh coffee from the food stalls nearby. As you can hear its quite noisy with </a:t>
            </a:r>
            <a:r>
              <a:rPr lang="en-US" sz="2700" dirty="0" smtClean="0">
                <a:latin typeface="Times New Roman" panose="02020603050405020304" pitchFamily="18" charset="0"/>
                <a:cs typeface="Times New Roman" panose="02020603050405020304" pitchFamily="18" charset="0"/>
              </a:rPr>
              <a:t>all </a:t>
            </a:r>
            <a:r>
              <a:rPr lang="en-US" sz="2700" dirty="0">
                <a:latin typeface="Times New Roman" panose="02020603050405020304" pitchFamily="18" charset="0"/>
                <a:cs typeface="Times New Roman" panose="02020603050405020304" pitchFamily="18" charset="0"/>
              </a:rPr>
              <a:t>the stallholders shouting to the customers and the buzz of the people </a:t>
            </a:r>
            <a:r>
              <a:rPr lang="en-US" sz="2700" dirty="0" smtClean="0">
                <a:latin typeface="Times New Roman" panose="02020603050405020304" pitchFamily="18" charset="0"/>
                <a:cs typeface="Times New Roman" panose="02020603050405020304" pitchFamily="18" charset="0"/>
              </a:rPr>
              <a:t>doing </a:t>
            </a:r>
            <a:r>
              <a:rPr lang="en-US" sz="2700" dirty="0">
                <a:latin typeface="Times New Roman" panose="02020603050405020304" pitchFamily="18" charset="0"/>
                <a:cs typeface="Times New Roman" panose="02020603050405020304" pitchFamily="18" charset="0"/>
              </a:rPr>
              <a:t>their shopping. The reason it’s so busy though is that you can buy everything you need here. You can also meet friends here at one of the cafés and grab a bite to eat at the food stalls. It’s a great </a:t>
            </a:r>
            <a:r>
              <a:rPr lang="en-US" sz="2700" dirty="0" smtClean="0">
                <a:latin typeface="Times New Roman" panose="02020603050405020304" pitchFamily="18" charset="0"/>
                <a:cs typeface="Times New Roman" panose="02020603050405020304" pitchFamily="18" charset="0"/>
              </a:rPr>
              <a:t>place.</a:t>
            </a:r>
            <a:endParaRPr lang="ru-RU" sz="2700"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70289054"/>
      </p:ext>
    </p:extLst>
  </p:cSld>
  <p:clrMapOvr>
    <a:masterClrMapping/>
  </p:clrMapOvr>
  <mc:AlternateContent xmlns:mc="http://schemas.openxmlformats.org/markup-compatibility/2006" xmlns:p14="http://schemas.microsoft.com/office/powerpoint/2010/main">
    <mc:Choice Requires="p14">
      <p:transition spd="slow" p14:dur="2000" advTm="84114"/>
    </mc:Choice>
    <mc:Fallback xmlns="">
      <p:transition spd="slow" advTm="8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04664"/>
            <a:ext cx="8856984" cy="1143000"/>
          </a:xfrm>
        </p:spPr>
        <p:txBody>
          <a:bodyPr>
            <a:noAutofit/>
          </a:bodyPr>
          <a:lstStyle/>
          <a:p>
            <a:r>
              <a:rPr lang="en-US" sz="3600" dirty="0" smtClean="0">
                <a:latin typeface="Times New Roman" panose="02020603050405020304" pitchFamily="18" charset="0"/>
                <a:cs typeface="Times New Roman" panose="02020603050405020304" pitchFamily="18" charset="0"/>
              </a:rPr>
              <a:t>Ex.8,p.98</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Design your own market. Think about: location, things to sell, opening hours. Present the market to the class.</a:t>
            </a:r>
            <a:endParaRPr lang="ru-RU"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9512" y="2204864"/>
            <a:ext cx="8507288" cy="3993307"/>
          </a:xfrm>
        </p:spPr>
        <p:txBody>
          <a:bodyPr>
            <a:noAutofit/>
          </a:bodyPr>
          <a:lstStyle/>
          <a:p>
            <a:pPr marL="0" indent="0">
              <a:buNone/>
            </a:pPr>
            <a:r>
              <a:rPr lang="en-US" sz="2900" dirty="0">
                <a:latin typeface="Times New Roman" panose="02020603050405020304" pitchFamily="18" charset="0"/>
                <a:cs typeface="Times New Roman" panose="02020603050405020304" pitchFamily="18" charset="0"/>
              </a:rPr>
              <a:t>location: Almaty </a:t>
            </a:r>
            <a:endParaRPr lang="en-US" sz="2900" dirty="0" smtClean="0">
              <a:latin typeface="Times New Roman" panose="02020603050405020304" pitchFamily="18" charset="0"/>
              <a:cs typeface="Times New Roman" panose="02020603050405020304" pitchFamily="18" charset="0"/>
            </a:endParaRPr>
          </a:p>
          <a:p>
            <a:pPr marL="0" indent="0">
              <a:buNone/>
            </a:pPr>
            <a:r>
              <a:rPr lang="en-US" sz="2900" dirty="0" smtClean="0">
                <a:latin typeface="Times New Roman" panose="02020603050405020304" pitchFamily="18" charset="0"/>
                <a:cs typeface="Times New Roman" panose="02020603050405020304" pitchFamily="18" charset="0"/>
              </a:rPr>
              <a:t>things </a:t>
            </a:r>
            <a:r>
              <a:rPr lang="en-US" sz="2900" dirty="0">
                <a:latin typeface="Times New Roman" panose="02020603050405020304" pitchFamily="18" charset="0"/>
                <a:cs typeface="Times New Roman" panose="02020603050405020304" pitchFamily="18" charset="0"/>
              </a:rPr>
              <a:t>to sell: fresh fruit and vegetables, dried fruit and nuts, meat, fish, clothes, furniture, souvenirs, hot food </a:t>
            </a:r>
            <a:endParaRPr lang="en-US" sz="2900" dirty="0" smtClean="0">
              <a:latin typeface="Times New Roman" panose="02020603050405020304" pitchFamily="18" charset="0"/>
              <a:cs typeface="Times New Roman" panose="02020603050405020304" pitchFamily="18" charset="0"/>
            </a:endParaRPr>
          </a:p>
          <a:p>
            <a:pPr marL="0" indent="0">
              <a:buNone/>
            </a:pPr>
            <a:r>
              <a:rPr lang="en-US" sz="2900" dirty="0" smtClean="0">
                <a:latin typeface="Times New Roman" panose="02020603050405020304" pitchFamily="18" charset="0"/>
                <a:cs typeface="Times New Roman" panose="02020603050405020304" pitchFamily="18" charset="0"/>
              </a:rPr>
              <a:t>opening </a:t>
            </a:r>
            <a:r>
              <a:rPr lang="en-US" sz="2900" dirty="0">
                <a:latin typeface="Times New Roman" panose="02020603050405020304" pitchFamily="18" charset="0"/>
                <a:cs typeface="Times New Roman" panose="02020603050405020304" pitchFamily="18" charset="0"/>
              </a:rPr>
              <a:t>hours: 10 am-6 pm, Monday to Saturday </a:t>
            </a:r>
            <a:endParaRPr lang="en-US" sz="2900" dirty="0" smtClean="0">
              <a:latin typeface="Times New Roman" panose="02020603050405020304" pitchFamily="18" charset="0"/>
              <a:cs typeface="Times New Roman" panose="02020603050405020304" pitchFamily="18" charset="0"/>
            </a:endParaRPr>
          </a:p>
          <a:p>
            <a:pPr marL="0" indent="0">
              <a:buNone/>
            </a:pPr>
            <a:r>
              <a:rPr lang="en-US" sz="2900" dirty="0" smtClean="0">
                <a:latin typeface="Times New Roman" panose="02020603050405020304" pitchFamily="18" charset="0"/>
                <a:cs typeface="Times New Roman" panose="02020603050405020304" pitchFamily="18" charset="0"/>
              </a:rPr>
              <a:t>Our </a:t>
            </a:r>
            <a:r>
              <a:rPr lang="en-US" sz="2900" dirty="0">
                <a:latin typeface="Times New Roman" panose="02020603050405020304" pitchFamily="18" charset="0"/>
                <a:cs typeface="Times New Roman" panose="02020603050405020304" pitchFamily="18" charset="0"/>
              </a:rPr>
              <a:t>market is in Almaty. It is a covered market. You can buy fresh fruit and vegetables, dried fruit and nuts, meat, fish, clothes, furniture and souvenirs. You can also buy hot food. It is open from 10 am to 6 pm from </a:t>
            </a:r>
            <a:r>
              <a:rPr lang="en-US" sz="2900" dirty="0" smtClean="0">
                <a:latin typeface="Times New Roman" panose="02020603050405020304" pitchFamily="18" charset="0"/>
                <a:cs typeface="Times New Roman" panose="02020603050405020304" pitchFamily="18" charset="0"/>
              </a:rPr>
              <a:t>Monday to Saturday. </a:t>
            </a:r>
            <a:endParaRPr lang="ru-RU" sz="2900" dirty="0">
              <a:latin typeface="Times New Roman" panose="02020603050405020304" pitchFamily="18" charset="0"/>
              <a:cs typeface="Times New Roman" panose="02020603050405020304" pitchFamily="18" charset="0"/>
            </a:endParaRPr>
          </a:p>
        </p:txBody>
      </p:sp>
      <p:pic>
        <p:nvPicPr>
          <p:cNvPr id="9" name="Звук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15654429"/>
      </p:ext>
    </p:extLst>
  </p:cSld>
  <p:clrMapOvr>
    <a:masterClrMapping/>
  </p:clrMapOvr>
  <mc:AlternateContent xmlns:mc="http://schemas.openxmlformats.org/markup-compatibility/2006" xmlns:p14="http://schemas.microsoft.com/office/powerpoint/2010/main">
    <mc:Choice Requires="p14">
      <p:transition spd="slow" p14:dur="2000" advTm="78401"/>
    </mc:Choice>
    <mc:Fallback xmlns="">
      <p:transition spd="slow" advTm="7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493</Words>
  <Application>Microsoft Office PowerPoint</Application>
  <PresentationFormat>Экран (4:3)</PresentationFormat>
  <Paragraphs>48</Paragraphs>
  <Slides>10</Slides>
  <Notes>0</Notes>
  <HiddenSlides>0</HiddenSlides>
  <MMClips>10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Arial</vt:lpstr>
      <vt:lpstr>Calibri</vt:lpstr>
      <vt:lpstr>Times New Roman</vt:lpstr>
      <vt:lpstr>Тема Office</vt:lpstr>
      <vt:lpstr>Презентация PowerPoint</vt:lpstr>
      <vt:lpstr>Ex.1,p.98  Read and mark the sentences.</vt:lpstr>
      <vt:lpstr>Ex.2,p.98 Use must(n`t), should(n`t) to tell the class what makes a good neighbour.</vt:lpstr>
      <vt:lpstr>Ex.3,p.98 Why do we need to be good neighbours and to help each other? </vt:lpstr>
      <vt:lpstr>Ex.4,p.98 Do the quiz. Mark the sentences as T (true) or F (false).</vt:lpstr>
      <vt:lpstr>Ex.5,p.98 Look at Module 8 and write a T/F quiz on your own.</vt:lpstr>
      <vt:lpstr>Ex.6,p.98 Listen to and read the song. Which lines best describe the picture?</vt:lpstr>
      <vt:lpstr>Ex.7,p.98 Imagine you are at the market in the picture. Describe what you can see, smell, hear and do there for a TV audience. </vt:lpstr>
      <vt:lpstr>Ex.8,p.98 Design your own market. Think about: location, things to sell, opening hours. Present the market to the class.</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51мектеп</cp:lastModifiedBy>
  <cp:revision>14</cp:revision>
  <dcterms:created xsi:type="dcterms:W3CDTF">2024-01-08T17:24:49Z</dcterms:created>
  <dcterms:modified xsi:type="dcterms:W3CDTF">2024-01-17T11:57:53Z</dcterms:modified>
</cp:coreProperties>
</file>