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Lst>
  <p:notesMasterIdLst>
    <p:notesMasterId r:id="rId16"/>
  </p:notesMasterIdLst>
  <p:sldIdLst>
    <p:sldId id="256" r:id="rId3"/>
    <p:sldId id="257" r:id="rId4"/>
    <p:sldId id="266" r:id="rId5"/>
    <p:sldId id="279" r:id="rId6"/>
    <p:sldId id="267" r:id="rId7"/>
    <p:sldId id="268" r:id="rId8"/>
    <p:sldId id="269" r:id="rId9"/>
    <p:sldId id="270" r:id="rId10"/>
    <p:sldId id="271" r:id="rId11"/>
    <p:sldId id="263" r:id="rId12"/>
    <p:sldId id="264" r:id="rId13"/>
    <p:sldId id="265" r:id="rId14"/>
    <p:sldId id="27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08981-E6F5-4BA8-A9F4-C879B7FE9C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KZ"/>
        </a:p>
      </dgm:t>
    </dgm:pt>
    <dgm:pt modelId="{8790B178-6B4F-4068-A560-7D6FA493607E}">
      <dgm:prSet/>
      <dgm:spPr/>
      <dgm:t>
        <a:bodyPr/>
        <a:lstStyle/>
        <a:p>
          <a:r>
            <a:rPr lang="en-US" b="1" dirty="0">
              <a:solidFill>
                <a:srgbClr val="FF0000"/>
              </a:solidFill>
            </a:rPr>
            <a:t>Arrive</a:t>
          </a:r>
          <a:r>
            <a:rPr lang="en-US" dirty="0"/>
            <a:t>-reach a place at the end of a journey or a stage in a journey</a:t>
          </a:r>
          <a:br>
            <a:rPr lang="en-US" dirty="0"/>
          </a:br>
          <a:r>
            <a:rPr lang="en-US" b="1" dirty="0">
              <a:solidFill>
                <a:srgbClr val="FF0000"/>
              </a:solidFill>
            </a:rPr>
            <a:t>View</a:t>
          </a:r>
          <a:r>
            <a:rPr lang="en-US" dirty="0"/>
            <a:t>-a sight or prospect, typically of attractive natural scenery, that can be taken in by the eye from a particular place.</a:t>
          </a:r>
          <a:br>
            <a:rPr lang="en-US" dirty="0"/>
          </a:br>
          <a:r>
            <a:rPr lang="en-US" b="1" dirty="0">
              <a:solidFill>
                <a:srgbClr val="FF0000"/>
              </a:solidFill>
            </a:rPr>
            <a:t>Sightseeing</a:t>
          </a:r>
          <a:r>
            <a:rPr lang="en-US" dirty="0"/>
            <a:t>-the activity of visiting places of interest in a particular location.</a:t>
          </a:r>
          <a:br>
            <a:rPr lang="en-US" dirty="0"/>
          </a:br>
          <a:r>
            <a:rPr lang="en-US" b="1" dirty="0">
              <a:solidFill>
                <a:srgbClr val="FF0000"/>
              </a:solidFill>
            </a:rPr>
            <a:t>Chilly</a:t>
          </a:r>
          <a:r>
            <a:rPr lang="en-US" dirty="0"/>
            <a:t> -uncomfortably cool or cold.</a:t>
          </a:r>
          <a:br>
            <a:rPr lang="en-US" dirty="0"/>
          </a:br>
          <a:endParaRPr lang="ru-KZ" dirty="0"/>
        </a:p>
      </dgm:t>
    </dgm:pt>
    <dgm:pt modelId="{890CB4DA-64DC-4C6D-B9F0-0D845F9D63BA}" type="parTrans" cxnId="{52496826-89BA-4E02-AA5C-B73147946A36}">
      <dgm:prSet/>
      <dgm:spPr/>
      <dgm:t>
        <a:bodyPr/>
        <a:lstStyle/>
        <a:p>
          <a:endParaRPr lang="ru-KZ"/>
        </a:p>
      </dgm:t>
    </dgm:pt>
    <dgm:pt modelId="{5A52B71C-2776-457F-84E9-88AF7BF02DCD}" type="sibTrans" cxnId="{52496826-89BA-4E02-AA5C-B73147946A36}">
      <dgm:prSet/>
      <dgm:spPr/>
      <dgm:t>
        <a:bodyPr/>
        <a:lstStyle/>
        <a:p>
          <a:endParaRPr lang="ru-KZ"/>
        </a:p>
      </dgm:t>
    </dgm:pt>
    <dgm:pt modelId="{A659FB8A-FBCF-4B86-A614-D3B19BD41203}" type="pres">
      <dgm:prSet presAssocID="{9B408981-E6F5-4BA8-A9F4-C879B7FE9CBB}" presName="linear" presStyleCnt="0">
        <dgm:presLayoutVars>
          <dgm:animLvl val="lvl"/>
          <dgm:resizeHandles val="exact"/>
        </dgm:presLayoutVars>
      </dgm:prSet>
      <dgm:spPr/>
    </dgm:pt>
    <dgm:pt modelId="{4480FF79-034B-4BED-AE4C-04E9A0705F59}" type="pres">
      <dgm:prSet presAssocID="{8790B178-6B4F-4068-A560-7D6FA493607E}" presName="parentText" presStyleLbl="node1" presStyleIdx="0" presStyleCnt="1">
        <dgm:presLayoutVars>
          <dgm:chMax val="0"/>
          <dgm:bulletEnabled val="1"/>
        </dgm:presLayoutVars>
      </dgm:prSet>
      <dgm:spPr/>
    </dgm:pt>
  </dgm:ptLst>
  <dgm:cxnLst>
    <dgm:cxn modelId="{52496826-89BA-4E02-AA5C-B73147946A36}" srcId="{9B408981-E6F5-4BA8-A9F4-C879B7FE9CBB}" destId="{8790B178-6B4F-4068-A560-7D6FA493607E}" srcOrd="0" destOrd="0" parTransId="{890CB4DA-64DC-4C6D-B9F0-0D845F9D63BA}" sibTransId="{5A52B71C-2776-457F-84E9-88AF7BF02DCD}"/>
    <dgm:cxn modelId="{0F412261-F11D-47C7-A6BA-8D0906B67160}" type="presOf" srcId="{8790B178-6B4F-4068-A560-7D6FA493607E}" destId="{4480FF79-034B-4BED-AE4C-04E9A0705F59}" srcOrd="0" destOrd="0" presId="urn:microsoft.com/office/officeart/2005/8/layout/vList2"/>
    <dgm:cxn modelId="{F3795A81-29D4-4767-9417-0F291B288EDA}" type="presOf" srcId="{9B408981-E6F5-4BA8-A9F4-C879B7FE9CBB}" destId="{A659FB8A-FBCF-4B86-A614-D3B19BD41203}" srcOrd="0" destOrd="0" presId="urn:microsoft.com/office/officeart/2005/8/layout/vList2"/>
    <dgm:cxn modelId="{1289A9CD-8A95-402D-81D2-4D413EC77189}" type="presParOf" srcId="{A659FB8A-FBCF-4B86-A614-D3B19BD41203}" destId="{4480FF79-034B-4BED-AE4C-04E9A0705F5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0FF79-034B-4BED-AE4C-04E9A0705F59}">
      <dsp:nvSpPr>
        <dsp:cNvPr id="0" name=""/>
        <dsp:cNvSpPr/>
      </dsp:nvSpPr>
      <dsp:spPr>
        <a:xfrm>
          <a:off x="0" y="3079"/>
          <a:ext cx="8229600" cy="3594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Arrive</a:t>
          </a:r>
          <a:r>
            <a:rPr lang="en-US" sz="2400" kern="1200" dirty="0"/>
            <a:t>-reach a place at the end of a journey or a stage in a journey</a:t>
          </a:r>
          <a:br>
            <a:rPr lang="en-US" sz="2400" kern="1200" dirty="0"/>
          </a:br>
          <a:r>
            <a:rPr lang="en-US" sz="2400" b="1" kern="1200" dirty="0">
              <a:solidFill>
                <a:srgbClr val="FF0000"/>
              </a:solidFill>
            </a:rPr>
            <a:t>View</a:t>
          </a:r>
          <a:r>
            <a:rPr lang="en-US" sz="2400" kern="1200" dirty="0"/>
            <a:t>-a sight or prospect, typically of attractive natural scenery, that can be taken in by the eye from a particular place.</a:t>
          </a:r>
          <a:br>
            <a:rPr lang="en-US" sz="2400" kern="1200" dirty="0"/>
          </a:br>
          <a:r>
            <a:rPr lang="en-US" sz="2400" b="1" kern="1200" dirty="0">
              <a:solidFill>
                <a:srgbClr val="FF0000"/>
              </a:solidFill>
            </a:rPr>
            <a:t>Sightseeing</a:t>
          </a:r>
          <a:r>
            <a:rPr lang="en-US" sz="2400" kern="1200" dirty="0"/>
            <a:t>-the activity of visiting places of interest in a particular location.</a:t>
          </a:r>
          <a:br>
            <a:rPr lang="en-US" sz="2400" kern="1200" dirty="0"/>
          </a:br>
          <a:r>
            <a:rPr lang="en-US" sz="2400" b="1" kern="1200" dirty="0">
              <a:solidFill>
                <a:srgbClr val="FF0000"/>
              </a:solidFill>
            </a:rPr>
            <a:t>Chilly</a:t>
          </a:r>
          <a:r>
            <a:rPr lang="en-US" sz="2400" kern="1200" dirty="0"/>
            <a:t> -uncomfortably cool or cold.</a:t>
          </a:r>
          <a:br>
            <a:rPr lang="en-US" sz="2400" kern="1200" dirty="0"/>
          </a:br>
          <a:endParaRPr lang="ru-KZ" sz="2400" kern="1200" dirty="0"/>
        </a:p>
      </dsp:txBody>
      <dsp:txXfrm>
        <a:off x="175456" y="178535"/>
        <a:ext cx="7878688" cy="32433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759126-0CB3-4DE4-A0FD-80A8CA0EDFC6}" type="datetimeFigureOut">
              <a:rPr lang="ru-RU" smtClean="0"/>
              <a:t>26.12.2020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3D5B02-9CC8-4929-8A84-F8BB0556ADEB}" type="slidenum">
              <a:rPr lang="ru-RU" smtClean="0"/>
              <a:t>‹#›</a:t>
            </a:fld>
            <a:endParaRPr lang="ru-RU"/>
          </a:p>
        </p:txBody>
      </p:sp>
    </p:spTree>
    <p:extLst>
      <p:ext uri="{BB962C8B-B14F-4D97-AF65-F5344CB8AC3E}">
        <p14:creationId xmlns:p14="http://schemas.microsoft.com/office/powerpoint/2010/main" val="414684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6" name="Google Shape;68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pPr/>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997676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6"/>
        <p:cNvGrpSpPr/>
        <p:nvPr/>
      </p:nvGrpSpPr>
      <p:grpSpPr>
        <a:xfrm>
          <a:off x="0" y="0"/>
          <a:ext cx="0" cy="0"/>
          <a:chOff x="0" y="0"/>
          <a:chExt cx="0" cy="0"/>
        </a:xfrm>
      </p:grpSpPr>
      <p:sp>
        <p:nvSpPr>
          <p:cNvPr id="17" name="Google Shape;17;p32"/>
          <p:cNvSpPr txBox="1">
            <a:spLocks noGrp="1"/>
          </p:cNvSpPr>
          <p:nvPr>
            <p:ph type="ctrTitle"/>
          </p:nvPr>
        </p:nvSpPr>
        <p:spPr>
          <a:xfrm>
            <a:off x="626397" y="1120817"/>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4734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8"/>
        <p:cNvGrpSpPr/>
        <p:nvPr/>
      </p:nvGrpSpPr>
      <p:grpSpPr>
        <a:xfrm>
          <a:off x="0" y="0"/>
          <a:ext cx="0" cy="0"/>
          <a:chOff x="0" y="0"/>
          <a:chExt cx="0" cy="0"/>
        </a:xfrm>
      </p:grpSpPr>
      <p:sp>
        <p:nvSpPr>
          <p:cNvPr id="19" name="Google Shape;19;p39"/>
          <p:cNvSpPr txBox="1">
            <a:spLocks noGrp="1"/>
          </p:cNvSpPr>
          <p:nvPr>
            <p:ph type="ctrTitle"/>
          </p:nvPr>
        </p:nvSpPr>
        <p:spPr>
          <a:xfrm>
            <a:off x="4795775" y="765022"/>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597392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40"/>
          <p:cNvSpPr>
            <a:spLocks noGrp="1"/>
          </p:cNvSpPr>
          <p:nvPr>
            <p:ph type="pic" idx="2"/>
          </p:nvPr>
        </p:nvSpPr>
        <p:spPr>
          <a:xfrm>
            <a:off x="0" y="0"/>
            <a:ext cx="9144000" cy="6858000"/>
          </a:xfrm>
          <a:prstGeom prst="rect">
            <a:avLst/>
          </a:prstGeom>
          <a:solidFill>
            <a:srgbClr val="BFBFBF"/>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575607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22"/>
        <p:cNvGrpSpPr/>
        <p:nvPr/>
      </p:nvGrpSpPr>
      <p:grpSpPr>
        <a:xfrm>
          <a:off x="0" y="0"/>
          <a:ext cx="0" cy="0"/>
          <a:chOff x="0" y="0"/>
          <a:chExt cx="0" cy="0"/>
        </a:xfrm>
      </p:grpSpPr>
      <p:sp>
        <p:nvSpPr>
          <p:cNvPr id="23" name="Google Shape;23;p41"/>
          <p:cNvSpPr txBox="1">
            <a:spLocks noGrp="1"/>
          </p:cNvSpPr>
          <p:nvPr>
            <p:ph type="ctrTitle"/>
          </p:nvPr>
        </p:nvSpPr>
        <p:spPr>
          <a:xfrm>
            <a:off x="626397" y="835823"/>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1109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4"/>
        <p:cNvGrpSpPr/>
        <p:nvPr/>
      </p:nvGrpSpPr>
      <p:grpSpPr>
        <a:xfrm>
          <a:off x="0" y="0"/>
          <a:ext cx="0" cy="0"/>
          <a:chOff x="0" y="0"/>
          <a:chExt cx="0" cy="0"/>
        </a:xfrm>
      </p:grpSpPr>
      <p:sp>
        <p:nvSpPr>
          <p:cNvPr id="25" name="Google Shape;25;p42"/>
          <p:cNvSpPr txBox="1">
            <a:spLocks noGrp="1"/>
          </p:cNvSpPr>
          <p:nvPr>
            <p:ph type="ctrTitle"/>
          </p:nvPr>
        </p:nvSpPr>
        <p:spPr>
          <a:xfrm>
            <a:off x="4696715" y="845015"/>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3285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6"/>
        <p:cNvGrpSpPr/>
        <p:nvPr/>
      </p:nvGrpSpPr>
      <p:grpSpPr>
        <a:xfrm>
          <a:off x="0" y="0"/>
          <a:ext cx="0" cy="0"/>
          <a:chOff x="0" y="0"/>
          <a:chExt cx="0" cy="0"/>
        </a:xfrm>
      </p:grpSpPr>
      <p:sp>
        <p:nvSpPr>
          <p:cNvPr id="27" name="Google Shape;27;p43"/>
          <p:cNvSpPr txBox="1">
            <a:spLocks noGrp="1"/>
          </p:cNvSpPr>
          <p:nvPr>
            <p:ph type="ctrTitle"/>
          </p:nvPr>
        </p:nvSpPr>
        <p:spPr>
          <a:xfrm>
            <a:off x="740405" y="668801"/>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76886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8"/>
        <p:cNvGrpSpPr/>
        <p:nvPr/>
      </p:nvGrpSpPr>
      <p:grpSpPr>
        <a:xfrm>
          <a:off x="0" y="0"/>
          <a:ext cx="0" cy="0"/>
          <a:chOff x="0" y="0"/>
          <a:chExt cx="0" cy="0"/>
        </a:xfrm>
      </p:grpSpPr>
      <p:sp>
        <p:nvSpPr>
          <p:cNvPr id="29" name="Google Shape;29;p44"/>
          <p:cNvSpPr>
            <a:spLocks noGrp="1"/>
          </p:cNvSpPr>
          <p:nvPr>
            <p:ph type="pic" idx="2"/>
          </p:nvPr>
        </p:nvSpPr>
        <p:spPr>
          <a:xfrm>
            <a:off x="0" y="-15237"/>
            <a:ext cx="4064658" cy="6883224"/>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0" name="Google Shape;30;p44"/>
          <p:cNvSpPr txBox="1">
            <a:spLocks noGrp="1"/>
          </p:cNvSpPr>
          <p:nvPr>
            <p:ph type="ctrTitle"/>
          </p:nvPr>
        </p:nvSpPr>
        <p:spPr>
          <a:xfrm>
            <a:off x="4678089" y="983265"/>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8158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1"/>
        <p:cNvGrpSpPr/>
        <p:nvPr/>
      </p:nvGrpSpPr>
      <p:grpSpPr>
        <a:xfrm>
          <a:off x="0" y="0"/>
          <a:ext cx="0" cy="0"/>
          <a:chOff x="0" y="0"/>
          <a:chExt cx="0" cy="0"/>
        </a:xfrm>
      </p:grpSpPr>
      <p:sp>
        <p:nvSpPr>
          <p:cNvPr id="32" name="Google Shape;32;p45"/>
          <p:cNvSpPr>
            <a:spLocks noGrp="1"/>
          </p:cNvSpPr>
          <p:nvPr>
            <p:ph type="pic" idx="2"/>
          </p:nvPr>
        </p:nvSpPr>
        <p:spPr>
          <a:xfrm>
            <a:off x="0" y="-15237"/>
            <a:ext cx="4064658" cy="6883224"/>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3" name="Google Shape;33;p45"/>
          <p:cNvSpPr txBox="1">
            <a:spLocks noGrp="1"/>
          </p:cNvSpPr>
          <p:nvPr>
            <p:ph type="ctrTitle"/>
          </p:nvPr>
        </p:nvSpPr>
        <p:spPr>
          <a:xfrm>
            <a:off x="4678089" y="983265"/>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53085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4"/>
        <p:cNvGrpSpPr/>
        <p:nvPr/>
      </p:nvGrpSpPr>
      <p:grpSpPr>
        <a:xfrm>
          <a:off x="0" y="0"/>
          <a:ext cx="0" cy="0"/>
          <a:chOff x="0" y="0"/>
          <a:chExt cx="0" cy="0"/>
        </a:xfrm>
      </p:grpSpPr>
      <p:sp>
        <p:nvSpPr>
          <p:cNvPr id="35" name="Google Shape;35;p46"/>
          <p:cNvSpPr txBox="1">
            <a:spLocks noGrp="1"/>
          </p:cNvSpPr>
          <p:nvPr>
            <p:ph type="ctrTitle"/>
          </p:nvPr>
        </p:nvSpPr>
        <p:spPr>
          <a:xfrm>
            <a:off x="4787293" y="586643"/>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06031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6"/>
        <p:cNvGrpSpPr/>
        <p:nvPr/>
      </p:nvGrpSpPr>
      <p:grpSpPr>
        <a:xfrm>
          <a:off x="0" y="0"/>
          <a:ext cx="0" cy="0"/>
          <a:chOff x="0" y="0"/>
          <a:chExt cx="0" cy="0"/>
        </a:xfrm>
      </p:grpSpPr>
      <p:sp>
        <p:nvSpPr>
          <p:cNvPr id="37" name="Google Shape;37;p47"/>
          <p:cNvSpPr txBox="1">
            <a:spLocks noGrp="1"/>
          </p:cNvSpPr>
          <p:nvPr>
            <p:ph type="ctrTitle"/>
          </p:nvPr>
        </p:nvSpPr>
        <p:spPr>
          <a:xfrm>
            <a:off x="4931697" y="1110525"/>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7"/>
          <p:cNvSpPr>
            <a:spLocks noGrp="1"/>
          </p:cNvSpPr>
          <p:nvPr>
            <p:ph type="pic" idx="2"/>
          </p:nvPr>
        </p:nvSpPr>
        <p:spPr>
          <a:xfrm>
            <a:off x="726505" y="1051031"/>
            <a:ext cx="3660812" cy="517146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3204499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9"/>
        <p:cNvGrpSpPr/>
        <p:nvPr/>
      </p:nvGrpSpPr>
      <p:grpSpPr>
        <a:xfrm>
          <a:off x="0" y="0"/>
          <a:ext cx="0" cy="0"/>
          <a:chOff x="0" y="0"/>
          <a:chExt cx="0" cy="0"/>
        </a:xfrm>
      </p:grpSpPr>
      <p:sp>
        <p:nvSpPr>
          <p:cNvPr id="40" name="Google Shape;40;p48"/>
          <p:cNvSpPr>
            <a:spLocks noGrp="1"/>
          </p:cNvSpPr>
          <p:nvPr>
            <p:ph type="pic" idx="2"/>
          </p:nvPr>
        </p:nvSpPr>
        <p:spPr>
          <a:xfrm>
            <a:off x="4466315" y="1174834"/>
            <a:ext cx="180873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1" name="Google Shape;41;p48"/>
          <p:cNvSpPr>
            <a:spLocks noGrp="1"/>
          </p:cNvSpPr>
          <p:nvPr>
            <p:ph type="pic" idx="3"/>
          </p:nvPr>
        </p:nvSpPr>
        <p:spPr>
          <a:xfrm>
            <a:off x="4466315" y="3872314"/>
            <a:ext cx="180873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2" name="Google Shape;42;p48"/>
          <p:cNvSpPr txBox="1">
            <a:spLocks noGrp="1"/>
          </p:cNvSpPr>
          <p:nvPr>
            <p:ph type="ctrTitle"/>
          </p:nvPr>
        </p:nvSpPr>
        <p:spPr>
          <a:xfrm>
            <a:off x="707037" y="1082110"/>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41259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43"/>
        <p:cNvGrpSpPr/>
        <p:nvPr/>
      </p:nvGrpSpPr>
      <p:grpSpPr>
        <a:xfrm>
          <a:off x="0" y="0"/>
          <a:ext cx="0" cy="0"/>
          <a:chOff x="0" y="0"/>
          <a:chExt cx="0" cy="0"/>
        </a:xfrm>
      </p:grpSpPr>
      <p:sp>
        <p:nvSpPr>
          <p:cNvPr id="44" name="Google Shape;44;p49"/>
          <p:cNvSpPr>
            <a:spLocks noGrp="1"/>
          </p:cNvSpPr>
          <p:nvPr>
            <p:ph type="pic" idx="2"/>
          </p:nvPr>
        </p:nvSpPr>
        <p:spPr>
          <a:xfrm>
            <a:off x="707037" y="3872314"/>
            <a:ext cx="180873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5" name="Google Shape;45;p49"/>
          <p:cNvSpPr txBox="1">
            <a:spLocks noGrp="1"/>
          </p:cNvSpPr>
          <p:nvPr>
            <p:ph type="ctrTitle"/>
          </p:nvPr>
        </p:nvSpPr>
        <p:spPr>
          <a:xfrm>
            <a:off x="707037" y="977938"/>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9"/>
          <p:cNvSpPr>
            <a:spLocks noGrp="1"/>
          </p:cNvSpPr>
          <p:nvPr>
            <p:ph type="pic" idx="3"/>
          </p:nvPr>
        </p:nvSpPr>
        <p:spPr>
          <a:xfrm>
            <a:off x="4787513" y="1174834"/>
            <a:ext cx="180873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7" name="Google Shape;47;p49"/>
          <p:cNvSpPr>
            <a:spLocks noGrp="1"/>
          </p:cNvSpPr>
          <p:nvPr>
            <p:ph type="pic" idx="4"/>
          </p:nvPr>
        </p:nvSpPr>
        <p:spPr>
          <a:xfrm>
            <a:off x="4787513" y="3872314"/>
            <a:ext cx="180873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4206989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48"/>
        <p:cNvGrpSpPr/>
        <p:nvPr/>
      </p:nvGrpSpPr>
      <p:grpSpPr>
        <a:xfrm>
          <a:off x="0" y="0"/>
          <a:ext cx="0" cy="0"/>
          <a:chOff x="0" y="0"/>
          <a:chExt cx="0" cy="0"/>
        </a:xfrm>
      </p:grpSpPr>
      <p:sp>
        <p:nvSpPr>
          <p:cNvPr id="49" name="Google Shape;49;p50"/>
          <p:cNvSpPr>
            <a:spLocks noGrp="1"/>
          </p:cNvSpPr>
          <p:nvPr>
            <p:ph type="pic" idx="2"/>
          </p:nvPr>
        </p:nvSpPr>
        <p:spPr>
          <a:xfrm>
            <a:off x="0" y="0"/>
            <a:ext cx="4320540" cy="6858000"/>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0" name="Google Shape;50;p50"/>
          <p:cNvSpPr txBox="1">
            <a:spLocks noGrp="1"/>
          </p:cNvSpPr>
          <p:nvPr>
            <p:ph type="ctrTitle"/>
          </p:nvPr>
        </p:nvSpPr>
        <p:spPr>
          <a:xfrm>
            <a:off x="4826178" y="791200"/>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22882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51"/>
        <p:cNvGrpSpPr/>
        <p:nvPr/>
      </p:nvGrpSpPr>
      <p:grpSpPr>
        <a:xfrm>
          <a:off x="0" y="0"/>
          <a:ext cx="0" cy="0"/>
          <a:chOff x="0" y="0"/>
          <a:chExt cx="0" cy="0"/>
        </a:xfrm>
      </p:grpSpPr>
      <p:sp>
        <p:nvSpPr>
          <p:cNvPr id="52" name="Google Shape;52;p51"/>
          <p:cNvSpPr>
            <a:spLocks noGrp="1"/>
          </p:cNvSpPr>
          <p:nvPr>
            <p:ph type="pic" idx="2"/>
          </p:nvPr>
        </p:nvSpPr>
        <p:spPr>
          <a:xfrm>
            <a:off x="4725366" y="2951545"/>
            <a:ext cx="3711599" cy="3259534"/>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 name="Google Shape;53;p51"/>
          <p:cNvSpPr>
            <a:spLocks noGrp="1"/>
          </p:cNvSpPr>
          <p:nvPr>
            <p:ph type="pic" idx="3"/>
          </p:nvPr>
        </p:nvSpPr>
        <p:spPr>
          <a:xfrm>
            <a:off x="707035" y="2951545"/>
            <a:ext cx="3711599" cy="3259534"/>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Google Shape;54;p51"/>
          <p:cNvSpPr txBox="1">
            <a:spLocks noGrp="1"/>
          </p:cNvSpPr>
          <p:nvPr>
            <p:ph type="ctrTitle"/>
          </p:nvPr>
        </p:nvSpPr>
        <p:spPr>
          <a:xfrm>
            <a:off x="707037" y="896915"/>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48179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55"/>
        <p:cNvGrpSpPr/>
        <p:nvPr/>
      </p:nvGrpSpPr>
      <p:grpSpPr>
        <a:xfrm>
          <a:off x="0" y="0"/>
          <a:ext cx="0" cy="0"/>
          <a:chOff x="0" y="0"/>
          <a:chExt cx="0" cy="0"/>
        </a:xfrm>
      </p:grpSpPr>
      <p:sp>
        <p:nvSpPr>
          <p:cNvPr id="56" name="Google Shape;56;p52"/>
          <p:cNvSpPr>
            <a:spLocks noGrp="1"/>
          </p:cNvSpPr>
          <p:nvPr>
            <p:ph type="pic" idx="2"/>
          </p:nvPr>
        </p:nvSpPr>
        <p:spPr>
          <a:xfrm>
            <a:off x="379317" y="867163"/>
            <a:ext cx="3936594" cy="2848310"/>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52"/>
          <p:cNvSpPr txBox="1">
            <a:spLocks noGrp="1"/>
          </p:cNvSpPr>
          <p:nvPr>
            <p:ph type="ctrTitle"/>
          </p:nvPr>
        </p:nvSpPr>
        <p:spPr>
          <a:xfrm>
            <a:off x="4828091" y="880085"/>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52"/>
          <p:cNvSpPr>
            <a:spLocks noGrp="1"/>
          </p:cNvSpPr>
          <p:nvPr>
            <p:ph type="pic" idx="3"/>
          </p:nvPr>
        </p:nvSpPr>
        <p:spPr>
          <a:xfrm>
            <a:off x="379318" y="3831221"/>
            <a:ext cx="1926188" cy="272555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Google Shape;59;p52"/>
          <p:cNvSpPr>
            <a:spLocks noGrp="1"/>
          </p:cNvSpPr>
          <p:nvPr>
            <p:ph type="pic" idx="4"/>
          </p:nvPr>
        </p:nvSpPr>
        <p:spPr>
          <a:xfrm>
            <a:off x="2389723" y="3831221"/>
            <a:ext cx="1926188" cy="272555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954325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60"/>
        <p:cNvGrpSpPr/>
        <p:nvPr/>
      </p:nvGrpSpPr>
      <p:grpSpPr>
        <a:xfrm>
          <a:off x="0" y="0"/>
          <a:ext cx="0" cy="0"/>
          <a:chOff x="0" y="0"/>
          <a:chExt cx="0" cy="0"/>
        </a:xfrm>
      </p:grpSpPr>
      <p:sp>
        <p:nvSpPr>
          <p:cNvPr id="61" name="Google Shape;61;p53"/>
          <p:cNvSpPr>
            <a:spLocks noGrp="1"/>
          </p:cNvSpPr>
          <p:nvPr>
            <p:ph type="pic" idx="2"/>
          </p:nvPr>
        </p:nvSpPr>
        <p:spPr>
          <a:xfrm>
            <a:off x="6687426" y="1537564"/>
            <a:ext cx="1643021" cy="4614315"/>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Google Shape;62;p53"/>
          <p:cNvSpPr>
            <a:spLocks noGrp="1"/>
          </p:cNvSpPr>
          <p:nvPr>
            <p:ph type="pic" idx="3"/>
          </p:nvPr>
        </p:nvSpPr>
        <p:spPr>
          <a:xfrm>
            <a:off x="5270519" y="1125504"/>
            <a:ext cx="1643021" cy="4614315"/>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Google Shape;63;p53"/>
          <p:cNvSpPr txBox="1">
            <a:spLocks noGrp="1"/>
          </p:cNvSpPr>
          <p:nvPr>
            <p:ph type="ctrTitle"/>
          </p:nvPr>
        </p:nvSpPr>
        <p:spPr>
          <a:xfrm>
            <a:off x="707037" y="1024236"/>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3246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64"/>
        <p:cNvGrpSpPr/>
        <p:nvPr/>
      </p:nvGrpSpPr>
      <p:grpSpPr>
        <a:xfrm>
          <a:off x="0" y="0"/>
          <a:ext cx="0" cy="0"/>
          <a:chOff x="0" y="0"/>
          <a:chExt cx="0" cy="0"/>
        </a:xfrm>
      </p:grpSpPr>
      <p:sp>
        <p:nvSpPr>
          <p:cNvPr id="65" name="Google Shape;65;p54"/>
          <p:cNvSpPr txBox="1">
            <a:spLocks noGrp="1"/>
          </p:cNvSpPr>
          <p:nvPr>
            <p:ph type="ctrTitle"/>
          </p:nvPr>
        </p:nvSpPr>
        <p:spPr>
          <a:xfrm>
            <a:off x="4880177" y="750658"/>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4"/>
          <p:cNvSpPr>
            <a:spLocks noGrp="1"/>
          </p:cNvSpPr>
          <p:nvPr>
            <p:ph type="pic" idx="2"/>
          </p:nvPr>
        </p:nvSpPr>
        <p:spPr>
          <a:xfrm>
            <a:off x="-34724" y="1747779"/>
            <a:ext cx="4010628" cy="3368233"/>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89425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1"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90"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67"/>
        <p:cNvGrpSpPr/>
        <p:nvPr/>
      </p:nvGrpSpPr>
      <p:grpSpPr>
        <a:xfrm>
          <a:off x="0" y="0"/>
          <a:ext cx="0" cy="0"/>
          <a:chOff x="0" y="0"/>
          <a:chExt cx="0" cy="0"/>
        </a:xfrm>
      </p:grpSpPr>
      <p:sp>
        <p:nvSpPr>
          <p:cNvPr id="68" name="Google Shape;68;p55"/>
          <p:cNvSpPr txBox="1">
            <a:spLocks noGrp="1"/>
          </p:cNvSpPr>
          <p:nvPr>
            <p:ph type="ctrTitle"/>
          </p:nvPr>
        </p:nvSpPr>
        <p:spPr>
          <a:xfrm>
            <a:off x="1999397" y="682492"/>
            <a:ext cx="5145207" cy="114630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28853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69"/>
        <p:cNvGrpSpPr/>
        <p:nvPr/>
      </p:nvGrpSpPr>
      <p:grpSpPr>
        <a:xfrm>
          <a:off x="0" y="0"/>
          <a:ext cx="0" cy="0"/>
          <a:chOff x="0" y="0"/>
          <a:chExt cx="0" cy="0"/>
        </a:xfrm>
      </p:grpSpPr>
      <p:sp>
        <p:nvSpPr>
          <p:cNvPr id="70" name="Google Shape;70;p56"/>
          <p:cNvSpPr txBox="1">
            <a:spLocks noGrp="1"/>
          </p:cNvSpPr>
          <p:nvPr>
            <p:ph type="ctrTitle"/>
          </p:nvPr>
        </p:nvSpPr>
        <p:spPr>
          <a:xfrm>
            <a:off x="5119253" y="667535"/>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31511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71"/>
        <p:cNvGrpSpPr/>
        <p:nvPr/>
      </p:nvGrpSpPr>
      <p:grpSpPr>
        <a:xfrm>
          <a:off x="0" y="0"/>
          <a:ext cx="0" cy="0"/>
          <a:chOff x="0" y="0"/>
          <a:chExt cx="0" cy="0"/>
        </a:xfrm>
      </p:grpSpPr>
      <p:sp>
        <p:nvSpPr>
          <p:cNvPr id="72" name="Google Shape;72;p57"/>
          <p:cNvSpPr txBox="1">
            <a:spLocks noGrp="1"/>
          </p:cNvSpPr>
          <p:nvPr>
            <p:ph type="ctrTitle"/>
          </p:nvPr>
        </p:nvSpPr>
        <p:spPr>
          <a:xfrm>
            <a:off x="707037" y="1106182"/>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64741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73"/>
        <p:cNvGrpSpPr/>
        <p:nvPr/>
      </p:nvGrpSpPr>
      <p:grpSpPr>
        <a:xfrm>
          <a:off x="0" y="0"/>
          <a:ext cx="0" cy="0"/>
          <a:chOff x="0" y="0"/>
          <a:chExt cx="0" cy="0"/>
        </a:xfrm>
      </p:grpSpPr>
      <p:sp>
        <p:nvSpPr>
          <p:cNvPr id="74" name="Google Shape;74;p58"/>
          <p:cNvSpPr txBox="1">
            <a:spLocks noGrp="1"/>
          </p:cNvSpPr>
          <p:nvPr>
            <p:ph type="ctrTitle"/>
          </p:nvPr>
        </p:nvSpPr>
        <p:spPr>
          <a:xfrm>
            <a:off x="4884864" y="740453"/>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893455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75"/>
        <p:cNvGrpSpPr/>
        <p:nvPr/>
      </p:nvGrpSpPr>
      <p:grpSpPr>
        <a:xfrm>
          <a:off x="0" y="0"/>
          <a:ext cx="0" cy="0"/>
          <a:chOff x="0" y="0"/>
          <a:chExt cx="0" cy="0"/>
        </a:xfrm>
      </p:grpSpPr>
      <p:sp>
        <p:nvSpPr>
          <p:cNvPr id="76" name="Google Shape;76;p59"/>
          <p:cNvSpPr txBox="1">
            <a:spLocks noGrp="1"/>
          </p:cNvSpPr>
          <p:nvPr>
            <p:ph type="ctrTitle"/>
          </p:nvPr>
        </p:nvSpPr>
        <p:spPr>
          <a:xfrm>
            <a:off x="637589" y="1198782"/>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84057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77"/>
        <p:cNvGrpSpPr/>
        <p:nvPr/>
      </p:nvGrpSpPr>
      <p:grpSpPr>
        <a:xfrm>
          <a:off x="0" y="0"/>
          <a:ext cx="0" cy="0"/>
          <a:chOff x="0" y="0"/>
          <a:chExt cx="0" cy="0"/>
        </a:xfrm>
      </p:grpSpPr>
      <p:sp>
        <p:nvSpPr>
          <p:cNvPr id="78" name="Google Shape;78;p60"/>
          <p:cNvSpPr>
            <a:spLocks noGrp="1"/>
          </p:cNvSpPr>
          <p:nvPr>
            <p:ph type="pic" idx="2"/>
          </p:nvPr>
        </p:nvSpPr>
        <p:spPr>
          <a:xfrm>
            <a:off x="372286" y="946328"/>
            <a:ext cx="1944194"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9" name="Google Shape;79;p60"/>
          <p:cNvSpPr>
            <a:spLocks noGrp="1"/>
          </p:cNvSpPr>
          <p:nvPr>
            <p:ph type="pic" idx="3"/>
          </p:nvPr>
        </p:nvSpPr>
        <p:spPr>
          <a:xfrm>
            <a:off x="2535922" y="946327"/>
            <a:ext cx="1944194"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0" name="Google Shape;80;p60"/>
          <p:cNvSpPr>
            <a:spLocks noGrp="1"/>
          </p:cNvSpPr>
          <p:nvPr>
            <p:ph type="pic" idx="4"/>
          </p:nvPr>
        </p:nvSpPr>
        <p:spPr>
          <a:xfrm>
            <a:off x="362515" y="3777471"/>
            <a:ext cx="1944194"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1" name="Google Shape;81;p60"/>
          <p:cNvSpPr>
            <a:spLocks noGrp="1"/>
          </p:cNvSpPr>
          <p:nvPr>
            <p:ph type="pic" idx="5"/>
          </p:nvPr>
        </p:nvSpPr>
        <p:spPr>
          <a:xfrm>
            <a:off x="2526151" y="3777470"/>
            <a:ext cx="1944194"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2" name="Google Shape;82;p60"/>
          <p:cNvSpPr txBox="1">
            <a:spLocks noGrp="1"/>
          </p:cNvSpPr>
          <p:nvPr>
            <p:ph type="ctrTitle"/>
          </p:nvPr>
        </p:nvSpPr>
        <p:spPr>
          <a:xfrm>
            <a:off x="4922964" y="1136693"/>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26544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83"/>
        <p:cNvGrpSpPr/>
        <p:nvPr/>
      </p:nvGrpSpPr>
      <p:grpSpPr>
        <a:xfrm>
          <a:off x="0" y="0"/>
          <a:ext cx="0" cy="0"/>
          <a:chOff x="0" y="0"/>
          <a:chExt cx="0" cy="0"/>
        </a:xfrm>
      </p:grpSpPr>
      <p:sp>
        <p:nvSpPr>
          <p:cNvPr id="84" name="Google Shape;84;p61"/>
          <p:cNvSpPr txBox="1">
            <a:spLocks noGrp="1"/>
          </p:cNvSpPr>
          <p:nvPr>
            <p:ph type="ctrTitle"/>
          </p:nvPr>
        </p:nvSpPr>
        <p:spPr>
          <a:xfrm>
            <a:off x="2067888" y="135329"/>
            <a:ext cx="5145207" cy="192653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61"/>
          <p:cNvSpPr>
            <a:spLocks noGrp="1"/>
          </p:cNvSpPr>
          <p:nvPr>
            <p:ph type="pic" idx="2"/>
          </p:nvPr>
        </p:nvSpPr>
        <p:spPr>
          <a:xfrm>
            <a:off x="482253" y="1985662"/>
            <a:ext cx="928165"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6" name="Google Shape;86;p61"/>
          <p:cNvSpPr>
            <a:spLocks noGrp="1"/>
          </p:cNvSpPr>
          <p:nvPr>
            <p:ph type="pic" idx="3"/>
          </p:nvPr>
        </p:nvSpPr>
        <p:spPr>
          <a:xfrm>
            <a:off x="3416551" y="1985662"/>
            <a:ext cx="928165"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7" name="Google Shape;87;p61"/>
          <p:cNvSpPr>
            <a:spLocks noGrp="1"/>
          </p:cNvSpPr>
          <p:nvPr>
            <p:ph type="pic" idx="4"/>
          </p:nvPr>
        </p:nvSpPr>
        <p:spPr>
          <a:xfrm>
            <a:off x="6322717" y="1985662"/>
            <a:ext cx="928165"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433181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88"/>
        <p:cNvGrpSpPr/>
        <p:nvPr/>
      </p:nvGrpSpPr>
      <p:grpSpPr>
        <a:xfrm>
          <a:off x="0" y="0"/>
          <a:ext cx="0" cy="0"/>
          <a:chOff x="0" y="0"/>
          <a:chExt cx="0" cy="0"/>
        </a:xfrm>
      </p:grpSpPr>
      <p:sp>
        <p:nvSpPr>
          <p:cNvPr id="89" name="Google Shape;89;p62"/>
          <p:cNvSpPr>
            <a:spLocks noGrp="1"/>
          </p:cNvSpPr>
          <p:nvPr>
            <p:ph type="pic" idx="2"/>
          </p:nvPr>
        </p:nvSpPr>
        <p:spPr>
          <a:xfrm>
            <a:off x="-4088" y="0"/>
            <a:ext cx="4030980" cy="6858000"/>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Google Shape;90;p62"/>
          <p:cNvSpPr txBox="1">
            <a:spLocks noGrp="1"/>
          </p:cNvSpPr>
          <p:nvPr>
            <p:ph type="ctrTitle"/>
          </p:nvPr>
        </p:nvSpPr>
        <p:spPr>
          <a:xfrm>
            <a:off x="4472552" y="957076"/>
            <a:ext cx="5145207"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850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3" y="342900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26.12.2020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26.12.2020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26.12.2020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4"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6"/>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26.12.2020</a:t>
            </a:fld>
            <a:endParaRPr lang="ru-RU"/>
          </a:p>
        </p:txBody>
      </p:sp>
      <p:sp>
        <p:nvSpPr>
          <p:cNvPr id="5" name="Footer Placeholder 4"/>
          <p:cNvSpPr>
            <a:spLocks noGrp="1"/>
          </p:cNvSpPr>
          <p:nvPr>
            <p:ph type="ftr" sz="quarter" idx="3"/>
          </p:nvPr>
        </p:nvSpPr>
        <p:spPr>
          <a:xfrm>
            <a:off x="193639" y="6250166"/>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9" y="6250165"/>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Condensed"/>
              <a:buNone/>
              <a:defRPr sz="4400" b="0" i="0" u="none" strike="noStrike" cap="none">
                <a:solidFill>
                  <a:schemeClr val="dk1"/>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0909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pPr>
              <a:buClr>
                <a:srgbClr val="000000"/>
              </a:buClr>
              <a:buFont typeface="Arial"/>
              <a:buNone/>
            </a:pPr>
            <a:endParaRPr kern="0"/>
          </a:p>
        </p:txBody>
      </p:sp>
      <p:sp>
        <p:nvSpPr>
          <p:cNvPr id="13" name="Google Shape;13;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pPr>
              <a:buClr>
                <a:srgbClr val="000000"/>
              </a:buClr>
              <a:buFont typeface="Arial"/>
              <a:buNone/>
            </a:pPr>
            <a:endParaRPr kern="0"/>
          </a:p>
        </p:txBody>
      </p:sp>
      <p:sp>
        <p:nvSpPr>
          <p:cNvPr id="14" name="Google Shape;1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0909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0909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0909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0909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0909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0909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0909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0909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09090"/>
                </a:solidFill>
                <a:latin typeface="Source Sans Pro"/>
                <a:ea typeface="Source Sans Pro"/>
                <a:cs typeface="Source Sans Pro"/>
                <a:sym typeface="Source Sans Pro"/>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505862946"/>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7975" y="3068960"/>
            <a:ext cx="8350696" cy="1780108"/>
          </a:xfrm>
        </p:spPr>
        <p:txBody>
          <a:bodyPr>
            <a:normAutofit fontScale="90000"/>
          </a:bodyPr>
          <a:lstStyle/>
          <a:p>
            <a:pPr algn="l"/>
            <a:r>
              <a:rPr lang="en-US" dirty="0">
                <a:latin typeface="Times New Roman" panose="02020603050405020304" pitchFamily="18" charset="0"/>
                <a:cs typeface="Times New Roman" panose="02020603050405020304" pitchFamily="18" charset="0"/>
              </a:rPr>
              <a:t>English. Grade:</a:t>
            </a:r>
            <a:r>
              <a:rPr lang="ru-RU" dirty="0">
                <a:latin typeface="Times New Roman" panose="02020603050405020304" pitchFamily="18" charset="0"/>
                <a:cs typeface="Times New Roman" panose="02020603050405020304" pitchFamily="18" charset="0"/>
              </a:rPr>
              <a:t>6</a:t>
            </a:r>
            <a:br>
              <a:rPr lang="ru-RU"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Theme:</a:t>
            </a:r>
            <a:br>
              <a:rPr lang="en-US" dirty="0">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Researching and writing a magazine article on adventure holidays for families</a:t>
            </a:r>
            <a:endParaRPr lang="kk-KZ" b="1" dirty="0">
              <a:solidFill>
                <a:srgbClr val="FF0000"/>
              </a:solidFill>
              <a:latin typeface="Times New Roman" panose="02020603050405020304" pitchFamily="18" charset="0"/>
              <a:cs typeface="Times New Roman" panose="02020603050405020304" pitchFamily="18" charset="0"/>
            </a:endParaRPr>
          </a:p>
        </p:txBody>
      </p:sp>
      <p:sp>
        <p:nvSpPr>
          <p:cNvPr id="3" name="AutoShape 2" descr="Searching for the Best Weather App Among Weather Underground, Weatherbug  and More - The New York Ti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9243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EA998E-8900-48F7-9129-C9AC8B8BDE67}"/>
              </a:ext>
            </a:extLst>
          </p:cNvPr>
          <p:cNvSpPr>
            <a:spLocks noGrp="1"/>
          </p:cNvSpPr>
          <p:nvPr>
            <p:ph type="title"/>
          </p:nvPr>
        </p:nvSpPr>
        <p:spPr>
          <a:xfrm>
            <a:off x="457200" y="338328"/>
            <a:ext cx="8229600" cy="1252728"/>
          </a:xfrm>
        </p:spPr>
        <p:txBody>
          <a:bodyPr>
            <a:normAutofit/>
          </a:bodyPr>
          <a:lstStyle/>
          <a:p>
            <a:r>
              <a:rPr lang="en-US" dirty="0"/>
              <a:t>Revision</a:t>
            </a:r>
          </a:p>
        </p:txBody>
      </p:sp>
      <p:pic>
        <p:nvPicPr>
          <p:cNvPr id="2" name="Рисунок 1">
            <a:extLst>
              <a:ext uri="{FF2B5EF4-FFF2-40B4-BE49-F238E27FC236}">
                <a16:creationId xmlns:a16="http://schemas.microsoft.com/office/drawing/2014/main" id="{2C28A10D-E962-4A13-87E2-B5F57298C77D}"/>
              </a:ext>
            </a:extLst>
          </p:cNvPr>
          <p:cNvPicPr>
            <a:picLocks noChangeAspect="1"/>
          </p:cNvPicPr>
          <p:nvPr/>
        </p:nvPicPr>
        <p:blipFill>
          <a:blip r:embed="rId2"/>
          <a:stretch>
            <a:fillRect/>
          </a:stretch>
        </p:blipFill>
        <p:spPr>
          <a:xfrm>
            <a:off x="457200" y="1493421"/>
            <a:ext cx="3895344" cy="5026251"/>
          </a:xfrm>
          <a:prstGeom prst="rect">
            <a:avLst/>
          </a:prstGeom>
          <a:ln>
            <a:noFill/>
          </a:ln>
          <a:effectLst>
            <a:softEdge rad="112500"/>
          </a:effectLst>
        </p:spPr>
      </p:pic>
      <p:sp>
        <p:nvSpPr>
          <p:cNvPr id="9" name="Content Placeholder 3">
            <a:extLst>
              <a:ext uri="{FF2B5EF4-FFF2-40B4-BE49-F238E27FC236}">
                <a16:creationId xmlns:a16="http://schemas.microsoft.com/office/drawing/2014/main" id="{F88B6D17-9FEF-4D83-8BF9-C4567F94045E}"/>
              </a:ext>
            </a:extLst>
          </p:cNvPr>
          <p:cNvSpPr>
            <a:spLocks noGrp="1"/>
          </p:cNvSpPr>
          <p:nvPr>
            <p:ph sz="quarter" idx="14"/>
          </p:nvPr>
        </p:nvSpPr>
        <p:spPr>
          <a:xfrm>
            <a:off x="4645152" y="2204864"/>
            <a:ext cx="3822192" cy="3921616"/>
          </a:xfrm>
        </p:spPr>
        <p:txBody>
          <a:bodyPr>
            <a:normAutofit fontScale="92500" lnSpcReduction="10000"/>
          </a:bodyPr>
          <a:lstStyle/>
          <a:p>
            <a:r>
              <a:rPr lang="en-US" dirty="0"/>
              <a:t>1. spectacular</a:t>
            </a:r>
          </a:p>
          <a:p>
            <a:r>
              <a:rPr lang="en-US" dirty="0"/>
              <a:t>2. amusement</a:t>
            </a:r>
          </a:p>
          <a:p>
            <a:r>
              <a:rPr lang="en-US" dirty="0"/>
              <a:t>3. local</a:t>
            </a:r>
          </a:p>
          <a:p>
            <a:r>
              <a:rPr lang="en-US" dirty="0"/>
              <a:t>4. opening</a:t>
            </a:r>
          </a:p>
          <a:p>
            <a:r>
              <a:rPr lang="en-US" dirty="0"/>
              <a:t>5. safety </a:t>
            </a:r>
          </a:p>
          <a:p>
            <a:r>
              <a:rPr lang="en-US" dirty="0"/>
              <a:t>6. ancient </a:t>
            </a:r>
          </a:p>
          <a:p>
            <a:r>
              <a:rPr lang="en-US" dirty="0"/>
              <a:t>7. try</a:t>
            </a:r>
          </a:p>
          <a:p>
            <a:r>
              <a:rPr lang="en-US" dirty="0"/>
              <a:t>8. sights</a:t>
            </a:r>
          </a:p>
          <a:p>
            <a:r>
              <a:rPr lang="en-US" dirty="0"/>
              <a:t>9. famous</a:t>
            </a:r>
          </a:p>
          <a:p>
            <a:r>
              <a:rPr lang="en-US" dirty="0"/>
              <a:t>10. public</a:t>
            </a:r>
          </a:p>
        </p:txBody>
      </p:sp>
    </p:spTree>
    <p:extLst>
      <p:ext uri="{BB962C8B-B14F-4D97-AF65-F5344CB8AC3E}">
        <p14:creationId xmlns:p14="http://schemas.microsoft.com/office/powerpoint/2010/main" val="3391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fade">
                                      <p:cBhvr>
                                        <p:cTn id="5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912A5CA-9BB2-42F4-83D8-AA6A793C33B6}"/>
              </a:ext>
            </a:extLst>
          </p:cNvPr>
          <p:cNvPicPr>
            <a:picLocks noChangeAspect="1"/>
          </p:cNvPicPr>
          <p:nvPr/>
        </p:nvPicPr>
        <p:blipFill>
          <a:blip r:embed="rId2"/>
          <a:stretch>
            <a:fillRect/>
          </a:stretch>
        </p:blipFill>
        <p:spPr>
          <a:xfrm>
            <a:off x="251520" y="2132856"/>
            <a:ext cx="4247327" cy="3888432"/>
          </a:xfrm>
          <a:prstGeom prst="rect">
            <a:avLst/>
          </a:prstGeom>
          <a:noFill/>
        </p:spPr>
      </p:pic>
      <p:sp>
        <p:nvSpPr>
          <p:cNvPr id="9" name="Content Placeholder 3">
            <a:extLst>
              <a:ext uri="{FF2B5EF4-FFF2-40B4-BE49-F238E27FC236}">
                <a16:creationId xmlns:a16="http://schemas.microsoft.com/office/drawing/2014/main" id="{03216B73-FC27-4859-AEEA-47DD6720AEDE}"/>
              </a:ext>
            </a:extLst>
          </p:cNvPr>
          <p:cNvSpPr>
            <a:spLocks noGrp="1"/>
          </p:cNvSpPr>
          <p:nvPr>
            <p:ph sz="quarter" idx="14"/>
          </p:nvPr>
        </p:nvSpPr>
        <p:spPr>
          <a:xfrm>
            <a:off x="4645152" y="2679192"/>
            <a:ext cx="3822192" cy="3447288"/>
          </a:xfrm>
        </p:spPr>
        <p:txBody>
          <a:bodyPr/>
          <a:lstStyle/>
          <a:p>
            <a:r>
              <a:rPr lang="en-US" dirty="0"/>
              <a:t>2. is going to visit</a:t>
            </a:r>
          </a:p>
          <a:p>
            <a:r>
              <a:rPr lang="en-US" dirty="0"/>
              <a:t>3.are going to wake up</a:t>
            </a:r>
          </a:p>
          <a:p>
            <a:r>
              <a:rPr lang="en-US" dirty="0"/>
              <a:t>4. is going to spend</a:t>
            </a:r>
          </a:p>
          <a:p>
            <a:r>
              <a:rPr lang="en-US" dirty="0"/>
              <a:t>5.is going to try</a:t>
            </a:r>
          </a:p>
          <a:p>
            <a:r>
              <a:rPr lang="en-US" dirty="0"/>
              <a:t>6. are going to stay</a:t>
            </a:r>
          </a:p>
          <a:p>
            <a:r>
              <a:rPr lang="en-US" dirty="0"/>
              <a:t>7.is going to buy</a:t>
            </a:r>
          </a:p>
        </p:txBody>
      </p:sp>
    </p:spTree>
    <p:extLst>
      <p:ext uri="{BB962C8B-B14F-4D97-AF65-F5344CB8AC3E}">
        <p14:creationId xmlns:p14="http://schemas.microsoft.com/office/powerpoint/2010/main" val="155086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8AD8A15-90D8-44AC-BF18-D97196BCA13E}"/>
              </a:ext>
            </a:extLst>
          </p:cNvPr>
          <p:cNvPicPr>
            <a:picLocks noChangeAspect="1"/>
          </p:cNvPicPr>
          <p:nvPr/>
        </p:nvPicPr>
        <p:blipFill rotWithShape="1">
          <a:blip r:embed="rId2"/>
          <a:srcRect r="3135" b="8699"/>
          <a:stretch/>
        </p:blipFill>
        <p:spPr>
          <a:xfrm>
            <a:off x="1403648" y="1844824"/>
            <a:ext cx="6054195" cy="3813596"/>
          </a:xfrm>
          <a:prstGeom prst="rect">
            <a:avLst/>
          </a:prstGeom>
          <a:ln>
            <a:noFill/>
          </a:ln>
          <a:effectLst>
            <a:softEdge rad="112500"/>
          </a:effectLst>
        </p:spPr>
      </p:pic>
    </p:spTree>
    <p:extLst>
      <p:ext uri="{BB962C8B-B14F-4D97-AF65-F5344CB8AC3E}">
        <p14:creationId xmlns:p14="http://schemas.microsoft.com/office/powerpoint/2010/main" val="860678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2" name="AutoShape 2" descr="The Flintstones' Is Coming to MeTV — Watch Fred's Announcement (VIDEO) - TV  Insider"/>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ru-RU" sz="1400" kern="0">
              <a:solidFill>
                <a:srgbClr val="000000"/>
              </a:solidFill>
              <a:cs typeface="Arial"/>
              <a:sym typeface="Arial"/>
            </a:endParaRPr>
          </a:p>
        </p:txBody>
      </p:sp>
      <p:sp>
        <p:nvSpPr>
          <p:cNvPr id="3" name="AutoShape 6" descr="Congratulations - Extended Thinking"/>
          <p:cNvSpPr>
            <a:spLocks noChangeAspect="1" noChangeArrowheads="1"/>
          </p:cNvSpPr>
          <p:nvPr/>
        </p:nvSpPr>
        <p:spPr bwMode="auto">
          <a:xfrm>
            <a:off x="230981" y="7940"/>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ru-RU" sz="1400" kern="0">
              <a:solidFill>
                <a:srgbClr val="000000"/>
              </a:solidFill>
              <a:cs typeface="Arial"/>
              <a:sym typeface="Arial"/>
            </a:endParaRPr>
          </a:p>
        </p:txBody>
      </p:sp>
      <p:sp>
        <p:nvSpPr>
          <p:cNvPr id="4" name="AutoShape 13" descr="Un Empleado, Cliente O Socio Es Galardonado Con El Trofeo De Oro Con Las  Estrellas Y La Apreciación Palabra Disparar Fuera De él, En Reconocimiento  Del Esfuerzo Sobresaliente, La Lealtad O El"/>
          <p:cNvSpPr>
            <a:spLocks noChangeAspect="1" noChangeArrowheads="1"/>
          </p:cNvSpPr>
          <p:nvPr/>
        </p:nvSpPr>
        <p:spPr bwMode="auto">
          <a:xfrm>
            <a:off x="345281" y="160340"/>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ru-RU" sz="1400" kern="0">
              <a:solidFill>
                <a:srgbClr val="000000"/>
              </a:solidFill>
              <a:cs typeface="Arial"/>
              <a:sym typeface="Arial"/>
            </a:endParaRPr>
          </a:p>
        </p:txBody>
      </p:sp>
      <p:sp>
        <p:nvSpPr>
          <p:cNvPr id="6" name="AutoShape 16" descr="Employee Appreciation Words - Appreciation Week For Employees, HD Png  Download - vhv"/>
          <p:cNvSpPr>
            <a:spLocks noChangeAspect="1" noChangeArrowheads="1"/>
          </p:cNvSpPr>
          <p:nvPr/>
        </p:nvSpPr>
        <p:spPr bwMode="auto">
          <a:xfrm>
            <a:off x="459581" y="312740"/>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ru-RU" sz="1400" kern="0">
              <a:solidFill>
                <a:srgbClr val="000000"/>
              </a:solidFill>
              <a:cs typeface="Arial"/>
              <a:sym typeface="Arial"/>
            </a:endParaRPr>
          </a:p>
        </p:txBody>
      </p:sp>
      <p:sp>
        <p:nvSpPr>
          <p:cNvPr id="8" name="AutoShape 19" descr="Employee Appreciation Words - Appreciation Week For Employees, HD Png  Download - vhv"/>
          <p:cNvSpPr>
            <a:spLocks noChangeAspect="1" noChangeArrowheads="1"/>
          </p:cNvSpPr>
          <p:nvPr/>
        </p:nvSpPr>
        <p:spPr bwMode="auto">
          <a:xfrm>
            <a:off x="573881" y="465140"/>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ru-RU" sz="1400" kern="0">
              <a:solidFill>
                <a:srgbClr val="000000"/>
              </a:solidFill>
              <a:cs typeface="Arial"/>
              <a:sym typeface="Arial"/>
            </a:endParaRPr>
          </a:p>
        </p:txBody>
      </p:sp>
      <p:sp>
        <p:nvSpPr>
          <p:cNvPr id="9" name="AutoShape 21" descr="Employee Appreciation Words - Appreciation Week For Employees, HD Png  Download - vhv"/>
          <p:cNvSpPr>
            <a:spLocks noChangeAspect="1" noChangeArrowheads="1"/>
          </p:cNvSpPr>
          <p:nvPr/>
        </p:nvSpPr>
        <p:spPr bwMode="auto">
          <a:xfrm>
            <a:off x="688181" y="617540"/>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ru-RU" sz="1400" kern="0">
              <a:solidFill>
                <a:srgbClr val="000000"/>
              </a:solidFill>
              <a:cs typeface="Arial"/>
              <a:sym typeface="Arial"/>
            </a:endParaRPr>
          </a:p>
        </p:txBody>
      </p:sp>
      <p:pic>
        <p:nvPicPr>
          <p:cNvPr id="17412" name="Picture 4" descr="Buy Fancy Land Animal Reward Stickers for Kids 200Pcs Per Roll Sticker for  Teacher Classroom Online at Low Prices in India - Amazon.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3" y="312740"/>
            <a:ext cx="5575781" cy="635851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Смайлик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854" y="1875968"/>
            <a:ext cx="2675914" cy="344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25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75467"/>
            <a:ext cx="8820471" cy="3450696"/>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6.4.9.1 – recognize the difference between fact and opinion in short, simple texts on a wide range of general and curricular topics.</a:t>
            </a:r>
          </a:p>
          <a:p>
            <a:pPr marL="0" indent="0">
              <a:buNone/>
            </a:pPr>
            <a:r>
              <a:rPr lang="en-US" dirty="0">
                <a:latin typeface="Times New Roman" panose="02020603050405020304" pitchFamily="18" charset="0"/>
                <a:cs typeface="Times New Roman" panose="02020603050405020304" pitchFamily="18" charset="0"/>
              </a:rPr>
              <a:t>6.5.3.1 – write with some support about personal feelings and opinions on a limited range of familiar general and curricular topics.</a:t>
            </a:r>
          </a:p>
          <a:p>
            <a:pPr marL="0" indent="0">
              <a:buNone/>
            </a:pPr>
            <a:endParaRPr lang="kk-KZ"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252536" y="404664"/>
            <a:ext cx="8229600" cy="1252728"/>
          </a:xfrm>
        </p:spPr>
        <p:txBody>
          <a:bodyPr>
            <a:normAutofit fontScale="90000"/>
          </a:bodyPr>
          <a:lstStyle/>
          <a:p>
            <a:r>
              <a:rPr lang="en-US" b="1" dirty="0">
                <a:solidFill>
                  <a:schemeClr val="bg2">
                    <a:lumMod val="25000"/>
                  </a:schemeClr>
                </a:solidFill>
                <a:latin typeface="Times New Roman" panose="02020603050405020304" pitchFamily="18" charset="0"/>
                <a:cs typeface="Times New Roman" panose="02020603050405020304" pitchFamily="18" charset="0"/>
              </a:rPr>
              <a:t>Learning objectives</a:t>
            </a:r>
            <a:br>
              <a:rPr lang="kk-KZ" b="1" dirty="0">
                <a:solidFill>
                  <a:schemeClr val="bg2">
                    <a:lumMod val="25000"/>
                  </a:schemeClr>
                </a:solidFill>
              </a:rPr>
            </a:br>
            <a:endParaRPr lang="kk-KZ" b="1" dirty="0"/>
          </a:p>
        </p:txBody>
      </p:sp>
    </p:spTree>
    <p:extLst>
      <p:ext uri="{BB962C8B-B14F-4D97-AF65-F5344CB8AC3E}">
        <p14:creationId xmlns:p14="http://schemas.microsoft.com/office/powerpoint/2010/main" val="220840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35FC291F-6091-4B3E-9E76-9394EA08D490}"/>
              </a:ext>
            </a:extLst>
          </p:cNvPr>
          <p:cNvPicPr>
            <a:picLocks noChangeAspect="1"/>
          </p:cNvPicPr>
          <p:nvPr/>
        </p:nvPicPr>
        <p:blipFill rotWithShape="1">
          <a:blip r:embed="rId2"/>
          <a:srcRect t="15923" r="-1" b="12207"/>
          <a:stretch/>
        </p:blipFill>
        <p:spPr>
          <a:xfrm>
            <a:off x="1331640" y="1412776"/>
            <a:ext cx="6728503" cy="31340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Заголовок 2"/>
          <p:cNvSpPr>
            <a:spLocks noGrp="1"/>
          </p:cNvSpPr>
          <p:nvPr>
            <p:ph type="title"/>
          </p:nvPr>
        </p:nvSpPr>
        <p:spPr>
          <a:xfrm>
            <a:off x="457200" y="338328"/>
            <a:ext cx="8229600" cy="1252728"/>
          </a:xfrm>
        </p:spPr>
        <p:txBody>
          <a:bodyPr anchor="ctr">
            <a:normAutofit/>
          </a:bodyPr>
          <a:lstStyle/>
          <a:p>
            <a:pPr>
              <a:lnSpc>
                <a:spcPct val="90000"/>
              </a:lnSpc>
            </a:pPr>
            <a:r>
              <a:rPr lang="en-US" sz="4100"/>
              <a:t>Warm-up.  </a:t>
            </a:r>
            <a:br>
              <a:rPr lang="kk-KZ" sz="4100"/>
            </a:br>
            <a:endParaRPr lang="kk-KZ" sz="4100"/>
          </a:p>
        </p:txBody>
      </p:sp>
      <p:sp>
        <p:nvSpPr>
          <p:cNvPr id="7" name="TextBox 6">
            <a:extLst>
              <a:ext uri="{FF2B5EF4-FFF2-40B4-BE49-F238E27FC236}">
                <a16:creationId xmlns:a16="http://schemas.microsoft.com/office/drawing/2014/main" id="{20AEC01C-9BBD-4F78-9AD5-9A8CD0830959}"/>
              </a:ext>
            </a:extLst>
          </p:cNvPr>
          <p:cNvSpPr txBox="1"/>
          <p:nvPr/>
        </p:nvSpPr>
        <p:spPr>
          <a:xfrm>
            <a:off x="1619672" y="4933865"/>
            <a:ext cx="6608857" cy="1374800"/>
          </a:xfrm>
          <a:prstGeom prst="rect">
            <a:avLst/>
          </a:prstGeom>
          <a:noFill/>
          <a:ln>
            <a:solidFill>
              <a:schemeClr val="tx2">
                <a:lumMod val="60000"/>
                <a:lumOff val="40000"/>
              </a:schemeClr>
            </a:solidFill>
          </a:ln>
        </p:spPr>
        <p:txBody>
          <a:bodyPr wrap="square" rtlCol="0">
            <a:spAutoFit/>
          </a:bodyPr>
          <a:lstStyle/>
          <a:p>
            <a:pPr algn="ctr">
              <a:lnSpc>
                <a:spcPct val="115000"/>
              </a:lnSpc>
              <a:spcAft>
                <a:spcPts val="1000"/>
              </a:spcAft>
              <a:tabLst>
                <a:tab pos="180340" algn="l"/>
              </a:tabLst>
            </a:pP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What place is it? </a:t>
            </a:r>
          </a:p>
          <a:p>
            <a:pPr algn="ctr">
              <a:lnSpc>
                <a:spcPct val="115000"/>
              </a:lnSpc>
              <a:spcAft>
                <a:spcPts val="1000"/>
              </a:spcAft>
              <a:tabLst>
                <a:tab pos="180340" algn="l"/>
              </a:tabLst>
            </a:pP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Where would you like to go on holidays?</a:t>
            </a:r>
          </a:p>
          <a:p>
            <a:pPr algn="ctr">
              <a:lnSpc>
                <a:spcPct val="115000"/>
              </a:lnSpc>
              <a:spcAft>
                <a:spcPts val="1000"/>
              </a:spcAft>
              <a:tabLst>
                <a:tab pos="180340" algn="l"/>
              </a:tabLst>
            </a:pPr>
            <a:endParaRPr lang="ru-KZ"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39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35FC291F-6091-4B3E-9E76-9394EA08D490}"/>
              </a:ext>
            </a:extLst>
          </p:cNvPr>
          <p:cNvPicPr>
            <a:picLocks noChangeAspect="1"/>
          </p:cNvPicPr>
          <p:nvPr/>
        </p:nvPicPr>
        <p:blipFill rotWithShape="1">
          <a:blip r:embed="rId2"/>
          <a:srcRect t="15923" r="-1" b="12207"/>
          <a:stretch/>
        </p:blipFill>
        <p:spPr>
          <a:xfrm>
            <a:off x="395536" y="1772816"/>
            <a:ext cx="4176464"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Заголовок 2"/>
          <p:cNvSpPr>
            <a:spLocks noGrp="1"/>
          </p:cNvSpPr>
          <p:nvPr>
            <p:ph type="title"/>
          </p:nvPr>
        </p:nvSpPr>
        <p:spPr>
          <a:xfrm>
            <a:off x="457200" y="338328"/>
            <a:ext cx="8229600" cy="1252728"/>
          </a:xfrm>
        </p:spPr>
        <p:txBody>
          <a:bodyPr anchor="ctr">
            <a:normAutofit/>
          </a:bodyPr>
          <a:lstStyle/>
          <a:p>
            <a:pPr>
              <a:lnSpc>
                <a:spcPct val="90000"/>
              </a:lnSpc>
            </a:pPr>
            <a:r>
              <a:rPr lang="en-US" sz="4100" dirty="0"/>
              <a:t>Warm-up.  </a:t>
            </a:r>
            <a:br>
              <a:rPr lang="kk-KZ" sz="4100" dirty="0"/>
            </a:br>
            <a:endParaRPr lang="kk-KZ" sz="4100" dirty="0"/>
          </a:p>
        </p:txBody>
      </p:sp>
      <p:sp>
        <p:nvSpPr>
          <p:cNvPr id="7" name="TextBox 6">
            <a:extLst>
              <a:ext uri="{FF2B5EF4-FFF2-40B4-BE49-F238E27FC236}">
                <a16:creationId xmlns:a16="http://schemas.microsoft.com/office/drawing/2014/main" id="{20AEC01C-9BBD-4F78-9AD5-9A8CD0830959}"/>
              </a:ext>
            </a:extLst>
          </p:cNvPr>
          <p:cNvSpPr txBox="1"/>
          <p:nvPr/>
        </p:nvSpPr>
        <p:spPr>
          <a:xfrm>
            <a:off x="1619672" y="4933865"/>
            <a:ext cx="6608857" cy="892617"/>
          </a:xfrm>
          <a:prstGeom prst="rect">
            <a:avLst/>
          </a:prstGeom>
          <a:noFill/>
          <a:ln>
            <a:solidFill>
              <a:schemeClr val="tx2">
                <a:lumMod val="60000"/>
                <a:lumOff val="40000"/>
              </a:schemeClr>
            </a:solidFill>
          </a:ln>
        </p:spPr>
        <p:txBody>
          <a:bodyPr wrap="square" rtlCol="0">
            <a:spAutoFit/>
          </a:bodyPr>
          <a:lstStyle/>
          <a:p>
            <a:pPr algn="ctr">
              <a:lnSpc>
                <a:spcPct val="115000"/>
              </a:lnSpc>
              <a:spcAft>
                <a:spcPts val="1000"/>
              </a:spcAft>
              <a:tabLst>
                <a:tab pos="180340" algn="l"/>
              </a:tabLst>
            </a:pPr>
            <a:r>
              <a:rPr lang="en-US" sz="2000">
                <a:effectLst/>
                <a:latin typeface="Tahoma" panose="020B0604030504040204" pitchFamily="34" charset="0"/>
                <a:ea typeface="Tahoma" panose="020B0604030504040204" pitchFamily="34" charset="0"/>
                <a:cs typeface="Tahoma" panose="020B0604030504040204" pitchFamily="34" charset="0"/>
              </a:rPr>
              <a:t>Well, have you got a pen-friend? </a:t>
            </a:r>
          </a:p>
          <a:p>
            <a:pPr algn="ctr">
              <a:lnSpc>
                <a:spcPct val="115000"/>
              </a:lnSpc>
              <a:spcAft>
                <a:spcPts val="1000"/>
              </a:spcAft>
              <a:tabLst>
                <a:tab pos="180340" algn="l"/>
              </a:tabLst>
            </a:pPr>
            <a:r>
              <a:rPr lang="en-US" sz="2000">
                <a:effectLst/>
                <a:latin typeface="Tahoma" panose="020B0604030504040204" pitchFamily="34" charset="0"/>
                <a:ea typeface="Tahoma" panose="020B0604030504040204" pitchFamily="34" charset="0"/>
                <a:cs typeface="Tahoma" panose="020B0604030504040204" pitchFamily="34" charset="0"/>
              </a:rPr>
              <a:t>Do you like writing e-mails from a holiday destination? </a:t>
            </a:r>
            <a:endParaRPr lang="ru-KZ"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2" name="Рисунок 1">
            <a:extLst>
              <a:ext uri="{FF2B5EF4-FFF2-40B4-BE49-F238E27FC236}">
                <a16:creationId xmlns:a16="http://schemas.microsoft.com/office/drawing/2014/main" id="{F0655F3C-930E-473F-9B53-89D0D21A8B7A}"/>
              </a:ext>
            </a:extLst>
          </p:cNvPr>
          <p:cNvPicPr>
            <a:picLocks noChangeAspect="1"/>
          </p:cNvPicPr>
          <p:nvPr/>
        </p:nvPicPr>
        <p:blipFill>
          <a:blip r:embed="rId3"/>
          <a:stretch>
            <a:fillRect/>
          </a:stretch>
        </p:blipFill>
        <p:spPr>
          <a:xfrm>
            <a:off x="4644008" y="1772816"/>
            <a:ext cx="4248472"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9721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nvPr>
        </p:nvGraphicFramePr>
        <p:xfrm>
          <a:off x="871539" y="4318000"/>
          <a:ext cx="7408862" cy="165100"/>
        </p:xfrm>
        <a:graphic>
          <a:graphicData uri="http://schemas.openxmlformats.org/drawingml/2006/table">
            <a:tbl>
              <a:tblPr>
                <a:tableStyleId>{5C22544A-7EE6-4342-B048-85BDC9FD1C3A}</a:tableStyleId>
              </a:tblPr>
              <a:tblGrid>
                <a:gridCol w="7408862">
                  <a:extLst>
                    <a:ext uri="{9D8B030D-6E8A-4147-A177-3AD203B41FA5}">
                      <a16:colId xmlns:a16="http://schemas.microsoft.com/office/drawing/2014/main" val="20000"/>
                    </a:ext>
                  </a:extLst>
                </a:gridCol>
              </a:tblGrid>
              <a:tr h="0">
                <a:tc>
                  <a:txBody>
                    <a:bodyPr/>
                    <a:lstStyle/>
                    <a:p>
                      <a:pPr marL="457200" algn="l">
                        <a:lnSpc>
                          <a:spcPts val="1300"/>
                        </a:lnSpc>
                        <a:spcAft>
                          <a:spcPts val="0"/>
                        </a:spcAft>
                      </a:pPr>
                      <a:endParaRPr lang="kk-KZ" sz="1100" dirty="0">
                        <a:effectLst/>
                        <a:latin typeface="Arial"/>
                        <a:ea typeface="Times New Roman"/>
                        <a:cs typeface="Times New Roman"/>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4" name="Схема 3">
            <a:extLst>
              <a:ext uri="{FF2B5EF4-FFF2-40B4-BE49-F238E27FC236}">
                <a16:creationId xmlns:a16="http://schemas.microsoft.com/office/drawing/2014/main" id="{3B0C3F8A-E6E0-467B-8C15-BD74CD3B0CC8}"/>
              </a:ext>
            </a:extLst>
          </p:cNvPr>
          <p:cNvGraphicFramePr/>
          <p:nvPr>
            <p:extLst>
              <p:ext uri="{D42A27DB-BD31-4B8C-83A1-F6EECF244321}">
                <p14:modId xmlns:p14="http://schemas.microsoft.com/office/powerpoint/2010/main" val="62882199"/>
              </p:ext>
            </p:extLst>
          </p:nvPr>
        </p:nvGraphicFramePr>
        <p:xfrm>
          <a:off x="457200" y="1268760"/>
          <a:ext cx="822960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F159C0A8-2493-46C7-94BF-DE05045A353F}"/>
              </a:ext>
            </a:extLst>
          </p:cNvPr>
          <p:cNvSpPr txBox="1"/>
          <p:nvPr/>
        </p:nvSpPr>
        <p:spPr>
          <a:xfrm>
            <a:off x="3635896" y="548680"/>
            <a:ext cx="4572000" cy="461665"/>
          </a:xfrm>
          <a:prstGeom prst="rect">
            <a:avLst/>
          </a:prstGeom>
          <a:noFill/>
        </p:spPr>
        <p:txBody>
          <a:bodyPr wrap="square">
            <a:spAutoFit/>
          </a:bodyPr>
          <a:lstStyle/>
          <a:p>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Pre-reading:</a:t>
            </a:r>
            <a:endParaRPr lang="ru-KZ" b="1" dirty="0">
              <a:solidFill>
                <a:srgbClr val="FF0000"/>
              </a:solidFill>
            </a:endParaRPr>
          </a:p>
        </p:txBody>
      </p:sp>
      <p:pic>
        <p:nvPicPr>
          <p:cNvPr id="5" name="Рисунок 4">
            <a:extLst>
              <a:ext uri="{FF2B5EF4-FFF2-40B4-BE49-F238E27FC236}">
                <a16:creationId xmlns:a16="http://schemas.microsoft.com/office/drawing/2014/main" id="{8D9C1563-1C70-40EE-A5E4-30AB8F4F001E}"/>
              </a:ext>
            </a:extLst>
          </p:cNvPr>
          <p:cNvPicPr>
            <a:picLocks noChangeAspect="1"/>
          </p:cNvPicPr>
          <p:nvPr/>
        </p:nvPicPr>
        <p:blipFill>
          <a:blip r:embed="rId7"/>
          <a:stretch>
            <a:fillRect/>
          </a:stretch>
        </p:blipFill>
        <p:spPr>
          <a:xfrm>
            <a:off x="3318840" y="4366549"/>
            <a:ext cx="2982002" cy="1991320"/>
          </a:xfrm>
          <a:prstGeom prst="rect">
            <a:avLst/>
          </a:prstGeom>
          <a:ln>
            <a:noFill/>
          </a:ln>
          <a:effectLst>
            <a:softEdge rad="112500"/>
          </a:effectLst>
        </p:spPr>
      </p:pic>
      <p:pic>
        <p:nvPicPr>
          <p:cNvPr id="10" name="Рисунок 9">
            <a:extLst>
              <a:ext uri="{FF2B5EF4-FFF2-40B4-BE49-F238E27FC236}">
                <a16:creationId xmlns:a16="http://schemas.microsoft.com/office/drawing/2014/main" id="{A0A4872A-96ED-4989-91FF-A625CD418533}"/>
              </a:ext>
            </a:extLst>
          </p:cNvPr>
          <p:cNvPicPr>
            <a:picLocks noChangeAspect="1"/>
          </p:cNvPicPr>
          <p:nvPr/>
        </p:nvPicPr>
        <p:blipFill>
          <a:blip r:embed="rId8"/>
          <a:stretch>
            <a:fillRect/>
          </a:stretch>
        </p:blipFill>
        <p:spPr>
          <a:xfrm>
            <a:off x="457200" y="4797152"/>
            <a:ext cx="2861640" cy="1769591"/>
          </a:xfrm>
          <a:prstGeom prst="rect">
            <a:avLst/>
          </a:prstGeom>
          <a:ln>
            <a:noFill/>
          </a:ln>
          <a:effectLst>
            <a:softEdge rad="112500"/>
          </a:effectLst>
        </p:spPr>
      </p:pic>
      <p:pic>
        <p:nvPicPr>
          <p:cNvPr id="11" name="Рисунок 10">
            <a:extLst>
              <a:ext uri="{FF2B5EF4-FFF2-40B4-BE49-F238E27FC236}">
                <a16:creationId xmlns:a16="http://schemas.microsoft.com/office/drawing/2014/main" id="{0F11BA9B-51CF-4BE3-A84A-DB31DA6D24AF}"/>
              </a:ext>
            </a:extLst>
          </p:cNvPr>
          <p:cNvPicPr>
            <a:picLocks noChangeAspect="1"/>
          </p:cNvPicPr>
          <p:nvPr/>
        </p:nvPicPr>
        <p:blipFill>
          <a:blip r:embed="rId9"/>
          <a:stretch>
            <a:fillRect/>
          </a:stretch>
        </p:blipFill>
        <p:spPr>
          <a:xfrm>
            <a:off x="6300842" y="4917710"/>
            <a:ext cx="2479783" cy="1550640"/>
          </a:xfrm>
          <a:prstGeom prst="rect">
            <a:avLst/>
          </a:prstGeom>
          <a:ln>
            <a:noFill/>
          </a:ln>
          <a:effectLst>
            <a:softEdge rad="112500"/>
          </a:effectLst>
        </p:spPr>
      </p:pic>
    </p:spTree>
    <p:extLst>
      <p:ext uri="{BB962C8B-B14F-4D97-AF65-F5344CB8AC3E}">
        <p14:creationId xmlns:p14="http://schemas.microsoft.com/office/powerpoint/2010/main" val="2430589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66608C5-0E93-483C-BD22-CD375A19C879}"/>
              </a:ext>
            </a:extLst>
          </p:cNvPr>
          <p:cNvSpPr txBox="1"/>
          <p:nvPr/>
        </p:nvSpPr>
        <p:spPr>
          <a:xfrm>
            <a:off x="791580" y="332656"/>
            <a:ext cx="7560840" cy="1477328"/>
          </a:xfrm>
          <a:prstGeom prst="rect">
            <a:avLst/>
          </a:prstGeom>
          <a:noFill/>
        </p:spPr>
        <p:txBody>
          <a:bodyPr wrap="square">
            <a:spAutoFit/>
          </a:bodyPr>
          <a:lstStyle/>
          <a:p>
            <a:r>
              <a:rPr lang="en-US" dirty="0"/>
              <a:t>Read the e mail and complete the gaps (1-4) with the missing sentences (a-d)</a:t>
            </a:r>
          </a:p>
          <a:p>
            <a:r>
              <a:rPr lang="en-US" b="1" i="1" dirty="0"/>
              <a:t>a.	The city looks amazing. </a:t>
            </a:r>
          </a:p>
          <a:p>
            <a:r>
              <a:rPr lang="en-US" b="1" i="1" dirty="0"/>
              <a:t>b.	Tomorrow, we are all going to the </a:t>
            </a:r>
            <a:r>
              <a:rPr lang="en-US" b="1" i="1" dirty="0" err="1"/>
              <a:t>Korgalzhyn</a:t>
            </a:r>
            <a:r>
              <a:rPr lang="en-US" b="1" i="1" dirty="0"/>
              <a:t> Nature Reserve.</a:t>
            </a:r>
          </a:p>
          <a:p>
            <a:r>
              <a:rPr lang="en-US" b="1" i="1" dirty="0"/>
              <a:t>c.	See you in two weeks time.</a:t>
            </a:r>
          </a:p>
          <a:p>
            <a:r>
              <a:rPr lang="en-US" b="1" i="1" dirty="0"/>
              <a:t>d.	How are you?</a:t>
            </a:r>
          </a:p>
        </p:txBody>
      </p:sp>
      <p:sp>
        <p:nvSpPr>
          <p:cNvPr id="11" name="TextBox 10">
            <a:extLst>
              <a:ext uri="{FF2B5EF4-FFF2-40B4-BE49-F238E27FC236}">
                <a16:creationId xmlns:a16="http://schemas.microsoft.com/office/drawing/2014/main" id="{3CD18094-D1C9-4E08-80ED-29E8BA458118}"/>
              </a:ext>
            </a:extLst>
          </p:cNvPr>
          <p:cNvSpPr txBox="1"/>
          <p:nvPr/>
        </p:nvSpPr>
        <p:spPr>
          <a:xfrm>
            <a:off x="323528" y="2132856"/>
            <a:ext cx="8496944" cy="4524315"/>
          </a:xfrm>
          <a:prstGeom prst="rect">
            <a:avLst/>
          </a:prstGeom>
          <a:noFill/>
        </p:spPr>
        <p:txBody>
          <a:bodyPr wrap="square">
            <a:spAutoFit/>
          </a:bodyPr>
          <a:lstStyle/>
          <a:p>
            <a:r>
              <a:rPr lang="en-US" dirty="0"/>
              <a:t>Hi, Kamila,</a:t>
            </a:r>
          </a:p>
          <a:p>
            <a:r>
              <a:rPr lang="en-US" dirty="0"/>
              <a:t>(1)	We arrived in Astana last Sunday. We are staying in a really great hotel right in the </a:t>
            </a:r>
            <a:r>
              <a:rPr lang="en-US" dirty="0" err="1"/>
              <a:t>centre</a:t>
            </a:r>
            <a:r>
              <a:rPr lang="en-US" dirty="0"/>
              <a:t> of the city. It has an amazing view of the </a:t>
            </a:r>
            <a:r>
              <a:rPr lang="en-US" dirty="0" err="1"/>
              <a:t>Bayterek</a:t>
            </a:r>
            <a:r>
              <a:rPr lang="en-US" dirty="0"/>
              <a:t> Monument. It’s a bit chilly here but we don’t mind.</a:t>
            </a:r>
          </a:p>
          <a:p>
            <a:r>
              <a:rPr lang="en-US" dirty="0"/>
              <a:t>(2)	We can’t wait to explore everything. Today we are taking a sightseeing bus for a tour of the city. We are going to see the Presidential Palace and the Fountain Circus. My mum and my sister can’t wait to go on the river boat tour. My dad and I are going to visit the National Museum of Kazakhstan. </a:t>
            </a:r>
          </a:p>
          <a:p>
            <a:r>
              <a:rPr lang="en-US" dirty="0"/>
              <a:t>(3)	It’s famous for protecting 300 birds species as well as other wildlife. There are so many impressive buildings here and I’m looking forward to seeing them all. I’m especially excited about seeing the fantastic Astana Arena. It’s the home of the Kazakhstan National Team.</a:t>
            </a:r>
          </a:p>
          <a:p>
            <a:r>
              <a:rPr lang="en-US" dirty="0"/>
              <a:t>That’s all my news for now. (4)</a:t>
            </a:r>
          </a:p>
          <a:p>
            <a:endParaRPr lang="en-US" dirty="0"/>
          </a:p>
          <a:p>
            <a:r>
              <a:rPr lang="en-US" dirty="0"/>
              <a:t>Take care, </a:t>
            </a:r>
          </a:p>
          <a:p>
            <a:r>
              <a:rPr lang="en-US" dirty="0"/>
              <a:t>Luiza               </a:t>
            </a:r>
          </a:p>
        </p:txBody>
      </p:sp>
      <p:sp>
        <p:nvSpPr>
          <p:cNvPr id="14" name="TextBox 13">
            <a:extLst>
              <a:ext uri="{FF2B5EF4-FFF2-40B4-BE49-F238E27FC236}">
                <a16:creationId xmlns:a16="http://schemas.microsoft.com/office/drawing/2014/main" id="{4FF05AAB-C992-4D24-A87D-152BFA7A0C98}"/>
              </a:ext>
            </a:extLst>
          </p:cNvPr>
          <p:cNvSpPr txBox="1"/>
          <p:nvPr/>
        </p:nvSpPr>
        <p:spPr>
          <a:xfrm>
            <a:off x="4932040" y="5733256"/>
            <a:ext cx="3168352" cy="584775"/>
          </a:xfrm>
          <a:prstGeom prst="rect">
            <a:avLst/>
          </a:prstGeom>
          <a:solidFill>
            <a:schemeClr val="accent1"/>
          </a:solidFill>
        </p:spPr>
        <p:txBody>
          <a:bodyPr wrap="square" rtlCol="0">
            <a:spAutoFit/>
          </a:bodyPr>
          <a:lstStyle/>
          <a:p>
            <a:r>
              <a:rPr lang="en-US" sz="3200"/>
              <a:t>1-d; 2-a; 3-b; 4-c</a:t>
            </a:r>
            <a:endParaRPr lang="ru-KZ" sz="3200" dirty="0"/>
          </a:p>
        </p:txBody>
      </p:sp>
    </p:spTree>
    <p:extLst>
      <p:ext uri="{BB962C8B-B14F-4D97-AF65-F5344CB8AC3E}">
        <p14:creationId xmlns:p14="http://schemas.microsoft.com/office/powerpoint/2010/main" val="296703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871539" y="4190238"/>
          <a:ext cx="7408862" cy="176403"/>
        </p:xfrm>
        <a:graphic>
          <a:graphicData uri="http://schemas.openxmlformats.org/drawingml/2006/table">
            <a:tbl>
              <a:tblPr>
                <a:tableStyleId>{5C22544A-7EE6-4342-B048-85BDC9FD1C3A}</a:tableStyleId>
              </a:tblPr>
              <a:tblGrid>
                <a:gridCol w="7408862">
                  <a:extLst>
                    <a:ext uri="{9D8B030D-6E8A-4147-A177-3AD203B41FA5}">
                      <a16:colId xmlns:a16="http://schemas.microsoft.com/office/drawing/2014/main" val="20000"/>
                    </a:ext>
                  </a:extLst>
                </a:gridCol>
              </a:tblGrid>
              <a:tr h="0">
                <a:tc>
                  <a:txBody>
                    <a:bodyPr/>
                    <a:lstStyle/>
                    <a:p>
                      <a:pPr algn="just">
                        <a:lnSpc>
                          <a:spcPct val="115000"/>
                        </a:lnSpc>
                        <a:spcAft>
                          <a:spcPts val="0"/>
                        </a:spcAft>
                      </a:pPr>
                      <a:endParaRPr lang="kk-KZ" sz="1100" dirty="0">
                        <a:effectLst/>
                        <a:latin typeface="Arial"/>
                        <a:ea typeface="Times New Roman"/>
                        <a:cs typeface="Times New Roman"/>
                      </a:endParaRPr>
                    </a:p>
                  </a:txBody>
                  <a:tcPr marL="114300" marR="114300" marT="0" marB="0"/>
                </a:tc>
                <a:extLst>
                  <a:ext uri="{0D108BD9-81ED-4DB2-BD59-A6C34878D82A}">
                    <a16:rowId xmlns:a16="http://schemas.microsoft.com/office/drawing/2014/main" val="10000"/>
                  </a:ext>
                </a:extLst>
              </a:tr>
            </a:tbl>
          </a:graphicData>
        </a:graphic>
      </p:graphicFrame>
      <p:sp>
        <p:nvSpPr>
          <p:cNvPr id="3" name="Заголовок 2"/>
          <p:cNvSpPr>
            <a:spLocks noGrp="1"/>
          </p:cNvSpPr>
          <p:nvPr>
            <p:ph type="title"/>
          </p:nvPr>
        </p:nvSpPr>
        <p:spPr/>
        <p:txBody>
          <a:bodyPr>
            <a:normAutofit fontScale="90000"/>
          </a:bodyPr>
          <a:lstStyle/>
          <a:p>
            <a:pPr algn="l">
              <a:lnSpc>
                <a:spcPct val="115000"/>
              </a:lnSpc>
              <a:spcAft>
                <a:spcPts val="0"/>
              </a:spcAft>
            </a:pPr>
            <a:br>
              <a:rPr lang="kk-KZ"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For discussion: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What is each paragraph about? </a:t>
            </a:r>
            <a:br>
              <a:rPr lang="en-US" sz="2400" dirty="0">
                <a:latin typeface="Times New Roman" panose="02020603050405020304" pitchFamily="18" charset="0"/>
                <a:cs typeface="Times New Roman" panose="02020603050405020304" pitchFamily="18" charset="0"/>
              </a:rPr>
            </a:br>
            <a:br>
              <a:rPr lang="kk-KZ" sz="2400" dirty="0">
                <a:latin typeface="Times New Roman" panose="02020603050405020304" pitchFamily="18" charset="0"/>
                <a:ea typeface="Times New Roman"/>
                <a:cs typeface="Times New Roman" panose="02020603050405020304" pitchFamily="18" charset="0"/>
              </a:rPr>
            </a:br>
            <a:endParaRPr lang="kk-KZ" sz="2400"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134960315"/>
              </p:ext>
            </p:extLst>
          </p:nvPr>
        </p:nvGraphicFramePr>
        <p:xfrm>
          <a:off x="528728" y="2632519"/>
          <a:ext cx="7776864" cy="3291840"/>
        </p:xfrm>
        <a:graphic>
          <a:graphicData uri="http://schemas.openxmlformats.org/drawingml/2006/table">
            <a:tbl>
              <a:tblPr>
                <a:tableStyleId>{5C22544A-7EE6-4342-B048-85BDC9FD1C3A}</a:tableStyleId>
              </a:tblPr>
              <a:tblGrid>
                <a:gridCol w="7776864">
                  <a:extLst>
                    <a:ext uri="{9D8B030D-6E8A-4147-A177-3AD203B41FA5}">
                      <a16:colId xmlns:a16="http://schemas.microsoft.com/office/drawing/2014/main" val="20000"/>
                    </a:ext>
                  </a:extLst>
                </a:gridCol>
              </a:tblGrid>
              <a:tr h="2448272">
                <a:tc>
                  <a:txBody>
                    <a:bodyPr/>
                    <a:lstStyle/>
                    <a:p>
                      <a:pPr algn="l">
                        <a:spcAft>
                          <a:spcPts val="0"/>
                        </a:spcAft>
                      </a:pPr>
                      <a:r>
                        <a:rPr lang="en-US" sz="2400" dirty="0">
                          <a:effectLst/>
                          <a:latin typeface="Times New Roman" panose="02020603050405020304" pitchFamily="18" charset="0"/>
                          <a:ea typeface="Times New Roman"/>
                          <a:cs typeface="Times New Roman" panose="02020603050405020304" pitchFamily="18" charset="0"/>
                        </a:rPr>
                        <a:t>-Greetings/where people are/stay</a:t>
                      </a:r>
                    </a:p>
                    <a:p>
                      <a:pPr algn="l">
                        <a:spcAft>
                          <a:spcPts val="0"/>
                        </a:spcAft>
                      </a:pPr>
                      <a:r>
                        <a:rPr lang="en-US" sz="2400" dirty="0">
                          <a:effectLst/>
                          <a:latin typeface="Times New Roman" panose="02020603050405020304" pitchFamily="18" charset="0"/>
                          <a:ea typeface="Times New Roman"/>
                          <a:cs typeface="Times New Roman" panose="02020603050405020304" pitchFamily="18" charset="0"/>
                        </a:rPr>
                        <a:t>-plans for tomorrow</a:t>
                      </a:r>
                    </a:p>
                    <a:p>
                      <a:pPr algn="l">
                        <a:spcAft>
                          <a:spcPts val="0"/>
                        </a:spcAft>
                      </a:pPr>
                      <a:r>
                        <a:rPr lang="en-US" sz="2400" dirty="0">
                          <a:effectLst/>
                          <a:latin typeface="Times New Roman" panose="02020603050405020304" pitchFamily="18" charset="0"/>
                          <a:ea typeface="Times New Roman"/>
                          <a:cs typeface="Times New Roman" panose="02020603050405020304" pitchFamily="18" charset="0"/>
                        </a:rPr>
                        <a:t>-fixed arrangements for today</a:t>
                      </a:r>
                    </a:p>
                    <a:p>
                      <a:pPr algn="l">
                        <a:spcAft>
                          <a:spcPts val="0"/>
                        </a:spcAft>
                      </a:pPr>
                      <a:r>
                        <a:rPr lang="en-US" sz="2400" dirty="0">
                          <a:effectLst/>
                          <a:latin typeface="Times New Roman" panose="02020603050405020304" pitchFamily="18" charset="0"/>
                          <a:ea typeface="Times New Roman"/>
                          <a:cs typeface="Times New Roman" panose="02020603050405020304" pitchFamily="18" charset="0"/>
                        </a:rPr>
                        <a:t>-closing remarks.</a:t>
                      </a:r>
                    </a:p>
                    <a:p>
                      <a:pPr algn="l">
                        <a:spcAft>
                          <a:spcPts val="0"/>
                        </a:spcAft>
                      </a:pPr>
                      <a:endParaRPr lang="en-US" sz="2400" dirty="0">
                        <a:effectLst/>
                        <a:latin typeface="Times New Roman" panose="02020603050405020304" pitchFamily="18" charset="0"/>
                        <a:ea typeface="Times New Roman"/>
                        <a:cs typeface="Times New Roman" panose="02020603050405020304" pitchFamily="18" charset="0"/>
                      </a:endParaRPr>
                    </a:p>
                    <a:p>
                      <a:pPr algn="l">
                        <a:spcAft>
                          <a:spcPts val="0"/>
                        </a:spcAft>
                      </a:pPr>
                      <a:r>
                        <a:rPr lang="en-US" sz="2400" dirty="0">
                          <a:effectLst/>
                          <a:latin typeface="Times New Roman" panose="02020603050405020304" pitchFamily="18" charset="0"/>
                          <a:ea typeface="Times New Roman"/>
                          <a:cs typeface="Times New Roman" panose="02020603050405020304" pitchFamily="18" charset="0"/>
                        </a:rPr>
                        <a:t>You are on holiday. Write an email to pen-friend. </a:t>
                      </a:r>
                    </a:p>
                    <a:p>
                      <a:pPr algn="l">
                        <a:spcAft>
                          <a:spcPts val="0"/>
                        </a:spcAft>
                      </a:pPr>
                      <a:endParaRPr lang="en-US" sz="2400" dirty="0">
                        <a:effectLst/>
                        <a:latin typeface="Times New Roman" panose="02020603050405020304" pitchFamily="18" charset="0"/>
                        <a:ea typeface="Times New Roman"/>
                        <a:cs typeface="Times New Roman" panose="02020603050405020304" pitchFamily="18" charset="0"/>
                      </a:endParaRPr>
                    </a:p>
                    <a:p>
                      <a:pPr algn="l">
                        <a:spcAft>
                          <a:spcPts val="0"/>
                        </a:spcAft>
                      </a:pPr>
                      <a:r>
                        <a:rPr lang="en-US" sz="2400" dirty="0">
                          <a:effectLst/>
                          <a:latin typeface="Times New Roman" panose="02020603050405020304" pitchFamily="18" charset="0"/>
                          <a:ea typeface="Times New Roman"/>
                          <a:cs typeface="Times New Roman" panose="02020603050405020304" pitchFamily="18" charset="0"/>
                        </a:rPr>
                        <a:t>Follow the plan, (60-80  words.)</a:t>
                      </a:r>
                    </a:p>
                    <a:p>
                      <a:pPr algn="l">
                        <a:spcAft>
                          <a:spcPts val="0"/>
                        </a:spcAft>
                      </a:pPr>
                      <a:endParaRPr lang="kk-KZ" sz="2400" dirty="0">
                        <a:effectLst/>
                        <a:latin typeface="Times New Roman" panose="02020603050405020304" pitchFamily="18" charset="0"/>
                        <a:ea typeface="Times New Roman"/>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2496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871539" y="4190238"/>
          <a:ext cx="7408862" cy="176403"/>
        </p:xfrm>
        <a:graphic>
          <a:graphicData uri="http://schemas.openxmlformats.org/drawingml/2006/table">
            <a:tbl>
              <a:tblPr>
                <a:tableStyleId>{5C22544A-7EE6-4342-B048-85BDC9FD1C3A}</a:tableStyleId>
              </a:tblPr>
              <a:tblGrid>
                <a:gridCol w="7408862">
                  <a:extLst>
                    <a:ext uri="{9D8B030D-6E8A-4147-A177-3AD203B41FA5}">
                      <a16:colId xmlns:a16="http://schemas.microsoft.com/office/drawing/2014/main" val="20000"/>
                    </a:ext>
                  </a:extLst>
                </a:gridCol>
              </a:tblGrid>
              <a:tr h="0">
                <a:tc>
                  <a:txBody>
                    <a:bodyPr/>
                    <a:lstStyle/>
                    <a:p>
                      <a:pPr algn="just">
                        <a:lnSpc>
                          <a:spcPct val="115000"/>
                        </a:lnSpc>
                        <a:spcAft>
                          <a:spcPts val="0"/>
                        </a:spcAft>
                      </a:pPr>
                      <a:endParaRPr lang="kk-KZ" sz="1100" dirty="0">
                        <a:effectLst/>
                        <a:latin typeface="Arial"/>
                        <a:ea typeface="Times New Roman"/>
                        <a:cs typeface="Times New Roman"/>
                      </a:endParaRPr>
                    </a:p>
                  </a:txBody>
                  <a:tcPr marL="114300" marR="114300" marT="0" marB="0"/>
                </a:tc>
                <a:extLst>
                  <a:ext uri="{0D108BD9-81ED-4DB2-BD59-A6C34878D82A}">
                    <a16:rowId xmlns:a16="http://schemas.microsoft.com/office/drawing/2014/main" val="10000"/>
                  </a:ext>
                </a:extLst>
              </a:tr>
            </a:tbl>
          </a:graphicData>
        </a:graphic>
      </p:graphicFrame>
      <p:sp>
        <p:nvSpPr>
          <p:cNvPr id="7" name="Заголовок 6">
            <a:extLst>
              <a:ext uri="{FF2B5EF4-FFF2-40B4-BE49-F238E27FC236}">
                <a16:creationId xmlns:a16="http://schemas.microsoft.com/office/drawing/2014/main" id="{0E0DA3E9-7CD9-47F6-90DF-DFCEAC06ABDE}"/>
              </a:ext>
            </a:extLst>
          </p:cNvPr>
          <p:cNvSpPr>
            <a:spLocks noGrp="1"/>
          </p:cNvSpPr>
          <p:nvPr>
            <p:ph type="title"/>
          </p:nvPr>
        </p:nvSpPr>
        <p:spPr/>
        <p:txBody>
          <a:bodyPr/>
          <a:lstStyle/>
          <a:p>
            <a:r>
              <a:rPr lang="en-US" dirty="0"/>
              <a:t>Plan</a:t>
            </a:r>
            <a:endParaRPr lang="ru-KZ" dirty="0"/>
          </a:p>
        </p:txBody>
      </p:sp>
      <p:pic>
        <p:nvPicPr>
          <p:cNvPr id="8" name="Рисунок 7">
            <a:extLst>
              <a:ext uri="{FF2B5EF4-FFF2-40B4-BE49-F238E27FC236}">
                <a16:creationId xmlns:a16="http://schemas.microsoft.com/office/drawing/2014/main" id="{26B2B766-B0AE-438A-9D94-6E20596668DA}"/>
              </a:ext>
            </a:extLst>
          </p:cNvPr>
          <p:cNvPicPr>
            <a:picLocks noChangeAspect="1"/>
          </p:cNvPicPr>
          <p:nvPr/>
        </p:nvPicPr>
        <p:blipFill>
          <a:blip r:embed="rId2"/>
          <a:stretch>
            <a:fillRect/>
          </a:stretch>
        </p:blipFill>
        <p:spPr>
          <a:xfrm>
            <a:off x="1619672" y="1772816"/>
            <a:ext cx="5832648" cy="39627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83726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AA1BF1-CC6D-4546-99F8-2E0C90C5DE29}"/>
              </a:ext>
            </a:extLst>
          </p:cNvPr>
          <p:cNvSpPr txBox="1"/>
          <p:nvPr/>
        </p:nvSpPr>
        <p:spPr>
          <a:xfrm>
            <a:off x="611560" y="2348880"/>
            <a:ext cx="8136904" cy="3416320"/>
          </a:xfrm>
          <a:prstGeom prst="rect">
            <a:avLst/>
          </a:prstGeom>
          <a:noFill/>
        </p:spPr>
        <p:txBody>
          <a:bodyPr wrap="square">
            <a:spAutoFit/>
          </a:bodyPr>
          <a:lstStyle/>
          <a:p>
            <a:r>
              <a:rPr lang="en-US" dirty="0"/>
              <a:t>Hi Leyla,</a:t>
            </a:r>
          </a:p>
          <a:p>
            <a:r>
              <a:rPr lang="en-US" dirty="0"/>
              <a:t>Greetings from Rome!</a:t>
            </a:r>
          </a:p>
          <a:p>
            <a:r>
              <a:rPr lang="en-US" dirty="0"/>
              <a:t>I’m on a school trip here. We arrived yesterday and are staying in a lovely hotel in the city </a:t>
            </a:r>
            <a:r>
              <a:rPr lang="en-US" dirty="0" err="1"/>
              <a:t>centre</a:t>
            </a:r>
            <a:r>
              <a:rPr lang="en-US" dirty="0"/>
              <a:t>. It’s near all the tourist attraction. The weather is warm and sunny! It’s a bit chilly at night but that’s OK.</a:t>
            </a:r>
          </a:p>
          <a:p>
            <a:r>
              <a:rPr lang="en-US" dirty="0"/>
              <a:t>Yesterday, we were all tired after our flight, so we slept a lot. Now, we are all looking forward to visiting the city. This afternoon, we’re going on walking tour. </a:t>
            </a:r>
          </a:p>
          <a:p>
            <a:r>
              <a:rPr lang="en-US" dirty="0"/>
              <a:t>Tomorrow morning, we’re going to visit the Pantheon, an ancient temple, and in the afternoon we’re going to visit the pasta Museum. It’s going to be a great weekend. I’ve got to go now. See you when I get back. </a:t>
            </a:r>
          </a:p>
          <a:p>
            <a:r>
              <a:rPr lang="en-US" dirty="0"/>
              <a:t>Love, </a:t>
            </a:r>
          </a:p>
          <a:p>
            <a:r>
              <a:rPr lang="en-US" dirty="0" err="1"/>
              <a:t>Aruzhan</a:t>
            </a:r>
            <a:r>
              <a:rPr lang="en-US" dirty="0"/>
              <a:t> </a:t>
            </a:r>
          </a:p>
        </p:txBody>
      </p:sp>
    </p:spTree>
    <p:extLst>
      <p:ext uri="{BB962C8B-B14F-4D97-AF65-F5344CB8AC3E}">
        <p14:creationId xmlns:p14="http://schemas.microsoft.com/office/powerpoint/2010/main" val="3912726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Colors 185">
      <a:dk1>
        <a:srgbClr val="3F3F3F"/>
      </a:dk1>
      <a:lt1>
        <a:srgbClr val="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684</Words>
  <Application>Microsoft Office PowerPoint</Application>
  <PresentationFormat>Экран (4:3)</PresentationFormat>
  <Paragraphs>61</Paragraphs>
  <Slides>13</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13</vt:i4>
      </vt:variant>
    </vt:vector>
  </HeadingPairs>
  <TitlesOfParts>
    <vt:vector size="23" baseType="lpstr">
      <vt:lpstr>Arial</vt:lpstr>
      <vt:lpstr>Calibri</vt:lpstr>
      <vt:lpstr>Candara</vt:lpstr>
      <vt:lpstr>Roboto Condensed</vt:lpstr>
      <vt:lpstr>Source Sans Pro</vt:lpstr>
      <vt:lpstr>Symbol</vt:lpstr>
      <vt:lpstr>Tahoma</vt:lpstr>
      <vt:lpstr>Times New Roman</vt:lpstr>
      <vt:lpstr>Волна</vt:lpstr>
      <vt:lpstr>Office Theme</vt:lpstr>
      <vt:lpstr>English. Grade:6  Theme: Researching and writing a magazine article on adventure holidays for families</vt:lpstr>
      <vt:lpstr>Learning objectives </vt:lpstr>
      <vt:lpstr>Warm-up.   </vt:lpstr>
      <vt:lpstr>Warm-up.   </vt:lpstr>
      <vt:lpstr>Презентация PowerPoint</vt:lpstr>
      <vt:lpstr>Презентация PowerPoint</vt:lpstr>
      <vt:lpstr> For discussion: What is each paragraph about?   </vt:lpstr>
      <vt:lpstr>Plan</vt:lpstr>
      <vt:lpstr>Презентация PowerPoint</vt:lpstr>
      <vt:lpstr>Revision</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Grade:6  Theme: Researching and writing a magazine article on adventure holidays for families</dc:title>
  <dc:creator>aknuruzakbaeva@gmail.com</dc:creator>
  <cp:lastModifiedBy>aknuruzakbaeva@gmail.com</cp:lastModifiedBy>
  <cp:revision>7</cp:revision>
  <dcterms:created xsi:type="dcterms:W3CDTF">2020-12-26T08:01:12Z</dcterms:created>
  <dcterms:modified xsi:type="dcterms:W3CDTF">2020-12-26T09:49:53Z</dcterms:modified>
</cp:coreProperties>
</file>