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61" r:id="rId4"/>
    <p:sldId id="268" r:id="rId5"/>
    <p:sldId id="269" r:id="rId6"/>
    <p:sldId id="263" r:id="rId7"/>
    <p:sldId id="264" r:id="rId8"/>
    <p:sldId id="265" r:id="rId9"/>
    <p:sldId id="266" r:id="rId10"/>
    <p:sldId id="267"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k-KZ"/>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30A434-856D-403F-BFE3-8A0AB351A4BE}" type="datetimeFigureOut">
              <a:rPr lang="kk-KZ" smtClean="0"/>
              <a:t>22.12.2020</a:t>
            </a:fld>
            <a:endParaRPr lang="kk-KZ"/>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k-KZ"/>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k-KZ"/>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D0A534-6DDA-4252-9C64-EDC48A9DD189}" type="slidenum">
              <a:rPr lang="kk-KZ" smtClean="0"/>
              <a:t>‹#›</a:t>
            </a:fld>
            <a:endParaRPr lang="kk-KZ"/>
          </a:p>
        </p:txBody>
      </p:sp>
    </p:spTree>
    <p:extLst>
      <p:ext uri="{BB962C8B-B14F-4D97-AF65-F5344CB8AC3E}">
        <p14:creationId xmlns:p14="http://schemas.microsoft.com/office/powerpoint/2010/main" val="2671031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22.12.2020</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22.12.2020</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22.12.2020</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22.12.2020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22.12.2020</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22.12.2020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22.12.2020</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22.12.2020</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22.12.2020</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youtu.be/yod3wMbFHU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79712" y="1916832"/>
            <a:ext cx="6984776" cy="1894362"/>
          </a:xfrm>
        </p:spPr>
        <p:txBody>
          <a:bodyPr>
            <a:normAutofit fontScale="90000"/>
          </a:bodyPr>
          <a:lstStyle/>
          <a:p>
            <a:r>
              <a:rPr lang="en-US" sz="3200" dirty="0">
                <a:latin typeface="Times New Roman" panose="02020603050405020304" pitchFamily="18" charset="0"/>
                <a:cs typeface="Times New Roman" panose="02020603050405020304" pitchFamily="18" charset="0"/>
              </a:rPr>
              <a:t>English. Grade:8  Online class</a:t>
            </a: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Theme:</a:t>
            </a:r>
            <a:r>
              <a:rPr lang="ru-RU" sz="3200" dirty="0" smtClean="0">
                <a:latin typeface="Times New Roman" panose="02020603050405020304" pitchFamily="18" charset="0"/>
                <a:cs typeface="Times New Roman" panose="02020603050405020304" pitchFamily="18" charset="0"/>
              </a:rPr>
              <a:t> </a:t>
            </a:r>
            <a:r>
              <a:rPr lang="en-US" dirty="0"/>
              <a:t>Learning about the weather and how to create a cloud.</a:t>
            </a:r>
            <a:endParaRPr lang="kk-K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8709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
            <p:extLst>
              <p:ext uri="{D42A27DB-BD31-4B8C-83A1-F6EECF244321}">
                <p14:modId xmlns:p14="http://schemas.microsoft.com/office/powerpoint/2010/main" val="4216109090"/>
              </p:ext>
            </p:extLst>
          </p:nvPr>
        </p:nvGraphicFramePr>
        <p:xfrm>
          <a:off x="457200" y="620688"/>
          <a:ext cx="7467600" cy="4055642"/>
        </p:xfrm>
        <a:graphic>
          <a:graphicData uri="http://schemas.openxmlformats.org/drawingml/2006/table">
            <a:tbl>
              <a:tblPr>
                <a:tableStyleId>{5C22544A-7EE6-4342-B048-85BDC9FD1C3A}</a:tableStyleId>
              </a:tblPr>
              <a:tblGrid>
                <a:gridCol w="7467600"/>
              </a:tblGrid>
              <a:tr h="4055642">
                <a:tc>
                  <a:txBody>
                    <a:bodyPr/>
                    <a:lstStyle/>
                    <a:p>
                      <a:pPr algn="l">
                        <a:lnSpc>
                          <a:spcPts val="1300"/>
                        </a:lnSpc>
                        <a:spcAft>
                          <a:spcPts val="600"/>
                        </a:spcAft>
                        <a:tabLst>
                          <a:tab pos="180340" algn="l"/>
                        </a:tabLst>
                      </a:pPr>
                      <a:endParaRPr lang="ru-RU" sz="1200" dirty="0" smtClean="0">
                        <a:effectLst/>
                      </a:endParaRPr>
                    </a:p>
                    <a:p>
                      <a:pPr algn="l">
                        <a:lnSpc>
                          <a:spcPts val="1300"/>
                        </a:lnSpc>
                        <a:spcAft>
                          <a:spcPts val="600"/>
                        </a:spcAft>
                        <a:tabLst>
                          <a:tab pos="180340" algn="l"/>
                        </a:tabLst>
                      </a:pPr>
                      <a:r>
                        <a:rPr lang="en-GB" sz="1800" dirty="0" smtClean="0">
                          <a:effectLst/>
                        </a:rPr>
                        <a:t>Feedback</a:t>
                      </a:r>
                      <a:endParaRPr lang="ru-RU" sz="1800" dirty="0" smtClean="0">
                        <a:effectLst/>
                      </a:endParaRPr>
                    </a:p>
                    <a:p>
                      <a:pPr algn="l">
                        <a:lnSpc>
                          <a:spcPts val="1300"/>
                        </a:lnSpc>
                        <a:spcAft>
                          <a:spcPts val="600"/>
                        </a:spcAft>
                        <a:tabLst>
                          <a:tab pos="180340" algn="l"/>
                        </a:tabLst>
                      </a:pPr>
                      <a:endParaRPr lang="ru-RU" sz="1800" dirty="0" smtClean="0">
                        <a:effectLst/>
                      </a:endParaRPr>
                    </a:p>
                    <a:p>
                      <a:pPr algn="l">
                        <a:lnSpc>
                          <a:spcPts val="1300"/>
                        </a:lnSpc>
                        <a:spcAft>
                          <a:spcPts val="600"/>
                        </a:spcAft>
                        <a:tabLst>
                          <a:tab pos="180340" algn="l"/>
                        </a:tabLst>
                      </a:pPr>
                      <a:endParaRPr lang="ru-RU" sz="1800" dirty="0" smtClean="0">
                        <a:effectLst/>
                      </a:endParaRPr>
                    </a:p>
                    <a:p>
                      <a:pPr algn="l">
                        <a:lnSpc>
                          <a:spcPts val="1300"/>
                        </a:lnSpc>
                        <a:spcAft>
                          <a:spcPts val="600"/>
                        </a:spcAft>
                        <a:tabLst>
                          <a:tab pos="180340" algn="l"/>
                        </a:tabLst>
                      </a:pPr>
                      <a:endParaRPr lang="kk-KZ" sz="1800" dirty="0">
                        <a:effectLst/>
                      </a:endParaRPr>
                    </a:p>
                    <a:p>
                      <a:pPr algn="l">
                        <a:lnSpc>
                          <a:spcPct val="100000"/>
                        </a:lnSpc>
                        <a:spcAft>
                          <a:spcPts val="0"/>
                        </a:spcAft>
                      </a:pPr>
                      <a:r>
                        <a:rPr lang="en-US" sz="1800" dirty="0">
                          <a:effectLst/>
                        </a:rPr>
                        <a:t>Name 3 things: </a:t>
                      </a:r>
                      <a:endParaRPr lang="kk-KZ" sz="1800" dirty="0">
                        <a:effectLst/>
                      </a:endParaRPr>
                    </a:p>
                    <a:p>
                      <a:pPr algn="l">
                        <a:lnSpc>
                          <a:spcPct val="100000"/>
                        </a:lnSpc>
                        <a:spcAft>
                          <a:spcPts val="0"/>
                        </a:spcAft>
                      </a:pPr>
                      <a:r>
                        <a:rPr lang="en-US" sz="1800" dirty="0">
                          <a:effectLst/>
                        </a:rPr>
                        <a:t>I have learnt…</a:t>
                      </a:r>
                      <a:endParaRPr lang="kk-KZ" sz="1800" dirty="0">
                        <a:effectLst/>
                      </a:endParaRPr>
                    </a:p>
                    <a:p>
                      <a:pPr algn="l">
                        <a:lnSpc>
                          <a:spcPct val="100000"/>
                        </a:lnSpc>
                        <a:spcAft>
                          <a:spcPts val="0"/>
                        </a:spcAft>
                      </a:pPr>
                      <a:r>
                        <a:rPr lang="en-US" sz="1800" dirty="0">
                          <a:effectLst/>
                        </a:rPr>
                        <a:t>I still want to know</a:t>
                      </a:r>
                      <a:r>
                        <a:rPr lang="en-US" sz="1800" dirty="0" smtClean="0">
                          <a:effectLst/>
                        </a:rPr>
                        <a:t>…</a:t>
                      </a:r>
                      <a:endParaRPr lang="kk-KZ" sz="1800" dirty="0">
                        <a:effectLst/>
                      </a:endParaRPr>
                    </a:p>
                    <a:p>
                      <a:pPr algn="l">
                        <a:lnSpc>
                          <a:spcPct val="100000"/>
                        </a:lnSpc>
                        <a:spcAft>
                          <a:spcPts val="600"/>
                        </a:spcAft>
                        <a:tabLst>
                          <a:tab pos="180340" algn="l"/>
                        </a:tabLst>
                      </a:pPr>
                      <a:r>
                        <a:rPr lang="en-US" sz="1800" dirty="0">
                          <a:effectLst/>
                        </a:rPr>
                        <a:t>I didn’t understand</a:t>
                      </a:r>
                      <a:endParaRPr lang="kk-KZ" sz="1800" dirty="0">
                        <a:effectLst/>
                      </a:endParaRPr>
                    </a:p>
                    <a:p>
                      <a:pPr algn="l">
                        <a:lnSpc>
                          <a:spcPct val="100000"/>
                        </a:lnSpc>
                        <a:spcAft>
                          <a:spcPts val="0"/>
                        </a:spcAft>
                      </a:pPr>
                      <a:r>
                        <a:rPr lang="en-US" sz="1800" dirty="0">
                          <a:effectLst/>
                        </a:rPr>
                        <a:t>Doing task: Write an email about </a:t>
                      </a:r>
                      <a:r>
                        <a:rPr lang="en-US" sz="1800" dirty="0" err="1">
                          <a:effectLst/>
                        </a:rPr>
                        <a:t>favourite</a:t>
                      </a:r>
                      <a:r>
                        <a:rPr lang="en-US" sz="1800" dirty="0">
                          <a:effectLst/>
                        </a:rPr>
                        <a:t> film.</a:t>
                      </a:r>
                      <a:endParaRPr lang="kk-KZ" sz="1800" dirty="0">
                        <a:effectLst/>
                        <a:latin typeface="Arial"/>
                        <a:ea typeface="Times New Roman"/>
                        <a:cs typeface="Times New Roman"/>
                      </a:endParaRPr>
                    </a:p>
                  </a:txBody>
                  <a:tcPr marL="114300" marR="114300" marT="0" marB="0"/>
                </a:tc>
              </a:tr>
            </a:tbl>
          </a:graphicData>
        </a:graphic>
      </p:graphicFrame>
    </p:spTree>
    <p:extLst>
      <p:ext uri="{BB962C8B-B14F-4D97-AF65-F5344CB8AC3E}">
        <p14:creationId xmlns:p14="http://schemas.microsoft.com/office/powerpoint/2010/main" val="426853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a:solidFill>
                  <a:schemeClr val="bg2">
                    <a:lumMod val="25000"/>
                  </a:schemeClr>
                </a:solidFill>
                <a:latin typeface="Times New Roman" panose="02020603050405020304" pitchFamily="18" charset="0"/>
                <a:cs typeface="Times New Roman" panose="02020603050405020304" pitchFamily="18" charset="0"/>
              </a:rPr>
              <a:t>Learning objectives</a:t>
            </a:r>
            <a:endParaRPr lang="kk-KZ" sz="3600" dirty="0"/>
          </a:p>
        </p:txBody>
      </p:sp>
      <p:sp>
        <p:nvSpPr>
          <p:cNvPr id="3" name="Объект 2"/>
          <p:cNvSpPr>
            <a:spLocks noGrp="1"/>
          </p:cNvSpPr>
          <p:nvPr>
            <p:ph sz="quarter" idx="1"/>
          </p:nvPr>
        </p:nvSpPr>
        <p:spPr/>
        <p:txBody>
          <a:bodyPr/>
          <a:lstStyle/>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kk-KZ" dirty="0">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668173894"/>
              </p:ext>
            </p:extLst>
          </p:nvPr>
        </p:nvGraphicFramePr>
        <p:xfrm>
          <a:off x="611560" y="1772816"/>
          <a:ext cx="7467600" cy="936104"/>
        </p:xfrm>
        <a:graphic>
          <a:graphicData uri="http://schemas.openxmlformats.org/drawingml/2006/table">
            <a:tbl>
              <a:tblPr>
                <a:tableStyleId>{5C22544A-7EE6-4342-B048-85BDC9FD1C3A}</a:tableStyleId>
              </a:tblPr>
              <a:tblGrid>
                <a:gridCol w="7467600"/>
              </a:tblGrid>
              <a:tr h="936104">
                <a:tc>
                  <a:txBody>
                    <a:bodyPr/>
                    <a:lstStyle/>
                    <a:p>
                      <a:pPr algn="just">
                        <a:lnSpc>
                          <a:spcPts val="1300"/>
                        </a:lnSpc>
                        <a:spcAft>
                          <a:spcPts val="600"/>
                        </a:spcAft>
                      </a:pPr>
                      <a:r>
                        <a:rPr lang="kk-KZ" sz="1600" dirty="0">
                          <a:effectLst/>
                        </a:rPr>
                        <a:t> </a:t>
                      </a:r>
                      <a:endParaRPr lang="kk-KZ" sz="1600" dirty="0" smtClean="0">
                        <a:effectLst/>
                      </a:endParaRPr>
                    </a:p>
                    <a:p>
                      <a:pPr algn="just">
                        <a:lnSpc>
                          <a:spcPts val="1300"/>
                        </a:lnSpc>
                        <a:spcAft>
                          <a:spcPts val="600"/>
                        </a:spcAft>
                      </a:pPr>
                      <a:r>
                        <a:rPr lang="en-GB" sz="2000" dirty="0" smtClean="0">
                          <a:effectLst/>
                        </a:rPr>
                        <a:t>6.4.2.1  </a:t>
                      </a:r>
                      <a:r>
                        <a:rPr lang="en-GB" sz="2000" dirty="0">
                          <a:effectLst/>
                        </a:rPr>
                        <a:t>understand independently specific information  and detail in short, simple texts on a limited range of general and curricular  topics</a:t>
                      </a:r>
                      <a:endParaRPr lang="kk-KZ" sz="2000" dirty="0">
                        <a:effectLst/>
                        <a:latin typeface="Arial"/>
                        <a:ea typeface="Times New Roman"/>
                        <a:cs typeface="Times New Roman"/>
                      </a:endParaRPr>
                    </a:p>
                  </a:txBody>
                  <a:tcPr marL="114300" marR="114300" marT="0" marB="0"/>
                </a:tc>
              </a:tr>
            </a:tbl>
          </a:graphicData>
        </a:graphic>
      </p:graphicFrame>
    </p:spTree>
    <p:extLst>
      <p:ext uri="{BB962C8B-B14F-4D97-AF65-F5344CB8AC3E}">
        <p14:creationId xmlns:p14="http://schemas.microsoft.com/office/powerpoint/2010/main" val="2804514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
            <p:extLst>
              <p:ext uri="{D42A27DB-BD31-4B8C-83A1-F6EECF244321}">
                <p14:modId xmlns:p14="http://schemas.microsoft.com/office/powerpoint/2010/main" val="1775104054"/>
              </p:ext>
            </p:extLst>
          </p:nvPr>
        </p:nvGraphicFramePr>
        <p:xfrm>
          <a:off x="467544" y="332656"/>
          <a:ext cx="7467600" cy="3168352"/>
        </p:xfrm>
        <a:graphic>
          <a:graphicData uri="http://schemas.openxmlformats.org/drawingml/2006/table">
            <a:tbl>
              <a:tblPr>
                <a:tableStyleId>{5C22544A-7EE6-4342-B048-85BDC9FD1C3A}</a:tableStyleId>
              </a:tblPr>
              <a:tblGrid>
                <a:gridCol w="7467600"/>
              </a:tblGrid>
              <a:tr h="3168352">
                <a:tc>
                  <a:txBody>
                    <a:bodyPr/>
                    <a:lstStyle/>
                    <a:p>
                      <a:pPr algn="l">
                        <a:lnSpc>
                          <a:spcPts val="1300"/>
                        </a:lnSpc>
                        <a:spcAft>
                          <a:spcPts val="0"/>
                        </a:spcAft>
                      </a:pPr>
                      <a:endParaRPr lang="en-US" sz="1600" dirty="0" smtClean="0">
                        <a:effectLst/>
                      </a:endParaRPr>
                    </a:p>
                    <a:p>
                      <a:pPr algn="l">
                        <a:lnSpc>
                          <a:spcPts val="1300"/>
                        </a:lnSpc>
                        <a:spcAft>
                          <a:spcPts val="0"/>
                        </a:spcAft>
                      </a:pPr>
                      <a:endParaRPr lang="en-US" sz="1600" dirty="0" smtClean="0">
                        <a:effectLst/>
                      </a:endParaRPr>
                    </a:p>
                    <a:p>
                      <a:pPr algn="l">
                        <a:lnSpc>
                          <a:spcPts val="1300"/>
                        </a:lnSpc>
                        <a:spcAft>
                          <a:spcPts val="0"/>
                        </a:spcAft>
                      </a:pPr>
                      <a:endParaRPr lang="en-US" sz="1600" dirty="0" smtClean="0">
                        <a:effectLst/>
                      </a:endParaRPr>
                    </a:p>
                    <a:p>
                      <a:pPr algn="l">
                        <a:lnSpc>
                          <a:spcPts val="1300"/>
                        </a:lnSpc>
                        <a:spcAft>
                          <a:spcPts val="0"/>
                        </a:spcAft>
                      </a:pPr>
                      <a:endParaRPr lang="en-US" sz="1600" dirty="0" smtClean="0">
                        <a:effectLst/>
                      </a:endParaRPr>
                    </a:p>
                    <a:p>
                      <a:pPr algn="l">
                        <a:lnSpc>
                          <a:spcPts val="1300"/>
                        </a:lnSpc>
                        <a:spcAft>
                          <a:spcPts val="0"/>
                        </a:spcAft>
                      </a:pPr>
                      <a:endParaRPr lang="en-US" sz="2000" dirty="0" smtClean="0">
                        <a:effectLst/>
                      </a:endParaRPr>
                    </a:p>
                    <a:p>
                      <a:pPr algn="l">
                        <a:lnSpc>
                          <a:spcPts val="1300"/>
                        </a:lnSpc>
                        <a:spcAft>
                          <a:spcPts val="0"/>
                        </a:spcAft>
                      </a:pPr>
                      <a:r>
                        <a:rPr lang="en-US" sz="2000" dirty="0" smtClean="0">
                          <a:effectLst/>
                        </a:rPr>
                        <a:t>Warm-up</a:t>
                      </a:r>
                      <a:endParaRPr lang="kk-KZ" sz="2000" dirty="0">
                        <a:effectLst/>
                      </a:endParaRPr>
                    </a:p>
                    <a:p>
                      <a:pPr algn="l">
                        <a:lnSpc>
                          <a:spcPts val="1300"/>
                        </a:lnSpc>
                        <a:spcAft>
                          <a:spcPts val="0"/>
                        </a:spcAft>
                      </a:pPr>
                      <a:r>
                        <a:rPr lang="en-US" sz="2000" dirty="0">
                          <a:effectLst/>
                        </a:rPr>
                        <a:t>Did you know that clouds have different types too? Well after watching this video, you’d be able to identify most of  them and in this video to know more about clouds. Let’s watch the video.</a:t>
                      </a:r>
                      <a:endParaRPr lang="kk-KZ" sz="2000" dirty="0">
                        <a:effectLst/>
                      </a:endParaRPr>
                    </a:p>
                    <a:p>
                      <a:pPr algn="l">
                        <a:lnSpc>
                          <a:spcPts val="1300"/>
                        </a:lnSpc>
                        <a:spcAft>
                          <a:spcPts val="0"/>
                        </a:spcAft>
                      </a:pPr>
                      <a:r>
                        <a:rPr lang="en-US" sz="2000" dirty="0">
                          <a:effectLst/>
                        </a:rPr>
                        <a:t>Teacher asks questions for discussion</a:t>
                      </a:r>
                      <a:endParaRPr lang="kk-KZ" sz="2000" dirty="0">
                        <a:effectLst/>
                      </a:endParaRPr>
                    </a:p>
                    <a:p>
                      <a:pPr marL="342900" lvl="0" indent="-342900" algn="l">
                        <a:spcAft>
                          <a:spcPts val="0"/>
                        </a:spcAft>
                        <a:buFont typeface="Arial"/>
                        <a:buChar char="-"/>
                      </a:pPr>
                      <a:r>
                        <a:rPr lang="en-US" sz="2000" dirty="0">
                          <a:effectLst/>
                        </a:rPr>
                        <a:t>How many types of clouds?</a:t>
                      </a:r>
                      <a:endParaRPr lang="kk-KZ" sz="2000" dirty="0">
                        <a:effectLst/>
                      </a:endParaRPr>
                    </a:p>
                    <a:p>
                      <a:pPr marL="342900" lvl="0" indent="-342900" algn="l">
                        <a:spcAft>
                          <a:spcPts val="0"/>
                        </a:spcAft>
                        <a:buFont typeface="Arial"/>
                        <a:buChar char="-"/>
                      </a:pPr>
                      <a:r>
                        <a:rPr lang="en-US" sz="2000" dirty="0">
                          <a:effectLst/>
                        </a:rPr>
                        <a:t> What are they? </a:t>
                      </a:r>
                      <a:endParaRPr lang="kk-KZ" sz="2000" dirty="0">
                        <a:effectLst/>
                        <a:latin typeface="Times New Roman"/>
                        <a:ea typeface="Calibri"/>
                      </a:endParaRPr>
                    </a:p>
                  </a:txBody>
                  <a:tcPr marL="114300" marR="114300" marT="0" marB="0"/>
                </a:tc>
              </a:tr>
            </a:tbl>
          </a:graphicData>
        </a:graphic>
      </p:graphicFrame>
      <p:sp>
        <p:nvSpPr>
          <p:cNvPr id="2" name="Прямоугольник 1"/>
          <p:cNvSpPr/>
          <p:nvPr/>
        </p:nvSpPr>
        <p:spPr>
          <a:xfrm>
            <a:off x="1331640" y="4581128"/>
            <a:ext cx="3706464" cy="369332"/>
          </a:xfrm>
          <a:prstGeom prst="rect">
            <a:avLst/>
          </a:prstGeom>
        </p:spPr>
        <p:txBody>
          <a:bodyPr wrap="none">
            <a:spAutoFit/>
          </a:bodyPr>
          <a:lstStyle/>
          <a:p>
            <a:r>
              <a:rPr lang="en-US" dirty="0">
                <a:hlinkClick r:id="rId2"/>
              </a:rPr>
              <a:t>https://</a:t>
            </a:r>
            <a:r>
              <a:rPr lang="en-US" dirty="0" smtClean="0">
                <a:hlinkClick r:id="rId2"/>
              </a:rPr>
              <a:t>youtu.be/yod3wMbFHUY</a:t>
            </a:r>
            <a:r>
              <a:rPr lang="ru-RU" dirty="0" smtClean="0"/>
              <a:t> </a:t>
            </a:r>
            <a:endParaRPr lang="kk-KZ" dirty="0"/>
          </a:p>
        </p:txBody>
      </p:sp>
    </p:spTree>
    <p:extLst>
      <p:ext uri="{BB962C8B-B14F-4D97-AF65-F5344CB8AC3E}">
        <p14:creationId xmlns:p14="http://schemas.microsoft.com/office/powerpoint/2010/main" val="651579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789040"/>
            <a:ext cx="7467600" cy="1143000"/>
          </a:xfrm>
        </p:spPr>
        <p:txBody>
          <a:bodyPr>
            <a:normAutofit fontScale="90000"/>
          </a:bodyPr>
          <a:lstStyle/>
          <a:p>
            <a:r>
              <a:rPr lang="en-US" dirty="0">
                <a:latin typeface="Times New Roman" panose="02020603050405020304" pitchFamily="18" charset="0"/>
                <a:cs typeface="Times New Roman" panose="02020603050405020304" pitchFamily="18" charset="0"/>
              </a:rPr>
              <a:t>New words</a:t>
            </a:r>
            <a:r>
              <a:rPr lang="en-US" dirty="0" smtClean="0">
                <a:latin typeface="Times New Roman" panose="02020603050405020304" pitchFamily="18" charset="0"/>
                <a:cs typeface="Times New Roman" panose="02020603050405020304" pitchFamily="18" charset="0"/>
              </a:rPr>
              <a:t>:</a:t>
            </a:r>
            <a:br>
              <a:rPr lang="en-US" dirty="0" smtClean="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transpiration [ </a:t>
            </a:r>
            <a:r>
              <a:rPr lang="en-US" dirty="0" err="1">
                <a:latin typeface="Times New Roman" panose="02020603050405020304" pitchFamily="18" charset="0"/>
                <a:cs typeface="Times New Roman" panose="02020603050405020304" pitchFamily="18" charset="0"/>
              </a:rPr>
              <a:t>trænspəˈreɪʃn</a:t>
            </a:r>
            <a:r>
              <a:rPr lang="en-US" dirty="0">
                <a:latin typeface="Times New Roman" panose="02020603050405020304" pitchFamily="18" charset="0"/>
                <a:cs typeface="Times New Roman" panose="02020603050405020304" pitchFamily="18" charset="0"/>
              </a:rPr>
              <a:t> ]  - </a:t>
            </a:r>
            <a:r>
              <a:rPr lang="kk-KZ" dirty="0">
                <a:latin typeface="Times New Roman" panose="02020603050405020304" pitchFamily="18" charset="0"/>
                <a:cs typeface="Times New Roman" panose="02020603050405020304" pitchFamily="18" charset="0"/>
              </a:rPr>
              <a:t>булану</a:t>
            </a:r>
            <a:br>
              <a:rPr lang="kk-KZ"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evaporation  [</a:t>
            </a:r>
            <a:r>
              <a:rPr lang="en-US" dirty="0" err="1">
                <a:latin typeface="Times New Roman" panose="02020603050405020304" pitchFamily="18" charset="0"/>
                <a:cs typeface="Times New Roman" panose="02020603050405020304" pitchFamily="18" charset="0"/>
              </a:rPr>
              <a:t>ɪˈvæp.ər.eɪt</a:t>
            </a:r>
            <a:r>
              <a:rPr lang="en-US" dirty="0">
                <a:latin typeface="Times New Roman" panose="02020603050405020304" pitchFamily="18" charset="0"/>
                <a:cs typeface="Times New Roman" panose="02020603050405020304" pitchFamily="18" charset="0"/>
              </a:rPr>
              <a:t>] -  </a:t>
            </a:r>
            <a:r>
              <a:rPr lang="kk-KZ" dirty="0">
                <a:latin typeface="Times New Roman" panose="02020603050405020304" pitchFamily="18" charset="0"/>
                <a:cs typeface="Times New Roman" panose="02020603050405020304" pitchFamily="18" charset="0"/>
              </a:rPr>
              <a:t>булану</a:t>
            </a:r>
            <a:br>
              <a:rPr lang="kk-KZ"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precipitation  [</a:t>
            </a:r>
            <a:r>
              <a:rPr lang="en-US" dirty="0" err="1">
                <a:latin typeface="Times New Roman" panose="02020603050405020304" pitchFamily="18" charset="0"/>
                <a:cs typeface="Times New Roman" panose="02020603050405020304" pitchFamily="18" charset="0"/>
              </a:rPr>
              <a:t>prɪˌsɪpɪˈteɪʃn</a:t>
            </a:r>
            <a:r>
              <a:rPr lang="en-US" dirty="0">
                <a:latin typeface="Times New Roman" panose="02020603050405020304" pitchFamily="18" charset="0"/>
                <a:cs typeface="Times New Roman" panose="02020603050405020304" pitchFamily="18" charset="0"/>
              </a:rPr>
              <a:t>| -  </a:t>
            </a:r>
            <a:r>
              <a:rPr lang="kk-KZ" dirty="0">
                <a:latin typeface="Times New Roman" panose="02020603050405020304" pitchFamily="18" charset="0"/>
                <a:cs typeface="Times New Roman" panose="02020603050405020304" pitchFamily="18" charset="0"/>
              </a:rPr>
              <a:t>атмосфереалық  жауын-шашын</a:t>
            </a:r>
            <a:br>
              <a:rPr lang="kk-KZ"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condensation [ </a:t>
            </a:r>
            <a:r>
              <a:rPr lang="en-US" dirty="0" err="1">
                <a:latin typeface="Times New Roman" panose="02020603050405020304" pitchFamily="18" charset="0"/>
                <a:cs typeface="Times New Roman" panose="02020603050405020304" pitchFamily="18" charset="0"/>
              </a:rPr>
              <a:t>kɑːndenˈseɪʃn</a:t>
            </a:r>
            <a:r>
              <a:rPr lang="en-US" dirty="0">
                <a:latin typeface="Times New Roman" panose="02020603050405020304" pitchFamily="18" charset="0"/>
                <a:cs typeface="Times New Roman" panose="02020603050405020304" pitchFamily="18" charset="0"/>
              </a:rPr>
              <a:t> ] – </a:t>
            </a:r>
            <a:r>
              <a:rPr lang="kk-KZ" dirty="0">
                <a:latin typeface="Times New Roman" panose="02020603050405020304" pitchFamily="18" charset="0"/>
                <a:cs typeface="Times New Roman" panose="02020603050405020304" pitchFamily="18" charset="0"/>
              </a:rPr>
              <a:t>конденсация, ұлғайту</a:t>
            </a:r>
            <a:br>
              <a:rPr lang="kk-KZ"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water </a:t>
            </a:r>
            <a:r>
              <a:rPr lang="en-US" dirty="0" err="1">
                <a:latin typeface="Times New Roman" panose="02020603050405020304" pitchFamily="18" charset="0"/>
                <a:cs typeface="Times New Roman" panose="02020603050405020304" pitchFamily="18" charset="0"/>
              </a:rPr>
              <a:t>vapour</a:t>
            </a:r>
            <a:r>
              <a:rPr lang="en-US" dirty="0">
                <a:latin typeface="Times New Roman" panose="02020603050405020304" pitchFamily="18" charset="0"/>
                <a:cs typeface="Times New Roman" panose="02020603050405020304" pitchFamily="18" charset="0"/>
              </a:rPr>
              <a:t> –  </a:t>
            </a:r>
            <a:r>
              <a:rPr lang="kk-KZ" dirty="0">
                <a:latin typeface="Times New Roman" panose="02020603050405020304" pitchFamily="18" charset="0"/>
                <a:cs typeface="Times New Roman" panose="02020603050405020304" pitchFamily="18" charset="0"/>
              </a:rPr>
              <a:t>су буы</a:t>
            </a:r>
            <a:br>
              <a:rPr lang="kk-KZ"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water cycle –  </a:t>
            </a:r>
            <a:r>
              <a:rPr lang="kk-KZ" dirty="0">
                <a:latin typeface="Times New Roman" panose="02020603050405020304" pitchFamily="18" charset="0"/>
                <a:cs typeface="Times New Roman" panose="02020603050405020304" pitchFamily="18" charset="0"/>
              </a:rPr>
              <a:t>су айналымы</a:t>
            </a:r>
            <a:r>
              <a:rPr lang="kk-KZ" dirty="0"/>
              <a:t/>
            </a:r>
            <a:br>
              <a:rPr lang="kk-KZ" dirty="0"/>
            </a:br>
            <a:endParaRPr lang="kk-KZ" dirty="0"/>
          </a:p>
        </p:txBody>
      </p:sp>
      <p:sp>
        <p:nvSpPr>
          <p:cNvPr id="4" name="Прямоугольник 3"/>
          <p:cNvSpPr/>
          <p:nvPr/>
        </p:nvSpPr>
        <p:spPr>
          <a:xfrm>
            <a:off x="1979712" y="5416552"/>
            <a:ext cx="6768752" cy="646331"/>
          </a:xfrm>
          <a:prstGeom prst="rect">
            <a:avLst/>
          </a:prstGeom>
        </p:spPr>
        <p:txBody>
          <a:bodyPr wrap="square">
            <a:spAutoFit/>
          </a:bodyPr>
          <a:lstStyle/>
          <a:p>
            <a:r>
              <a:rPr lang="en-US" dirty="0"/>
              <a:t>https://youtu.be/auvGBmIxG08</a:t>
            </a:r>
          </a:p>
          <a:p>
            <a:r>
              <a:rPr lang="en-US" dirty="0"/>
              <a:t> 2 min</a:t>
            </a:r>
            <a:r>
              <a:rPr lang="en-US" dirty="0" smtClean="0"/>
              <a:t>. </a:t>
            </a:r>
            <a:endParaRPr lang="en-US" dirty="0"/>
          </a:p>
        </p:txBody>
      </p:sp>
    </p:spTree>
    <p:extLst>
      <p:ext uri="{BB962C8B-B14F-4D97-AF65-F5344CB8AC3E}">
        <p14:creationId xmlns:p14="http://schemas.microsoft.com/office/powerpoint/2010/main" val="671364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539552" y="0"/>
            <a:ext cx="7467600" cy="4873752"/>
          </a:xfrm>
        </p:spPr>
        <p:txBody>
          <a:bodyPr>
            <a:normAutofit fontScale="92500" lnSpcReduction="20000"/>
          </a:bodyPr>
          <a:lstStyle/>
          <a:p>
            <a:pPr marL="0" indent="0">
              <a:buNone/>
            </a:pPr>
            <a:r>
              <a:rPr lang="en-US" dirty="0"/>
              <a:t>Reading text: The water cycle.</a:t>
            </a:r>
          </a:p>
          <a:p>
            <a:pPr marL="0" indent="0">
              <a:buNone/>
            </a:pPr>
            <a:r>
              <a:rPr lang="en-US" dirty="0" smtClean="0"/>
              <a:t>   </a:t>
            </a:r>
            <a:r>
              <a:rPr lang="en-US" dirty="0"/>
              <a:t>When it’s cloudy/sunny the water in rivers and oceans becomes warmer. Some of the water becomes water </a:t>
            </a:r>
            <a:r>
              <a:rPr lang="en-US" dirty="0" err="1"/>
              <a:t>vapour</a:t>
            </a:r>
            <a:r>
              <a:rPr lang="en-US" dirty="0"/>
              <a:t> /rain and it goes into the air. This process is called evaporation.                                     </a:t>
            </a:r>
          </a:p>
          <a:p>
            <a:pPr marL="0" indent="0">
              <a:buNone/>
            </a:pPr>
            <a:r>
              <a:rPr lang="en-US" dirty="0" smtClean="0"/>
              <a:t> Water </a:t>
            </a:r>
            <a:r>
              <a:rPr lang="en-US" dirty="0"/>
              <a:t>from plants and trees also goes into the ocean/air. This process is called transpiration. </a:t>
            </a:r>
          </a:p>
          <a:p>
            <a:pPr marL="0" indent="0">
              <a:buNone/>
            </a:pPr>
            <a:r>
              <a:rPr lang="en-US" dirty="0" smtClean="0"/>
              <a:t> When </a:t>
            </a:r>
            <a:r>
              <a:rPr lang="en-US" dirty="0"/>
              <a:t>the water </a:t>
            </a:r>
            <a:r>
              <a:rPr lang="en-US" dirty="0" err="1"/>
              <a:t>vapour</a:t>
            </a:r>
            <a:r>
              <a:rPr lang="en-US" dirty="0"/>
              <a:t> travels higher, it becomes colder/warmer. The water </a:t>
            </a:r>
            <a:r>
              <a:rPr lang="en-US" dirty="0" err="1"/>
              <a:t>vapour</a:t>
            </a:r>
            <a:r>
              <a:rPr lang="en-US" dirty="0"/>
              <a:t> becomes water again and this makes clouds /ice . This process is called condensation.</a:t>
            </a:r>
          </a:p>
          <a:p>
            <a:pPr marL="0" indent="0">
              <a:buNone/>
            </a:pPr>
            <a:r>
              <a:rPr lang="en-US" dirty="0" smtClean="0"/>
              <a:t>   </a:t>
            </a:r>
            <a:r>
              <a:rPr lang="en-US" dirty="0"/>
              <a:t>Fog/Wind moves the clouds over the land and it starts to rain. When it’s very cold, it snows. The rain or snow is called precipitation. This water goes into rivers and oceans  and then the water cycle starts again. </a:t>
            </a:r>
          </a:p>
          <a:p>
            <a:endParaRPr lang="kk-K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2571" y="4509120"/>
            <a:ext cx="3736975" cy="1858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5172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
            <p:extLst>
              <p:ext uri="{D42A27DB-BD31-4B8C-83A1-F6EECF244321}">
                <p14:modId xmlns:p14="http://schemas.microsoft.com/office/powerpoint/2010/main" val="2900422682"/>
              </p:ext>
            </p:extLst>
          </p:nvPr>
        </p:nvGraphicFramePr>
        <p:xfrm>
          <a:off x="539552" y="980728"/>
          <a:ext cx="7467600" cy="720080"/>
        </p:xfrm>
        <a:graphic>
          <a:graphicData uri="http://schemas.openxmlformats.org/drawingml/2006/table">
            <a:tbl>
              <a:tblPr>
                <a:tableStyleId>{5C22544A-7EE6-4342-B048-85BDC9FD1C3A}</a:tableStyleId>
              </a:tblPr>
              <a:tblGrid>
                <a:gridCol w="7467600"/>
              </a:tblGrid>
              <a:tr h="720080">
                <a:tc>
                  <a:txBody>
                    <a:bodyPr/>
                    <a:lstStyle/>
                    <a:p>
                      <a:pPr algn="l">
                        <a:spcAft>
                          <a:spcPts val="0"/>
                        </a:spcAft>
                      </a:pPr>
                      <a:r>
                        <a:rPr lang="ru-RU" sz="2000" dirty="0" smtClean="0">
                          <a:effectLst/>
                        </a:rPr>
                        <a:t>    </a:t>
                      </a:r>
                      <a:r>
                        <a:rPr lang="en-GB" sz="2000" dirty="0" smtClean="0">
                          <a:effectLst/>
                        </a:rPr>
                        <a:t>Read </a:t>
                      </a:r>
                      <a:r>
                        <a:rPr lang="en-GB" sz="2000" dirty="0">
                          <a:effectLst/>
                        </a:rPr>
                        <a:t>the text again and match the words in the box with labels 1-4 in the picture </a:t>
                      </a:r>
                      <a:endParaRPr lang="kk-KZ" sz="2000" dirty="0">
                        <a:effectLst/>
                        <a:latin typeface="Times New Roman"/>
                        <a:ea typeface="Times New Roman"/>
                      </a:endParaRPr>
                    </a:p>
                  </a:txBody>
                  <a:tcPr marL="114300" marR="114300" marT="0" marB="0"/>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1641178501"/>
              </p:ext>
            </p:extLst>
          </p:nvPr>
        </p:nvGraphicFramePr>
        <p:xfrm>
          <a:off x="395536" y="2060848"/>
          <a:ext cx="7920880" cy="716280"/>
        </p:xfrm>
        <a:graphic>
          <a:graphicData uri="http://schemas.openxmlformats.org/drawingml/2006/table">
            <a:tbl>
              <a:tblPr firstRow="1" firstCol="1" bandRow="1">
                <a:tableStyleId>{5C22544A-7EE6-4342-B048-85BDC9FD1C3A}</a:tableStyleId>
              </a:tblPr>
              <a:tblGrid>
                <a:gridCol w="7920880"/>
              </a:tblGrid>
              <a:tr h="534035">
                <a:tc>
                  <a:txBody>
                    <a:bodyPr/>
                    <a:lstStyle/>
                    <a:p>
                      <a:pPr algn="l">
                        <a:spcAft>
                          <a:spcPts val="0"/>
                        </a:spcAft>
                      </a:pPr>
                      <a:r>
                        <a:rPr lang="en-US" sz="1800" dirty="0">
                          <a:effectLst/>
                        </a:rPr>
                        <a:t> </a:t>
                      </a:r>
                      <a:endParaRPr lang="kk-KZ" sz="1800" dirty="0">
                        <a:effectLst/>
                      </a:endParaRPr>
                    </a:p>
                    <a:p>
                      <a:pPr algn="l">
                        <a:spcAft>
                          <a:spcPts val="0"/>
                        </a:spcAft>
                      </a:pPr>
                      <a:r>
                        <a:rPr lang="en-US" sz="1800" dirty="0">
                          <a:effectLst/>
                        </a:rPr>
                        <a:t>evaporation  transpiration   precipitation      condensation       </a:t>
                      </a:r>
                      <a:endParaRPr lang="kk-KZ" sz="1800" dirty="0">
                        <a:effectLst/>
                      </a:endParaRPr>
                    </a:p>
                    <a:p>
                      <a:pPr algn="l">
                        <a:spcAft>
                          <a:spcPts val="0"/>
                        </a:spcAft>
                      </a:pPr>
                      <a:r>
                        <a:rPr lang="en-GB" sz="1100" dirty="0">
                          <a:effectLst/>
                        </a:rPr>
                        <a:t> </a:t>
                      </a:r>
                      <a:endParaRPr lang="kk-KZ" sz="1100" dirty="0">
                        <a:effectLst/>
                        <a:latin typeface="Calibri"/>
                        <a:ea typeface="Times New Roman"/>
                      </a:endParaRPr>
                    </a:p>
                  </a:txBody>
                  <a:tcPr marL="68580" marR="68580" marT="0" marB="0"/>
                </a:tc>
              </a:tr>
            </a:tbl>
          </a:graphicData>
        </a:graphic>
      </p:graphicFrame>
    </p:spTree>
    <p:extLst>
      <p:ext uri="{BB962C8B-B14F-4D97-AF65-F5344CB8AC3E}">
        <p14:creationId xmlns:p14="http://schemas.microsoft.com/office/powerpoint/2010/main" val="1434959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
            <p:extLst>
              <p:ext uri="{D42A27DB-BD31-4B8C-83A1-F6EECF244321}">
                <p14:modId xmlns:p14="http://schemas.microsoft.com/office/powerpoint/2010/main" val="36989807"/>
              </p:ext>
            </p:extLst>
          </p:nvPr>
        </p:nvGraphicFramePr>
        <p:xfrm>
          <a:off x="755576" y="692696"/>
          <a:ext cx="7467600" cy="4896544"/>
        </p:xfrm>
        <a:graphic>
          <a:graphicData uri="http://schemas.openxmlformats.org/drawingml/2006/table">
            <a:tbl>
              <a:tblPr>
                <a:tableStyleId>{5C22544A-7EE6-4342-B048-85BDC9FD1C3A}</a:tableStyleId>
              </a:tblPr>
              <a:tblGrid>
                <a:gridCol w="7467600"/>
              </a:tblGrid>
              <a:tr h="4896544">
                <a:tc>
                  <a:txBody>
                    <a:bodyPr/>
                    <a:lstStyle/>
                    <a:p>
                      <a:pPr algn="l">
                        <a:spcAft>
                          <a:spcPts val="0"/>
                        </a:spcAft>
                      </a:pPr>
                      <a:r>
                        <a:rPr lang="en-US" sz="2000" dirty="0">
                          <a:effectLst/>
                        </a:rPr>
                        <a:t>Are the sentences true or false? Answer</a:t>
                      </a:r>
                      <a:endParaRPr lang="kk-KZ" sz="2000" dirty="0">
                        <a:effectLst/>
                      </a:endParaRPr>
                    </a:p>
                    <a:p>
                      <a:pPr algn="l">
                        <a:spcAft>
                          <a:spcPts val="0"/>
                        </a:spcAft>
                      </a:pPr>
                      <a:r>
                        <a:rPr lang="en-US" sz="2000" dirty="0">
                          <a:effectLst/>
                        </a:rPr>
                        <a:t> </a:t>
                      </a:r>
                      <a:endParaRPr lang="kk-KZ" sz="2000" dirty="0">
                        <a:effectLst/>
                      </a:endParaRPr>
                    </a:p>
                    <a:p>
                      <a:pPr marL="342900" lvl="0" indent="-342900" algn="l">
                        <a:spcAft>
                          <a:spcPts val="0"/>
                        </a:spcAft>
                        <a:buFont typeface="+mj-lt"/>
                        <a:buAutoNum type="arabicPeriod"/>
                      </a:pPr>
                      <a:r>
                        <a:rPr lang="en-US" sz="2000" dirty="0">
                          <a:effectLst/>
                        </a:rPr>
                        <a:t>In the water cycle water returns to earth as Condensation usually in the form of rain or snow.  True or False</a:t>
                      </a:r>
                      <a:endParaRPr lang="kk-KZ" sz="2000" dirty="0">
                        <a:effectLst/>
                      </a:endParaRPr>
                    </a:p>
                    <a:p>
                      <a:pPr marL="342900" lvl="0" indent="-342900" algn="l">
                        <a:spcAft>
                          <a:spcPts val="0"/>
                        </a:spcAft>
                        <a:buFont typeface="+mj-lt"/>
                        <a:buAutoNum type="arabicPeriod"/>
                      </a:pPr>
                      <a:r>
                        <a:rPr lang="en-US" sz="2000" dirty="0">
                          <a:effectLst/>
                        </a:rPr>
                        <a:t>During the dry weather the water level in a small pond drops because of run off.  True or False</a:t>
                      </a:r>
                      <a:endParaRPr lang="kk-KZ" sz="2000" dirty="0">
                        <a:effectLst/>
                      </a:endParaRPr>
                    </a:p>
                    <a:p>
                      <a:pPr marL="342900" lvl="0" indent="-342900" algn="l">
                        <a:spcAft>
                          <a:spcPts val="0"/>
                        </a:spcAft>
                        <a:buFont typeface="+mj-lt"/>
                        <a:buAutoNum type="arabicPeriod"/>
                      </a:pPr>
                      <a:r>
                        <a:rPr lang="en-US" sz="2000" dirty="0">
                          <a:effectLst/>
                        </a:rPr>
                        <a:t>In the water cycle water vapor leaves the atmosphere by Condensation. True or False</a:t>
                      </a:r>
                      <a:endParaRPr lang="kk-KZ" sz="2000" dirty="0">
                        <a:effectLst/>
                      </a:endParaRPr>
                    </a:p>
                    <a:p>
                      <a:pPr marL="342900" lvl="0" indent="-342900" algn="l">
                        <a:spcAft>
                          <a:spcPts val="0"/>
                        </a:spcAft>
                        <a:buFont typeface="+mj-lt"/>
                        <a:buAutoNum type="arabicPeriod"/>
                      </a:pPr>
                      <a:r>
                        <a:rPr lang="en-US" sz="2000" dirty="0">
                          <a:effectLst/>
                        </a:rPr>
                        <a:t>Water vapor in the atmosphere condenses to form clouds. True or False.</a:t>
                      </a:r>
                      <a:endParaRPr lang="kk-KZ" sz="2000" dirty="0">
                        <a:effectLst/>
                      </a:endParaRPr>
                    </a:p>
                    <a:p>
                      <a:pPr marL="342900" lvl="0" indent="-342900" algn="l">
                        <a:spcAft>
                          <a:spcPts val="0"/>
                        </a:spcAft>
                        <a:buFont typeface="+mj-lt"/>
                        <a:buAutoNum type="arabicPeriod"/>
                      </a:pPr>
                      <a:r>
                        <a:rPr lang="en-US" sz="2000" dirty="0">
                          <a:effectLst/>
                        </a:rPr>
                        <a:t>Warm air can hold more water vapor than cool air. True or False.</a:t>
                      </a:r>
                      <a:endParaRPr lang="kk-KZ" sz="2000" dirty="0">
                        <a:effectLst/>
                        <a:latin typeface="Times New Roman"/>
                        <a:ea typeface="Times New Roman"/>
                      </a:endParaRPr>
                    </a:p>
                  </a:txBody>
                  <a:tcPr marL="114300" marR="114300" marT="0" marB="0"/>
                </a:tc>
              </a:tr>
            </a:tbl>
          </a:graphicData>
        </a:graphic>
      </p:graphicFrame>
    </p:spTree>
    <p:extLst>
      <p:ext uri="{BB962C8B-B14F-4D97-AF65-F5344CB8AC3E}">
        <p14:creationId xmlns:p14="http://schemas.microsoft.com/office/powerpoint/2010/main" val="3870784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
            <p:extLst>
              <p:ext uri="{D42A27DB-BD31-4B8C-83A1-F6EECF244321}">
                <p14:modId xmlns:p14="http://schemas.microsoft.com/office/powerpoint/2010/main" val="1367735660"/>
              </p:ext>
            </p:extLst>
          </p:nvPr>
        </p:nvGraphicFramePr>
        <p:xfrm>
          <a:off x="467544" y="404664"/>
          <a:ext cx="7467600" cy="914400"/>
        </p:xfrm>
        <a:graphic>
          <a:graphicData uri="http://schemas.openxmlformats.org/drawingml/2006/table">
            <a:tbl>
              <a:tblPr>
                <a:tableStyleId>{5C22544A-7EE6-4342-B048-85BDC9FD1C3A}</a:tableStyleId>
              </a:tblPr>
              <a:tblGrid>
                <a:gridCol w="7467600"/>
              </a:tblGrid>
              <a:tr h="864096">
                <a:tc>
                  <a:txBody>
                    <a:bodyPr/>
                    <a:lstStyle/>
                    <a:p>
                      <a:pPr algn="l">
                        <a:spcAft>
                          <a:spcPts val="0"/>
                        </a:spcAft>
                      </a:pPr>
                      <a:r>
                        <a:rPr lang="en-GB" sz="2000" dirty="0">
                          <a:effectLst/>
                        </a:rPr>
                        <a:t>Look at the weather charts for the average precipitation and temperature in Almaty and look   at the text, then find three mistakes in the text.</a:t>
                      </a:r>
                      <a:endParaRPr lang="kk-KZ" sz="2000" dirty="0">
                        <a:effectLst/>
                        <a:latin typeface="Times New Roman"/>
                        <a:ea typeface="Times New Roman"/>
                      </a:endParaRPr>
                    </a:p>
                  </a:txBody>
                  <a:tcPr marL="114300" marR="114300" marT="0" marB="0"/>
                </a:tc>
              </a:tr>
            </a:tbl>
          </a:graphicData>
        </a:graphic>
      </p:graphicFrame>
      <p:pic>
        <p:nvPicPr>
          <p:cNvPr id="5" name="Рисунок 4" descr="C:\Users\Жансейт\Downloads\9c0673da-1412-42d8-87c9-09a7c4fdb15a.jpg"/>
          <p:cNvPicPr/>
          <p:nvPr/>
        </p:nvPicPr>
        <p:blipFill>
          <a:blip r:embed="rId2">
            <a:extLst>
              <a:ext uri="{28A0092B-C50C-407E-A947-70E740481C1C}">
                <a14:useLocalDpi xmlns:a14="http://schemas.microsoft.com/office/drawing/2010/main" val="0"/>
              </a:ext>
            </a:extLst>
          </a:blip>
          <a:srcRect/>
          <a:stretch>
            <a:fillRect/>
          </a:stretch>
        </p:blipFill>
        <p:spPr bwMode="auto">
          <a:xfrm>
            <a:off x="755576" y="2196728"/>
            <a:ext cx="6767512" cy="3816424"/>
          </a:xfrm>
          <a:prstGeom prst="rect">
            <a:avLst/>
          </a:prstGeom>
          <a:noFill/>
          <a:ln>
            <a:noFill/>
          </a:ln>
        </p:spPr>
      </p:pic>
    </p:spTree>
    <p:extLst>
      <p:ext uri="{BB962C8B-B14F-4D97-AF65-F5344CB8AC3E}">
        <p14:creationId xmlns:p14="http://schemas.microsoft.com/office/powerpoint/2010/main" val="3537460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
            <p:extLst>
              <p:ext uri="{D42A27DB-BD31-4B8C-83A1-F6EECF244321}">
                <p14:modId xmlns:p14="http://schemas.microsoft.com/office/powerpoint/2010/main" val="4232157225"/>
              </p:ext>
            </p:extLst>
          </p:nvPr>
        </p:nvGraphicFramePr>
        <p:xfrm>
          <a:off x="467544" y="548680"/>
          <a:ext cx="7467600" cy="777240"/>
        </p:xfrm>
        <a:graphic>
          <a:graphicData uri="http://schemas.openxmlformats.org/drawingml/2006/table">
            <a:tbl>
              <a:tblPr>
                <a:tableStyleId>{5C22544A-7EE6-4342-B048-85BDC9FD1C3A}</a:tableStyleId>
              </a:tblPr>
              <a:tblGrid>
                <a:gridCol w="7467600"/>
              </a:tblGrid>
              <a:tr h="0">
                <a:tc>
                  <a:txBody>
                    <a:bodyPr/>
                    <a:lstStyle/>
                    <a:p>
                      <a:pPr algn="l">
                        <a:spcAft>
                          <a:spcPts val="0"/>
                        </a:spcAft>
                      </a:pPr>
                      <a:r>
                        <a:rPr lang="en-GB" sz="2000" dirty="0">
                          <a:effectLst/>
                        </a:rPr>
                        <a:t>Complete the mini-dialogues with the words in the box.</a:t>
                      </a:r>
                      <a:endParaRPr lang="kk-KZ" sz="2000" dirty="0">
                        <a:effectLst/>
                      </a:endParaRPr>
                    </a:p>
                    <a:p>
                      <a:pPr algn="l">
                        <a:spcAft>
                          <a:spcPts val="0"/>
                        </a:spcAft>
                      </a:pPr>
                      <a:r>
                        <a:rPr lang="en-GB" sz="2000" dirty="0">
                          <a:effectLst/>
                        </a:rPr>
                        <a:t> </a:t>
                      </a:r>
                      <a:endParaRPr lang="kk-KZ" sz="2000" dirty="0">
                        <a:effectLst/>
                      </a:endParaRPr>
                    </a:p>
                    <a:p>
                      <a:pPr algn="l">
                        <a:spcAft>
                          <a:spcPts val="0"/>
                        </a:spcAft>
                      </a:pPr>
                      <a:r>
                        <a:rPr lang="en-GB" sz="1100" dirty="0">
                          <a:effectLst/>
                        </a:rPr>
                        <a:t> </a:t>
                      </a:r>
                      <a:endParaRPr lang="kk-KZ" sz="1200" dirty="0">
                        <a:effectLst/>
                        <a:latin typeface="Times New Roman"/>
                        <a:ea typeface="Times New Roman"/>
                      </a:endParaRPr>
                    </a:p>
                  </a:txBody>
                  <a:tcPr marL="114300" marR="114300" marT="0" marB="0"/>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664515639"/>
              </p:ext>
            </p:extLst>
          </p:nvPr>
        </p:nvGraphicFramePr>
        <p:xfrm>
          <a:off x="1907704" y="1340768"/>
          <a:ext cx="4968552" cy="576064"/>
        </p:xfrm>
        <a:graphic>
          <a:graphicData uri="http://schemas.openxmlformats.org/drawingml/2006/table">
            <a:tbl>
              <a:tblPr firstRow="1" firstCol="1" bandRow="1">
                <a:tableStyleId>{5C22544A-7EE6-4342-B048-85BDC9FD1C3A}</a:tableStyleId>
              </a:tblPr>
              <a:tblGrid>
                <a:gridCol w="4968552"/>
              </a:tblGrid>
              <a:tr h="576064">
                <a:tc>
                  <a:txBody>
                    <a:bodyPr/>
                    <a:lstStyle/>
                    <a:p>
                      <a:pPr algn="l">
                        <a:spcAft>
                          <a:spcPts val="0"/>
                        </a:spcAft>
                      </a:pPr>
                      <a:r>
                        <a:rPr lang="en-GB" sz="1100" dirty="0">
                          <a:effectLst/>
                        </a:rPr>
                        <a:t> </a:t>
                      </a:r>
                      <a:r>
                        <a:rPr lang="en-GB" sz="1800" dirty="0">
                          <a:effectLst/>
                        </a:rPr>
                        <a:t>don’t     about       Let’s      matter      like </a:t>
                      </a:r>
                      <a:endParaRPr lang="kk-KZ" sz="1800" dirty="0">
                        <a:effectLst/>
                        <a:latin typeface="Calibri"/>
                        <a:ea typeface="Times New Roman"/>
                      </a:endParaRPr>
                    </a:p>
                  </a:txBody>
                  <a:tcPr marL="68580" marR="68580" marT="0" marB="0"/>
                </a:tc>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2033570494"/>
              </p:ext>
            </p:extLst>
          </p:nvPr>
        </p:nvGraphicFramePr>
        <p:xfrm>
          <a:off x="395536" y="2132856"/>
          <a:ext cx="7467600" cy="3383280"/>
        </p:xfrm>
        <a:graphic>
          <a:graphicData uri="http://schemas.openxmlformats.org/drawingml/2006/table">
            <a:tbl>
              <a:tblPr>
                <a:tableStyleId>{5C22544A-7EE6-4342-B048-85BDC9FD1C3A}</a:tableStyleId>
              </a:tblPr>
              <a:tblGrid>
                <a:gridCol w="7467600"/>
              </a:tblGrid>
              <a:tr h="0">
                <a:tc>
                  <a:txBody>
                    <a:bodyPr/>
                    <a:lstStyle/>
                    <a:p>
                      <a:pPr algn="l">
                        <a:spcAft>
                          <a:spcPts val="0"/>
                        </a:spcAft>
                      </a:pPr>
                      <a:r>
                        <a:rPr lang="en-GB" sz="1100" dirty="0">
                          <a:effectLst/>
                        </a:rPr>
                        <a:t> </a:t>
                      </a:r>
                      <a:endParaRPr lang="kk-KZ" sz="1200" dirty="0">
                        <a:effectLst/>
                      </a:endParaRPr>
                    </a:p>
                    <a:p>
                      <a:pPr algn="l">
                        <a:spcAft>
                          <a:spcPts val="0"/>
                        </a:spcAft>
                      </a:pPr>
                      <a:r>
                        <a:rPr lang="en-GB" sz="1100" dirty="0">
                          <a:effectLst/>
                        </a:rPr>
                        <a:t> </a:t>
                      </a:r>
                      <a:endParaRPr lang="kk-KZ" sz="1200" dirty="0">
                        <a:effectLst/>
                      </a:endParaRPr>
                    </a:p>
                    <a:p>
                      <a:pPr marL="342900" lvl="0" indent="-342900" algn="l">
                        <a:spcAft>
                          <a:spcPts val="0"/>
                        </a:spcAft>
                        <a:buFont typeface="+mj-lt"/>
                        <a:buAutoNum type="arabicPeriod"/>
                      </a:pPr>
                      <a:r>
                        <a:rPr lang="en-GB" sz="2000" dirty="0">
                          <a:effectLst/>
                        </a:rPr>
                        <a:t>A.  What’s the weather ____ today?</a:t>
                      </a:r>
                      <a:endParaRPr lang="kk-KZ" sz="2000" dirty="0">
                        <a:effectLst/>
                      </a:endParaRPr>
                    </a:p>
                    <a:p>
                      <a:pPr marL="457200" algn="l">
                        <a:spcAft>
                          <a:spcPts val="0"/>
                        </a:spcAft>
                      </a:pPr>
                      <a:r>
                        <a:rPr lang="en-GB" sz="2000" dirty="0">
                          <a:effectLst/>
                        </a:rPr>
                        <a:t>B.   It’s hot and sunny.</a:t>
                      </a:r>
                      <a:endParaRPr lang="kk-KZ" sz="2000" dirty="0">
                        <a:effectLst/>
                      </a:endParaRPr>
                    </a:p>
                    <a:p>
                      <a:pPr algn="l">
                        <a:spcAft>
                          <a:spcPts val="0"/>
                        </a:spcAft>
                      </a:pPr>
                      <a:r>
                        <a:rPr lang="en-GB" sz="2000" dirty="0">
                          <a:effectLst/>
                        </a:rPr>
                        <a:t>       2.   A.   I’m really tired. </a:t>
                      </a:r>
                      <a:endParaRPr lang="kk-KZ" sz="2000" dirty="0">
                        <a:effectLst/>
                      </a:endParaRPr>
                    </a:p>
                    <a:p>
                      <a:pPr algn="l">
                        <a:spcAft>
                          <a:spcPts val="0"/>
                        </a:spcAft>
                      </a:pPr>
                      <a:r>
                        <a:rPr lang="en-GB" sz="2000" dirty="0">
                          <a:effectLst/>
                        </a:rPr>
                        <a:t>             B.  Why ___ you go to bed early to night?</a:t>
                      </a:r>
                      <a:endParaRPr lang="kk-KZ" sz="2000" dirty="0">
                        <a:effectLst/>
                      </a:endParaRPr>
                    </a:p>
                    <a:p>
                      <a:pPr algn="l">
                        <a:spcAft>
                          <a:spcPts val="0"/>
                        </a:spcAft>
                      </a:pPr>
                      <a:r>
                        <a:rPr lang="en-GB" sz="2000" dirty="0">
                          <a:effectLst/>
                        </a:rPr>
                        <a:t>       3.   A.   What’s the ____?</a:t>
                      </a:r>
                      <a:endParaRPr lang="kk-KZ" sz="2000" dirty="0">
                        <a:effectLst/>
                      </a:endParaRPr>
                    </a:p>
                    <a:p>
                      <a:pPr algn="l">
                        <a:spcAft>
                          <a:spcPts val="0"/>
                        </a:spcAft>
                      </a:pPr>
                      <a:r>
                        <a:rPr lang="en-GB" sz="2000" dirty="0">
                          <a:effectLst/>
                        </a:rPr>
                        <a:t>             B.    I’m bored.</a:t>
                      </a:r>
                      <a:endParaRPr lang="kk-KZ" sz="2000" dirty="0">
                        <a:effectLst/>
                      </a:endParaRPr>
                    </a:p>
                    <a:p>
                      <a:pPr algn="l">
                        <a:spcAft>
                          <a:spcPts val="0"/>
                        </a:spcAft>
                      </a:pPr>
                      <a:r>
                        <a:rPr lang="en-GB" sz="2000" dirty="0">
                          <a:effectLst/>
                        </a:rPr>
                        <a:t>       4.   A.  It’s raining. </a:t>
                      </a:r>
                      <a:endParaRPr lang="kk-KZ" sz="2000" dirty="0">
                        <a:effectLst/>
                      </a:endParaRPr>
                    </a:p>
                    <a:p>
                      <a:pPr algn="l">
                        <a:spcAft>
                          <a:spcPts val="0"/>
                        </a:spcAft>
                      </a:pPr>
                      <a:r>
                        <a:rPr lang="en-GB" sz="2000" dirty="0">
                          <a:effectLst/>
                        </a:rPr>
                        <a:t>             B.  ____ watch a DVD. </a:t>
                      </a:r>
                      <a:endParaRPr lang="kk-KZ" sz="2000" dirty="0">
                        <a:effectLst/>
                      </a:endParaRPr>
                    </a:p>
                    <a:p>
                      <a:pPr algn="l">
                        <a:spcAft>
                          <a:spcPts val="0"/>
                        </a:spcAft>
                      </a:pPr>
                      <a:r>
                        <a:rPr lang="en-GB" sz="2000" dirty="0">
                          <a:effectLst/>
                        </a:rPr>
                        <a:t>       5.   A. How ___ going to a restaurant?</a:t>
                      </a:r>
                      <a:endParaRPr lang="kk-KZ" sz="2000" dirty="0">
                        <a:effectLst/>
                      </a:endParaRPr>
                    </a:p>
                    <a:p>
                      <a:pPr algn="l">
                        <a:spcAft>
                          <a:spcPts val="0"/>
                        </a:spcAft>
                      </a:pPr>
                      <a:r>
                        <a:rPr lang="en-GB" sz="2000" dirty="0">
                          <a:effectLst/>
                        </a:rPr>
                        <a:t>             B. We can’t do that. </a:t>
                      </a:r>
                      <a:endParaRPr lang="kk-KZ" sz="2000" dirty="0">
                        <a:effectLst/>
                        <a:latin typeface="Times New Roman"/>
                        <a:ea typeface="Times New Roman"/>
                      </a:endParaRPr>
                    </a:p>
                  </a:txBody>
                  <a:tcPr marL="114300" marR="114300" marT="0" marB="0"/>
                </a:tc>
              </a:tr>
            </a:tbl>
          </a:graphicData>
        </a:graphic>
      </p:graphicFrame>
    </p:spTree>
    <p:extLst>
      <p:ext uri="{BB962C8B-B14F-4D97-AF65-F5344CB8AC3E}">
        <p14:creationId xmlns:p14="http://schemas.microsoft.com/office/powerpoint/2010/main" val="38454795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76</TotalTime>
  <Words>331</Words>
  <Application>Microsoft Office PowerPoint</Application>
  <PresentationFormat>Экран (4:3)</PresentationFormat>
  <Paragraphs>62</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Эркер</vt:lpstr>
      <vt:lpstr>English. Grade:8  Online class  Theme: Learning about the weather and how to create a cloud.</vt:lpstr>
      <vt:lpstr>Learning objectives</vt:lpstr>
      <vt:lpstr>Презентация PowerPoint</vt:lpstr>
      <vt:lpstr>New words:  transpiration [ trænspəˈreɪʃn ]  - булану evaporation  [ɪˈvæp.ər.eɪt] -  булану precipitation  [prɪˌsɪpɪˈteɪʃn| -  атмосфереалық  жауын-шашын condensation [ kɑːndenˈseɪʃn ] – конденсация, ұлғайту water vapour –  су буы water cycle –  су айналымы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Grade:8  Online class  Theme:</dc:title>
  <dc:creator>Пользователь</dc:creator>
  <cp:lastModifiedBy>Пользователь</cp:lastModifiedBy>
  <cp:revision>13</cp:revision>
  <dcterms:created xsi:type="dcterms:W3CDTF">2010-12-31T19:36:36Z</dcterms:created>
  <dcterms:modified xsi:type="dcterms:W3CDTF">2020-12-22T16:57:32Z</dcterms:modified>
</cp:coreProperties>
</file>