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6" r:id="rId5"/>
    <p:sldId id="268" r:id="rId6"/>
    <p:sldId id="273" r:id="rId7"/>
    <p:sldId id="274" r:id="rId8"/>
    <p:sldId id="270" r:id="rId9"/>
    <p:sldId id="271" r:id="rId10"/>
    <p:sldId id="27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23.12.2020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23.12.2020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23.12.2020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556792"/>
            <a:ext cx="8350696" cy="1780108"/>
          </a:xfrm>
        </p:spPr>
        <p:txBody>
          <a:bodyPr>
            <a:normAutofit fontScale="90000"/>
          </a:bodyPr>
          <a:lstStyle/>
          <a:p>
            <a:r>
              <a:rPr lang="en-US" dirty="0">
                <a:latin typeface="Times New Roman" panose="02020603050405020304" pitchFamily="18" charset="0"/>
                <a:cs typeface="Times New Roman" panose="02020603050405020304" pitchFamily="18" charset="0"/>
              </a:rPr>
              <a:t>English. Grade:6</a:t>
            </a:r>
            <a:br>
              <a:rPr lang="ru-RU"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Theme:</a:t>
            </a:r>
            <a:r>
              <a:rPr lang="ru-RU"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Reviewing map reading skills</a:t>
            </a:r>
            <a:endParaRPr lang="kk-KZ"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Novo-Map wordpress plugin : custom google maps exa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88083"/>
            <a:ext cx="6624736" cy="3009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243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871538" y="4318000"/>
          <a:ext cx="7408862" cy="165100"/>
        </p:xfrm>
        <a:graphic>
          <a:graphicData uri="http://schemas.openxmlformats.org/drawingml/2006/table">
            <a:tbl>
              <a:tblPr>
                <a:tableStyleId>{5C22544A-7EE6-4342-B048-85BDC9FD1C3A}</a:tableStyleId>
              </a:tblPr>
              <a:tblGrid>
                <a:gridCol w="7408862">
                  <a:extLst>
                    <a:ext uri="{9D8B030D-6E8A-4147-A177-3AD203B41FA5}">
                      <a16:colId xmlns:a16="http://schemas.microsoft.com/office/drawing/2014/main" val="20000"/>
                    </a:ext>
                  </a:extLst>
                </a:gridCol>
              </a:tblGrid>
              <a:tr h="0">
                <a:tc>
                  <a:txBody>
                    <a:bodyPr/>
                    <a:lstStyle/>
                    <a:p>
                      <a:pPr algn="l">
                        <a:lnSpc>
                          <a:spcPts val="1300"/>
                        </a:lnSpc>
                        <a:spcAft>
                          <a:spcPts val="600"/>
                        </a:spcAft>
                        <a:tabLst>
                          <a:tab pos="180340" algn="l"/>
                        </a:tabLst>
                      </a:pPr>
                      <a:r>
                        <a:rPr lang="en-US" sz="1200" dirty="0">
                          <a:effectLst/>
                        </a:rPr>
                        <a:t> </a:t>
                      </a:r>
                      <a:endParaRPr lang="kk-KZ" sz="1100" dirty="0">
                        <a:effectLst/>
                        <a:latin typeface="Arial"/>
                        <a:ea typeface="Times New Roman"/>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5" name="Rectangle 1"/>
          <p:cNvSpPr>
            <a:spLocks noGrp="1" noChangeArrowheads="1"/>
          </p:cNvSpPr>
          <p:nvPr>
            <p:ph type="title"/>
          </p:nvPr>
        </p:nvSpPr>
        <p:spPr bwMode="auto">
          <a:xfrm>
            <a:off x="457200" y="733860"/>
            <a:ext cx="8034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k-KZ" sz="24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Discussion Would you like to visit Bangkok? </a:t>
            </a:r>
            <a:r>
              <a:rPr kumimoji="0" lang="en-GB" altLang="kk-KZ" sz="24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Why or why not?</a:t>
            </a:r>
            <a:r>
              <a:rPr kumimoji="0" lang="kk-KZ" altLang="kk-K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2050" name="Picture 2" descr="Things You Need to Know Before You Visit Bangkok, Thai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704856"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809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75467"/>
            <a:ext cx="8820471" cy="3450696"/>
          </a:xfrm>
        </p:spPr>
        <p:txBody>
          <a:bodyPr>
            <a:normAutofit/>
          </a:bodyPr>
          <a:lstStyle/>
          <a:p>
            <a:pPr marL="0" indent="0">
              <a:buNone/>
            </a:pPr>
            <a:r>
              <a:rPr lang="en-GB" dirty="0">
                <a:solidFill>
                  <a:schemeClr val="tx2">
                    <a:lumMod val="75000"/>
                  </a:schemeClr>
                </a:solidFill>
                <a:latin typeface="Times New Roman" panose="02020603050405020304" pitchFamily="18" charset="0"/>
                <a:cs typeface="Times New Roman" panose="02020603050405020304" pitchFamily="18" charset="0"/>
              </a:rPr>
              <a:t>6.4.2.1  understand independently specific information  and detail in short, simple texts on a limited range of general and curricular  topics</a:t>
            </a:r>
            <a:br>
              <a:rPr lang="ru-RU" dirty="0">
                <a:latin typeface="Times New Roman" panose="02020603050405020304" pitchFamily="18" charset="0"/>
                <a:cs typeface="Times New Roman" panose="02020603050405020304" pitchFamily="18" charset="0"/>
              </a:rPr>
            </a:br>
            <a:endParaRPr lang="kk-KZ"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252536" y="404664"/>
            <a:ext cx="8229600" cy="1252728"/>
          </a:xfrm>
        </p:spPr>
        <p:txBody>
          <a:bodyPr>
            <a:normAutofit fontScale="90000"/>
          </a:bodyPr>
          <a:lstStyle/>
          <a:p>
            <a:r>
              <a:rPr lang="en-US" b="1" dirty="0">
                <a:solidFill>
                  <a:schemeClr val="bg2">
                    <a:lumMod val="25000"/>
                  </a:schemeClr>
                </a:solidFill>
                <a:latin typeface="Times New Roman" panose="02020603050405020304" pitchFamily="18" charset="0"/>
                <a:cs typeface="Times New Roman" panose="02020603050405020304" pitchFamily="18" charset="0"/>
              </a:rPr>
              <a:t>Learning objectives</a:t>
            </a:r>
            <a:br>
              <a:rPr lang="kk-KZ" b="1" dirty="0">
                <a:solidFill>
                  <a:schemeClr val="bg2">
                    <a:lumMod val="25000"/>
                  </a:schemeClr>
                </a:solidFill>
              </a:rPr>
            </a:br>
            <a:endParaRPr lang="kk-KZ" b="1" dirty="0"/>
          </a:p>
        </p:txBody>
      </p:sp>
    </p:spTree>
    <p:extLst>
      <p:ext uri="{BB962C8B-B14F-4D97-AF65-F5344CB8AC3E}">
        <p14:creationId xmlns:p14="http://schemas.microsoft.com/office/powerpoint/2010/main" val="220840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45877849"/>
              </p:ext>
            </p:extLst>
          </p:nvPr>
        </p:nvGraphicFramePr>
        <p:xfrm>
          <a:off x="467544" y="1412776"/>
          <a:ext cx="8352928" cy="2592288"/>
        </p:xfrm>
        <a:graphic>
          <a:graphicData uri="http://schemas.openxmlformats.org/drawingml/2006/table">
            <a:tbl>
              <a:tblPr>
                <a:tableStyleId>{5C22544A-7EE6-4342-B048-85BDC9FD1C3A}</a:tableStyleId>
              </a:tblPr>
              <a:tblGrid>
                <a:gridCol w="8352928">
                  <a:extLst>
                    <a:ext uri="{9D8B030D-6E8A-4147-A177-3AD203B41FA5}">
                      <a16:colId xmlns:a16="http://schemas.microsoft.com/office/drawing/2014/main" val="20000"/>
                    </a:ext>
                  </a:extLst>
                </a:gridCol>
              </a:tblGrid>
              <a:tr h="2592288">
                <a:tc>
                  <a:txBody>
                    <a:bodyPr/>
                    <a:lstStyle/>
                    <a:p>
                      <a:pPr algn="l">
                        <a:lnSpc>
                          <a:spcPts val="1300"/>
                        </a:lnSpc>
                        <a:spcAft>
                          <a:spcPts val="0"/>
                        </a:spcAft>
                      </a:pPr>
                      <a:r>
                        <a:rPr lang="en-US" sz="1800" dirty="0">
                          <a:effectLst/>
                        </a:rPr>
                        <a:t> </a:t>
                      </a:r>
                      <a:endParaRPr lang="kk-KZ" sz="1600" dirty="0">
                        <a:effectLst/>
                      </a:endParaRPr>
                    </a:p>
                    <a:p>
                      <a:pPr algn="just">
                        <a:lnSpc>
                          <a:spcPct val="115000"/>
                        </a:lnSpc>
                        <a:spcAft>
                          <a:spcPts val="0"/>
                        </a:spcAft>
                        <a:tabLst>
                          <a:tab pos="180340" algn="l"/>
                        </a:tabLst>
                      </a:pPr>
                      <a:r>
                        <a:rPr lang="en-US" sz="2800" dirty="0">
                          <a:effectLst/>
                        </a:rPr>
                        <a:t>1. </a:t>
                      </a:r>
                      <a:r>
                        <a:rPr lang="en-US" sz="2800" dirty="0">
                          <a:effectLst/>
                          <a:latin typeface="Times New Roman" panose="02020603050405020304" pitchFamily="18" charset="0"/>
                          <a:cs typeface="Times New Roman" panose="02020603050405020304" pitchFamily="18" charset="0"/>
                        </a:rPr>
                        <a:t>Have you ever been abroad? Where have you been?</a:t>
                      </a:r>
                      <a:endParaRPr lang="kk-KZ" sz="2800" dirty="0">
                        <a:effectLst/>
                        <a:latin typeface="Times New Roman" panose="02020603050405020304" pitchFamily="18" charset="0"/>
                        <a:cs typeface="Times New Roman" panose="02020603050405020304" pitchFamily="18" charset="0"/>
                      </a:endParaRPr>
                    </a:p>
                    <a:p>
                      <a:pPr algn="just">
                        <a:lnSpc>
                          <a:spcPct val="115000"/>
                        </a:lnSpc>
                        <a:spcAft>
                          <a:spcPts val="0"/>
                        </a:spcAft>
                        <a:tabLst>
                          <a:tab pos="180340" algn="l"/>
                        </a:tabLst>
                      </a:pPr>
                      <a:r>
                        <a:rPr lang="en-US" sz="2800" dirty="0">
                          <a:effectLst/>
                          <a:latin typeface="Times New Roman" panose="02020603050405020304" pitchFamily="18" charset="0"/>
                          <a:cs typeface="Times New Roman" panose="02020603050405020304" pitchFamily="18" charset="0"/>
                        </a:rPr>
                        <a:t>2. Do you have your </a:t>
                      </a:r>
                      <a:r>
                        <a:rPr lang="en-US" sz="2800" dirty="0" err="1">
                          <a:effectLst/>
                          <a:latin typeface="Times New Roman" panose="02020603050405020304" pitchFamily="18" charset="0"/>
                          <a:cs typeface="Times New Roman" panose="02020603050405020304" pitchFamily="18" charset="0"/>
                        </a:rPr>
                        <a:t>favourite</a:t>
                      </a:r>
                      <a:r>
                        <a:rPr lang="en-US" sz="2800" dirty="0">
                          <a:effectLst/>
                          <a:latin typeface="Times New Roman" panose="02020603050405020304" pitchFamily="18" charset="0"/>
                          <a:cs typeface="Times New Roman" panose="02020603050405020304" pitchFamily="18" charset="0"/>
                        </a:rPr>
                        <a:t> destination? </a:t>
                      </a:r>
                      <a:endParaRPr lang="kk-KZ" sz="2800" dirty="0">
                        <a:effectLst/>
                        <a:latin typeface="Times New Roman" panose="02020603050405020304" pitchFamily="18" charset="0"/>
                        <a:cs typeface="Times New Roman" panose="02020603050405020304" pitchFamily="18" charset="0"/>
                      </a:endParaRPr>
                    </a:p>
                    <a:p>
                      <a:pPr algn="just">
                        <a:lnSpc>
                          <a:spcPct val="115000"/>
                        </a:lnSpc>
                        <a:spcAft>
                          <a:spcPts val="0"/>
                        </a:spcAft>
                        <a:tabLst>
                          <a:tab pos="180340" algn="l"/>
                        </a:tabLst>
                      </a:pPr>
                      <a:r>
                        <a:rPr lang="en-US" sz="2800" dirty="0">
                          <a:effectLst/>
                          <a:latin typeface="Times New Roman" panose="02020603050405020304" pitchFamily="18" charset="0"/>
                          <a:cs typeface="Times New Roman" panose="02020603050405020304" pitchFamily="18" charset="0"/>
                        </a:rPr>
                        <a:t>3. What English-speaking countries do you know? Where would you like to go to? </a:t>
                      </a:r>
                      <a:endParaRPr lang="kk-KZ" sz="2800" dirty="0">
                        <a:effectLst/>
                        <a:latin typeface="Times New Roman" panose="02020603050405020304" pitchFamily="18" charset="0"/>
                        <a:cs typeface="Times New Roman" panose="02020603050405020304" pitchFamily="18" charset="0"/>
                      </a:endParaRPr>
                    </a:p>
                    <a:p>
                      <a:pPr algn="just">
                        <a:lnSpc>
                          <a:spcPct val="115000"/>
                        </a:lnSpc>
                        <a:spcAft>
                          <a:spcPts val="0"/>
                        </a:spcAft>
                        <a:tabLst>
                          <a:tab pos="180340" algn="l"/>
                        </a:tabLst>
                      </a:pPr>
                      <a:r>
                        <a:rPr lang="en-US" sz="2800" dirty="0">
                          <a:effectLst/>
                          <a:latin typeface="Times New Roman" panose="02020603050405020304" pitchFamily="18" charset="0"/>
                          <a:cs typeface="Times New Roman" panose="02020603050405020304" pitchFamily="18" charset="0"/>
                        </a:rPr>
                        <a:t>4.What do you know about ?</a:t>
                      </a:r>
                      <a:endParaRPr lang="kk-KZ" sz="2800" dirty="0">
                        <a:effectLst/>
                        <a:latin typeface="Times New Roman" panose="02020603050405020304" pitchFamily="18" charset="0"/>
                        <a:ea typeface="Times New Roman"/>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Warm-up.  </a:t>
            </a:r>
            <a:br>
              <a:rPr lang="kk-KZ" sz="4000" dirty="0"/>
            </a:br>
            <a:endParaRPr lang="kk-K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34365"/>
            <a:ext cx="3240360" cy="192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Best countries to study abroad and their specialities | Ace Le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34364"/>
            <a:ext cx="3384798" cy="1910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37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871538" y="4152900"/>
          <a:ext cx="7408862" cy="165100"/>
        </p:xfrm>
        <a:graphic>
          <a:graphicData uri="http://schemas.openxmlformats.org/drawingml/2006/table">
            <a:tbl>
              <a:tblPr>
                <a:tableStyleId>{5C22544A-7EE6-4342-B048-85BDC9FD1C3A}</a:tableStyleId>
              </a:tblPr>
              <a:tblGrid>
                <a:gridCol w="7408862">
                  <a:extLst>
                    <a:ext uri="{9D8B030D-6E8A-4147-A177-3AD203B41FA5}">
                      <a16:colId xmlns:a16="http://schemas.microsoft.com/office/drawing/2014/main" val="20000"/>
                    </a:ext>
                  </a:extLst>
                </a:gridCol>
              </a:tblGrid>
              <a:tr h="0">
                <a:tc>
                  <a:txBody>
                    <a:bodyPr/>
                    <a:lstStyle/>
                    <a:p>
                      <a:pPr algn="l">
                        <a:lnSpc>
                          <a:spcPts val="1300"/>
                        </a:lnSpc>
                        <a:spcAft>
                          <a:spcPts val="600"/>
                        </a:spcAft>
                        <a:tabLst>
                          <a:tab pos="180340" algn="l"/>
                        </a:tabLst>
                      </a:pPr>
                      <a:endParaRPr lang="kk-KZ" sz="1100" dirty="0">
                        <a:effectLst/>
                        <a:latin typeface="Arial"/>
                        <a:ea typeface="Times New Roman"/>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a:xfrm>
            <a:off x="467544" y="476672"/>
            <a:ext cx="8229600" cy="1252728"/>
          </a:xfrm>
        </p:spPr>
        <p:txBody>
          <a:bodyPr>
            <a:normAutofit fontScale="90000"/>
          </a:bodyPr>
          <a:lstStyle/>
          <a:p>
            <a:r>
              <a:rPr lang="en-GB" sz="2000" b="1" dirty="0">
                <a:latin typeface="Times New Roman" panose="02020603050405020304" pitchFamily="18" charset="0"/>
                <a:cs typeface="Times New Roman" panose="02020603050405020304" pitchFamily="18" charset="0"/>
              </a:rPr>
              <a:t>Read a travel guide about Bangkok to practise and improve your reading skills. Before reading Do the preparation task first. Then read the text and do the exercises. Preparation task Match the definitions (a–f) with the vocabulary (1–6). Vocabulary Definition</a:t>
            </a:r>
            <a:br>
              <a:rPr lang="kk-KZ" sz="2000" b="1" dirty="0">
                <a:latin typeface="Times New Roman" panose="02020603050405020304" pitchFamily="18" charset="0"/>
                <a:ea typeface="Times New Roman"/>
                <a:cs typeface="Times New Roman" panose="02020603050405020304" pitchFamily="18" charset="0"/>
              </a:rPr>
            </a:br>
            <a:endParaRPr lang="kk-KZ" sz="20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24117812"/>
              </p:ext>
            </p:extLst>
          </p:nvPr>
        </p:nvGraphicFramePr>
        <p:xfrm>
          <a:off x="899592" y="2708920"/>
          <a:ext cx="7272808" cy="2232248"/>
        </p:xfrm>
        <a:graphic>
          <a:graphicData uri="http://schemas.openxmlformats.org/drawingml/2006/table">
            <a:tbl>
              <a:tblPr firstRow="1" firstCol="1" bandRow="1">
                <a:tableStyleId>{21E4AEA4-8DFA-4A89-87EB-49C32662AFE0}</a:tableStyleId>
              </a:tblPr>
              <a:tblGrid>
                <a:gridCol w="3635862">
                  <a:extLst>
                    <a:ext uri="{9D8B030D-6E8A-4147-A177-3AD203B41FA5}">
                      <a16:colId xmlns:a16="http://schemas.microsoft.com/office/drawing/2014/main" val="20000"/>
                    </a:ext>
                  </a:extLst>
                </a:gridCol>
                <a:gridCol w="3636946">
                  <a:extLst>
                    <a:ext uri="{9D8B030D-6E8A-4147-A177-3AD203B41FA5}">
                      <a16:colId xmlns:a16="http://schemas.microsoft.com/office/drawing/2014/main" val="20001"/>
                    </a:ext>
                  </a:extLst>
                </a:gridCol>
              </a:tblGrid>
              <a:tr h="2232248">
                <a:tc>
                  <a:txBody>
                    <a:bodyPr/>
                    <a:lstStyle/>
                    <a:p>
                      <a:pPr>
                        <a:lnSpc>
                          <a:spcPts val="1300"/>
                        </a:lnSpc>
                        <a:spcAft>
                          <a:spcPts val="600"/>
                        </a:spcAft>
                        <a:tabLst>
                          <a:tab pos="180340" algn="l"/>
                        </a:tabLst>
                      </a:pPr>
                      <a:endParaRPr lang="en-GB" sz="2000" dirty="0">
                        <a:effectLst/>
                      </a:endParaRPr>
                    </a:p>
                    <a:p>
                      <a:pPr>
                        <a:lnSpc>
                          <a:spcPts val="1300"/>
                        </a:lnSpc>
                        <a:spcAft>
                          <a:spcPts val="600"/>
                        </a:spcAft>
                        <a:tabLst>
                          <a:tab pos="180340" algn="l"/>
                        </a:tabLst>
                      </a:pPr>
                      <a:r>
                        <a:rPr lang="en-GB" sz="2000" dirty="0">
                          <a:effectLst/>
                        </a:rPr>
                        <a:t>1. …… polluted </a:t>
                      </a:r>
                      <a:endParaRPr lang="kk-KZ" sz="2000" dirty="0">
                        <a:effectLst/>
                      </a:endParaRPr>
                    </a:p>
                    <a:p>
                      <a:pPr>
                        <a:lnSpc>
                          <a:spcPts val="1300"/>
                        </a:lnSpc>
                        <a:spcAft>
                          <a:spcPts val="600"/>
                        </a:spcAft>
                        <a:tabLst>
                          <a:tab pos="180340" algn="l"/>
                        </a:tabLst>
                      </a:pPr>
                      <a:r>
                        <a:rPr lang="en-GB" sz="2000" dirty="0">
                          <a:effectLst/>
                        </a:rPr>
                        <a:t>2. …… noodles </a:t>
                      </a:r>
                      <a:endParaRPr lang="kk-KZ" sz="2000" dirty="0">
                        <a:effectLst/>
                      </a:endParaRPr>
                    </a:p>
                    <a:p>
                      <a:pPr>
                        <a:lnSpc>
                          <a:spcPts val="1300"/>
                        </a:lnSpc>
                        <a:spcAft>
                          <a:spcPts val="600"/>
                        </a:spcAft>
                        <a:tabLst>
                          <a:tab pos="180340" algn="l"/>
                        </a:tabLst>
                      </a:pPr>
                      <a:r>
                        <a:rPr lang="en-GB" sz="2000" dirty="0">
                          <a:effectLst/>
                        </a:rPr>
                        <a:t>3. …… alternative </a:t>
                      </a:r>
                      <a:endParaRPr lang="kk-KZ" sz="2000" dirty="0">
                        <a:effectLst/>
                      </a:endParaRPr>
                    </a:p>
                    <a:p>
                      <a:pPr>
                        <a:lnSpc>
                          <a:spcPts val="1300"/>
                        </a:lnSpc>
                        <a:spcAft>
                          <a:spcPts val="600"/>
                        </a:spcAft>
                        <a:tabLst>
                          <a:tab pos="180340" algn="l"/>
                        </a:tabLst>
                      </a:pPr>
                      <a:r>
                        <a:rPr lang="en-GB" sz="2000" dirty="0">
                          <a:effectLst/>
                        </a:rPr>
                        <a:t>4. …… authentic </a:t>
                      </a:r>
                      <a:endParaRPr lang="kk-KZ" sz="2000" dirty="0">
                        <a:effectLst/>
                      </a:endParaRPr>
                    </a:p>
                    <a:p>
                      <a:pPr>
                        <a:lnSpc>
                          <a:spcPts val="1300"/>
                        </a:lnSpc>
                        <a:spcAft>
                          <a:spcPts val="600"/>
                        </a:spcAft>
                        <a:tabLst>
                          <a:tab pos="180340" algn="l"/>
                        </a:tabLst>
                      </a:pPr>
                      <a:r>
                        <a:rPr lang="en-GB" sz="2000" dirty="0">
                          <a:effectLst/>
                        </a:rPr>
                        <a:t>5. …… express</a:t>
                      </a:r>
                      <a:endParaRPr lang="kk-KZ" sz="2000" dirty="0">
                        <a:effectLst/>
                      </a:endParaRPr>
                    </a:p>
                    <a:p>
                      <a:pPr>
                        <a:lnSpc>
                          <a:spcPts val="1300"/>
                        </a:lnSpc>
                        <a:spcAft>
                          <a:spcPts val="600"/>
                        </a:spcAft>
                        <a:tabLst>
                          <a:tab pos="180340" algn="l"/>
                        </a:tabLst>
                      </a:pPr>
                      <a:r>
                        <a:rPr lang="en-GB" sz="2000" dirty="0">
                          <a:effectLst/>
                        </a:rPr>
                        <a:t>6. …… a stand</a:t>
                      </a:r>
                      <a:endParaRPr lang="kk-KZ" sz="2000" dirty="0">
                        <a:effectLst/>
                      </a:endParaRPr>
                    </a:p>
                    <a:p>
                      <a:pPr>
                        <a:lnSpc>
                          <a:spcPts val="1300"/>
                        </a:lnSpc>
                        <a:spcAft>
                          <a:spcPts val="600"/>
                        </a:spcAft>
                        <a:tabLst>
                          <a:tab pos="180340" algn="l"/>
                        </a:tabLst>
                      </a:pPr>
                      <a:r>
                        <a:rPr lang="en-GB" sz="2000" dirty="0">
                          <a:effectLst/>
                        </a:rPr>
                        <a:t> </a:t>
                      </a:r>
                      <a:endParaRPr lang="kk-KZ"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ts val="1300"/>
                        </a:lnSpc>
                        <a:spcAft>
                          <a:spcPts val="600"/>
                        </a:spcAft>
                        <a:tabLst>
                          <a:tab pos="180340" algn="l"/>
                        </a:tabLst>
                      </a:pPr>
                      <a:endParaRPr lang="en-GB" sz="2000" dirty="0">
                        <a:effectLst/>
                      </a:endParaRPr>
                    </a:p>
                    <a:p>
                      <a:pPr>
                        <a:lnSpc>
                          <a:spcPts val="1300"/>
                        </a:lnSpc>
                        <a:spcAft>
                          <a:spcPts val="600"/>
                        </a:spcAft>
                        <a:tabLst>
                          <a:tab pos="180340" algn="l"/>
                        </a:tabLst>
                      </a:pPr>
                      <a:r>
                        <a:rPr lang="en-GB" sz="2000" dirty="0">
                          <a:effectLst/>
                        </a:rPr>
                        <a:t>a. real or normal for a place, not specially for tourists</a:t>
                      </a:r>
                      <a:endParaRPr lang="kk-KZ" sz="2000" dirty="0">
                        <a:effectLst/>
                      </a:endParaRPr>
                    </a:p>
                    <a:p>
                      <a:pPr>
                        <a:lnSpc>
                          <a:spcPts val="1300"/>
                        </a:lnSpc>
                        <a:spcAft>
                          <a:spcPts val="600"/>
                        </a:spcAft>
                        <a:tabLst>
                          <a:tab pos="180340" algn="l"/>
                        </a:tabLst>
                      </a:pPr>
                      <a:r>
                        <a:rPr lang="en-GB" sz="2000" dirty="0">
                          <a:effectLst/>
                        </a:rPr>
                        <a:t>b. dirty from traffic or chemicals c. fast </a:t>
                      </a:r>
                      <a:endParaRPr lang="kk-KZ" sz="2000" dirty="0">
                        <a:effectLst/>
                      </a:endParaRPr>
                    </a:p>
                    <a:p>
                      <a:pPr>
                        <a:lnSpc>
                          <a:spcPts val="1300"/>
                        </a:lnSpc>
                        <a:spcAft>
                          <a:spcPts val="600"/>
                        </a:spcAft>
                        <a:tabLst>
                          <a:tab pos="180340" algn="l"/>
                        </a:tabLst>
                      </a:pPr>
                      <a:r>
                        <a:rPr lang="en-GB" sz="2000" dirty="0">
                          <a:effectLst/>
                        </a:rPr>
                        <a:t>d. another way to do something e. a table where food or other t f. a long, thin food made from flour, water and egg are sold in a market</a:t>
                      </a:r>
                      <a:endParaRPr lang="kk-KZ"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515357236"/>
              </p:ext>
            </p:extLst>
          </p:nvPr>
        </p:nvGraphicFramePr>
        <p:xfrm>
          <a:off x="683568" y="5301208"/>
          <a:ext cx="7920880" cy="1152128"/>
        </p:xfrm>
        <a:graphic>
          <a:graphicData uri="http://schemas.openxmlformats.org/drawingml/2006/table">
            <a:tbl>
              <a:tblPr/>
              <a:tblGrid>
                <a:gridCol w="7920880">
                  <a:extLst>
                    <a:ext uri="{9D8B030D-6E8A-4147-A177-3AD203B41FA5}">
                      <a16:colId xmlns:a16="http://schemas.microsoft.com/office/drawing/2014/main" val="20000"/>
                    </a:ext>
                  </a:extLst>
                </a:gridCol>
              </a:tblGrid>
              <a:tr h="1152128">
                <a:tc>
                  <a:txBody>
                    <a:bodyPr/>
                    <a:lstStyle/>
                    <a:p>
                      <a:pPr algn="l">
                        <a:lnSpc>
                          <a:spcPts val="1300"/>
                        </a:lnSpc>
                        <a:spcAft>
                          <a:spcPts val="600"/>
                        </a:spcAft>
                        <a:tabLst>
                          <a:tab pos="180340" algn="l"/>
                        </a:tabLst>
                      </a:pPr>
                      <a:r>
                        <a:rPr lang="en-GB" sz="3200" dirty="0">
                          <a:effectLst/>
                          <a:latin typeface="Arial"/>
                          <a:ea typeface="Times New Roman"/>
                          <a:cs typeface="Times New Roman"/>
                        </a:rPr>
                        <a:t>Preparation task 1. b 2. f 3. d 4. a 5. c 6. e</a:t>
                      </a:r>
                      <a:endParaRPr lang="ru-RU" sz="3200" dirty="0">
                        <a:effectLst/>
                        <a:latin typeface="Arial"/>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517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50656019"/>
              </p:ext>
            </p:extLst>
          </p:nvPr>
        </p:nvGraphicFramePr>
        <p:xfrm>
          <a:off x="179512" y="116632"/>
          <a:ext cx="8712968" cy="6277947"/>
        </p:xfrm>
        <a:graphic>
          <a:graphicData uri="http://schemas.openxmlformats.org/drawingml/2006/table">
            <a:tbl>
              <a:tblPr>
                <a:tableStyleId>{5C22544A-7EE6-4342-B048-85BDC9FD1C3A}</a:tableStyleId>
              </a:tblPr>
              <a:tblGrid>
                <a:gridCol w="8712968">
                  <a:extLst>
                    <a:ext uri="{9D8B030D-6E8A-4147-A177-3AD203B41FA5}">
                      <a16:colId xmlns:a16="http://schemas.microsoft.com/office/drawing/2014/main" val="20000"/>
                    </a:ext>
                  </a:extLst>
                </a:gridCol>
              </a:tblGrid>
              <a:tr h="6277947">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A travel guide</a:t>
                      </a:r>
                      <a:endParaRPr lang="kk-KZ" sz="1800" dirty="0">
                        <a:effectLst/>
                        <a:latin typeface="Times New Roman" panose="02020603050405020304" pitchFamily="18" charset="0"/>
                        <a:cs typeface="Times New Roman" panose="02020603050405020304" pitchFamily="18" charset="0"/>
                      </a:endParaRPr>
                    </a:p>
                    <a:p>
                      <a:pPr algn="l">
                        <a:spcAft>
                          <a:spcPts val="0"/>
                        </a:spcAft>
                      </a:pP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A travel guide Whether you’re travelling to the islands or the mountains of Thailand, you’re likely to spend at least one night in its capital city on the way. Bangkok might be noisy and polluted but it’s also an exciting city with plenty of things to see and do. Why not make it a longer stay? </a:t>
                      </a: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b="1" dirty="0">
                          <a:effectLst/>
                          <a:latin typeface="Times New Roman" panose="02020603050405020304" pitchFamily="18" charset="0"/>
                          <a:cs typeface="Times New Roman" panose="02020603050405020304" pitchFamily="18" charset="0"/>
                        </a:rPr>
                        <a:t>Where to stay </a:t>
                      </a:r>
                      <a:r>
                        <a:rPr lang="en-US" sz="1800" dirty="0">
                          <a:effectLst/>
                          <a:latin typeface="Times New Roman" panose="02020603050405020304" pitchFamily="18" charset="0"/>
                          <a:cs typeface="Times New Roman" panose="02020603050405020304" pitchFamily="18" charset="0"/>
                        </a:rPr>
                        <a:t>The </a:t>
                      </a:r>
                      <a:r>
                        <a:rPr lang="en-US" sz="1800" dirty="0" err="1">
                          <a:effectLst/>
                          <a:latin typeface="Times New Roman" panose="02020603050405020304" pitchFamily="18" charset="0"/>
                          <a:cs typeface="Times New Roman" panose="02020603050405020304" pitchFamily="18" charset="0"/>
                        </a:rPr>
                        <a:t>Khao</a:t>
                      </a:r>
                      <a:r>
                        <a:rPr lang="en-US" sz="1800" dirty="0">
                          <a:effectLst/>
                          <a:latin typeface="Times New Roman" panose="02020603050405020304" pitchFamily="18" charset="0"/>
                          <a:cs typeface="Times New Roman" panose="02020603050405020304" pitchFamily="18" charset="0"/>
                        </a:rPr>
                        <a:t> San Road was a famous </a:t>
                      </a:r>
                      <a:r>
                        <a:rPr lang="en-US" sz="1800" dirty="0" err="1">
                          <a:effectLst/>
                          <a:latin typeface="Times New Roman" panose="02020603050405020304" pitchFamily="18" charset="0"/>
                          <a:cs typeface="Times New Roman" panose="02020603050405020304" pitchFamily="18" charset="0"/>
                        </a:rPr>
                        <a:t>traveller</a:t>
                      </a:r>
                      <a:r>
                        <a:rPr lang="en-US" sz="1800" dirty="0">
                          <a:effectLst/>
                          <a:latin typeface="Times New Roman" panose="02020603050405020304" pitchFamily="18" charset="0"/>
                          <a:cs typeface="Times New Roman" panose="02020603050405020304" pitchFamily="18" charset="0"/>
                        </a:rPr>
                        <a:t> spot even before Leonardo di </a:t>
                      </a:r>
                      <a:r>
                        <a:rPr lang="en-US" sz="1800" dirty="0" err="1">
                          <a:effectLst/>
                          <a:latin typeface="Times New Roman" panose="02020603050405020304" pitchFamily="18" charset="0"/>
                          <a:cs typeface="Times New Roman" panose="02020603050405020304" pitchFamily="18" charset="0"/>
                        </a:rPr>
                        <a:t>Caprio’s</a:t>
                      </a:r>
                      <a:r>
                        <a:rPr lang="en-US" sz="1800" dirty="0">
                          <a:effectLst/>
                          <a:latin typeface="Times New Roman" panose="02020603050405020304" pitchFamily="18" charset="0"/>
                          <a:cs typeface="Times New Roman" panose="02020603050405020304" pitchFamily="18" charset="0"/>
                        </a:rPr>
                        <a:t> character in the film The Beach stayed there. But it’s noisy, not very pretty and not very Thai. For something more authentic, </a:t>
                      </a:r>
                      <a:r>
                        <a:rPr lang="en-US" sz="1800" dirty="0" err="1">
                          <a:effectLst/>
                          <a:latin typeface="Times New Roman" panose="02020603050405020304" pitchFamily="18" charset="0"/>
                          <a:cs typeface="Times New Roman" panose="02020603050405020304" pitchFamily="18" charset="0"/>
                        </a:rPr>
                        <a:t>Phra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Kanong</a:t>
                      </a:r>
                      <a:r>
                        <a:rPr lang="en-US" sz="1800" dirty="0">
                          <a:effectLst/>
                          <a:latin typeface="Times New Roman" panose="02020603050405020304" pitchFamily="18" charset="0"/>
                          <a:cs typeface="Times New Roman" panose="02020603050405020304" pitchFamily="18" charset="0"/>
                        </a:rPr>
                        <a:t> offers an alternative place to stay, with its fantastic street markets where everyday Bangkok people eat, work and live. It’s not as convenient for the main tourist sites, but it has a </a:t>
                      </a:r>
                      <a:r>
                        <a:rPr lang="en-US" sz="1800" dirty="0" err="1">
                          <a:effectLst/>
                          <a:latin typeface="Times New Roman" panose="02020603050405020304" pitchFamily="18" charset="0"/>
                          <a:cs typeface="Times New Roman" panose="02020603050405020304" pitchFamily="18" charset="0"/>
                        </a:rPr>
                        <a:t>Skytrain</a:t>
                      </a:r>
                      <a:r>
                        <a:rPr lang="en-US" sz="1800" dirty="0">
                          <a:effectLst/>
                          <a:latin typeface="Times New Roman" panose="02020603050405020304" pitchFamily="18" charset="0"/>
                          <a:cs typeface="Times New Roman" panose="02020603050405020304" pitchFamily="18" charset="0"/>
                        </a:rPr>
                        <a:t> station so you can be at the Grand Palace in 20 minutes. </a:t>
                      </a:r>
                      <a:endParaRPr lang="ru-RU" sz="1800" dirty="0">
                        <a:effectLst/>
                        <a:latin typeface="Times New Roman" panose="02020603050405020304" pitchFamily="18" charset="0"/>
                        <a:cs typeface="Times New Roman" panose="02020603050405020304" pitchFamily="18" charset="0"/>
                      </a:endParaRPr>
                    </a:p>
                    <a:p>
                      <a:pPr algn="l">
                        <a:spcAft>
                          <a:spcPts val="0"/>
                        </a:spcAft>
                      </a:pPr>
                      <a:r>
                        <a:rPr lang="en-US" sz="1800" b="1" dirty="0">
                          <a:effectLst/>
                          <a:latin typeface="Times New Roman" panose="02020603050405020304" pitchFamily="18" charset="0"/>
                          <a:cs typeface="Times New Roman" panose="02020603050405020304" pitchFamily="18" charset="0"/>
                        </a:rPr>
                        <a:t>How to get around </a:t>
                      </a:r>
                      <a:r>
                        <a:rPr lang="en-US" sz="1800" dirty="0">
                          <a:effectLst/>
                          <a:latin typeface="Times New Roman" panose="02020603050405020304" pitchFamily="18" charset="0"/>
                          <a:cs typeface="Times New Roman" panose="02020603050405020304" pitchFamily="18" charset="0"/>
                        </a:rPr>
                        <a:t>Bangkok’s traffic can be a nightmare. Sure, you can easily take a taxi – if you want to spend hours stuck in traffic jams – but there are two much better ways to get around the city. To explore the temples and historical sites, catch an express boat river taxi or a </a:t>
                      </a:r>
                      <a:r>
                        <a:rPr lang="en-US" sz="1800" dirty="0" err="1">
                          <a:effectLst/>
                          <a:latin typeface="Times New Roman" panose="02020603050405020304" pitchFamily="18" charset="0"/>
                          <a:cs typeface="Times New Roman" panose="02020603050405020304" pitchFamily="18" charset="0"/>
                        </a:rPr>
                        <a:t>longtail</a:t>
                      </a:r>
                      <a:r>
                        <a:rPr lang="en-US" sz="1800" dirty="0">
                          <a:effectLst/>
                          <a:latin typeface="Times New Roman" panose="02020603050405020304" pitchFamily="18" charset="0"/>
                          <a:cs typeface="Times New Roman" panose="02020603050405020304" pitchFamily="18" charset="0"/>
                        </a:rPr>
                        <a:t> boat along the Chao Phraya river and the canals. For the modern part of the city, the </a:t>
                      </a:r>
                      <a:r>
                        <a:rPr lang="en-US" sz="1800" dirty="0" err="1">
                          <a:effectLst/>
                          <a:latin typeface="Times New Roman" panose="02020603050405020304" pitchFamily="18" charset="0"/>
                          <a:cs typeface="Times New Roman" panose="02020603050405020304" pitchFamily="18" charset="0"/>
                        </a:rPr>
                        <a:t>Skytrain</a:t>
                      </a:r>
                      <a:r>
                        <a:rPr lang="en-US" sz="1800" dirty="0">
                          <a:effectLst/>
                          <a:latin typeface="Times New Roman" panose="02020603050405020304" pitchFamily="18" charset="0"/>
                          <a:cs typeface="Times New Roman" panose="02020603050405020304" pitchFamily="18" charset="0"/>
                        </a:rPr>
                        <a:t> is a fast, cheap way to travel from the river to the shopping malls and nightlife of </a:t>
                      </a:r>
                      <a:r>
                        <a:rPr lang="en-US" sz="1800" dirty="0" err="1">
                          <a:effectLst/>
                          <a:latin typeface="Times New Roman" panose="02020603050405020304" pitchFamily="18" charset="0"/>
                          <a:cs typeface="Times New Roman" panose="02020603050405020304" pitchFamily="18" charset="0"/>
                        </a:rPr>
                        <a:t>Sukhumvit</a:t>
                      </a:r>
                      <a:r>
                        <a:rPr lang="en-US" sz="1800" dirty="0">
                          <a:effectLst/>
                          <a:latin typeface="Times New Roman" panose="02020603050405020304" pitchFamily="18" charset="0"/>
                          <a:cs typeface="Times New Roman" panose="02020603050405020304" pitchFamily="18" charset="0"/>
                        </a:rPr>
                        <a:t>, and the famous </a:t>
                      </a:r>
                      <a:r>
                        <a:rPr lang="en-US" sz="1800" dirty="0" err="1">
                          <a:effectLst/>
                          <a:latin typeface="Times New Roman" panose="02020603050405020304" pitchFamily="18" charset="0"/>
                          <a:cs typeface="Times New Roman" panose="02020603050405020304" pitchFamily="18" charset="0"/>
                        </a:rPr>
                        <a:t>Chatuchak</a:t>
                      </a:r>
                      <a:r>
                        <a:rPr lang="en-US" sz="1800" dirty="0">
                          <a:effectLst/>
                          <a:latin typeface="Times New Roman" panose="02020603050405020304" pitchFamily="18" charset="0"/>
                          <a:cs typeface="Times New Roman" panose="02020603050405020304" pitchFamily="18" charset="0"/>
                        </a:rPr>
                        <a:t> street market.</a:t>
                      </a: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 </a:t>
                      </a:r>
                      <a:endParaRPr lang="kk-KZ" sz="1800" dirty="0">
                        <a:effectLst/>
                        <a:latin typeface="Times New Roman" panose="02020603050405020304" pitchFamily="18" charset="0"/>
                        <a:cs typeface="Times New Roman" panose="02020603050405020304" pitchFamily="18" charset="0"/>
                      </a:endParaRPr>
                    </a:p>
                  </a:txBody>
                  <a:tcPr marL="101176" marR="101176"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477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276872"/>
            <a:ext cx="8136904" cy="4248472"/>
          </a:xfrm>
        </p:spPr>
        <p:txBody>
          <a:bodyPr>
            <a:normAutofit fontScale="92500" lnSpcReduction="20000"/>
          </a:bodyPr>
          <a:lstStyle/>
          <a:p>
            <a:r>
              <a:rPr lang="en-US" b="1" dirty="0"/>
              <a:t>Where to eat </a:t>
            </a:r>
            <a:endParaRPr lang="ru-RU" b="1" dirty="0"/>
          </a:p>
          <a:p>
            <a:r>
              <a:rPr lang="en-US" dirty="0"/>
              <a:t>The simple answer is</a:t>
            </a:r>
            <a:r>
              <a:rPr lang="ru-RU" dirty="0"/>
              <a:t> </a:t>
            </a:r>
            <a:r>
              <a:rPr lang="en-US" dirty="0"/>
              <a:t>everywhere! Thai street food is among the best in the world, and for around $5 you can eat a filling and delicious meal. Some food stands have little plastic seats where you can sit and eat and they cook the same dish over and over, like fried chicken on rice or Pad Thai noodles. Head for Chinatown – </a:t>
            </a:r>
            <a:r>
              <a:rPr lang="en-US" dirty="0" err="1"/>
              <a:t>Yaowarat</a:t>
            </a:r>
            <a:r>
              <a:rPr lang="en-US" dirty="0"/>
              <a:t> Street – and choose whatever looks most interesting from the many excellent Chinese and Thai restaurants and food stands. </a:t>
            </a:r>
            <a:endParaRPr lang="ru-RU" dirty="0"/>
          </a:p>
          <a:p>
            <a:r>
              <a:rPr lang="en-US" b="1" dirty="0"/>
              <a:t>What to do </a:t>
            </a:r>
            <a:r>
              <a:rPr lang="en-US" dirty="0"/>
              <a:t>After you’ve seen the main sites like the Giant Buddha at the temple of </a:t>
            </a:r>
            <a:r>
              <a:rPr lang="en-US" dirty="0" err="1"/>
              <a:t>Wat</a:t>
            </a:r>
            <a:r>
              <a:rPr lang="en-US" dirty="0"/>
              <a:t> Pho and the spectacular Grand Palace, and shopped at </a:t>
            </a:r>
            <a:r>
              <a:rPr lang="en-US" dirty="0" err="1"/>
              <a:t>Chatuchak</a:t>
            </a:r>
            <a:r>
              <a:rPr lang="en-US" dirty="0"/>
              <a:t> market, check out the snake farm and watch the live snake show. You can even touch a snake yourself if you want to!</a:t>
            </a:r>
          </a:p>
          <a:p>
            <a:endParaRPr lang="ru-RU" dirty="0"/>
          </a:p>
        </p:txBody>
      </p:sp>
    </p:spTree>
    <p:extLst>
      <p:ext uri="{BB962C8B-B14F-4D97-AF65-F5344CB8AC3E}">
        <p14:creationId xmlns:p14="http://schemas.microsoft.com/office/powerpoint/2010/main" val="322715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GB" sz="2800" dirty="0">
                <a:latin typeface="Times New Roman" panose="02020603050405020304" pitchFamily="18" charset="0"/>
                <a:cs typeface="Times New Roman" panose="02020603050405020304" pitchFamily="18" charset="0"/>
              </a:rPr>
              <a:t>Match the Bangkok landmarks and places with the descriptions.</a:t>
            </a:r>
            <a:br>
              <a:rPr lang="kk-KZ" sz="2800" dirty="0">
                <a:latin typeface="Times New Roman" panose="02020603050405020304" pitchFamily="18" charset="0"/>
                <a:ea typeface="Times New Roman"/>
                <a:cs typeface="Times New Roman" panose="02020603050405020304" pitchFamily="18" charset="0"/>
              </a:rPr>
            </a:br>
            <a:endParaRPr lang="kk-KZ" sz="28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3553165"/>
              </p:ext>
            </p:extLst>
          </p:nvPr>
        </p:nvGraphicFramePr>
        <p:xfrm>
          <a:off x="971600" y="2132856"/>
          <a:ext cx="7200800" cy="1296144"/>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1296144">
                <a:tc>
                  <a:txBody>
                    <a:bodyPr/>
                    <a:lstStyle/>
                    <a:p>
                      <a:pPr>
                        <a:lnSpc>
                          <a:spcPts val="1300"/>
                        </a:lnSpc>
                        <a:spcAft>
                          <a:spcPts val="600"/>
                        </a:spcAft>
                        <a:tabLst>
                          <a:tab pos="180340" algn="l"/>
                        </a:tabLst>
                      </a:pPr>
                      <a:endParaRPr lang="en-GB" sz="1800" dirty="0">
                        <a:effectLst/>
                      </a:endParaRPr>
                    </a:p>
                    <a:p>
                      <a:pPr>
                        <a:lnSpc>
                          <a:spcPts val="1300"/>
                        </a:lnSpc>
                        <a:spcAft>
                          <a:spcPts val="600"/>
                        </a:spcAft>
                        <a:tabLst>
                          <a:tab pos="180340" algn="l"/>
                        </a:tabLst>
                      </a:pPr>
                      <a:r>
                        <a:rPr lang="en-GB" sz="1800" baseline="0" dirty="0">
                          <a:effectLst/>
                        </a:rPr>
                        <a:t>         </a:t>
                      </a:r>
                      <a:r>
                        <a:rPr lang="en-GB" sz="1800" dirty="0">
                          <a:effectLst/>
                        </a:rPr>
                        <a:t>Wat Pho                       </a:t>
                      </a:r>
                      <a:r>
                        <a:rPr lang="en-GB" sz="1800" dirty="0" err="1">
                          <a:effectLst/>
                        </a:rPr>
                        <a:t>Khao</a:t>
                      </a:r>
                      <a:r>
                        <a:rPr lang="en-GB" sz="1800" dirty="0">
                          <a:effectLst/>
                        </a:rPr>
                        <a:t> San Road                          </a:t>
                      </a:r>
                      <a:r>
                        <a:rPr lang="en-GB" sz="1800" dirty="0" err="1">
                          <a:effectLst/>
                        </a:rPr>
                        <a:t>Sukhumvit</a:t>
                      </a:r>
                      <a:r>
                        <a:rPr lang="en-GB" sz="1800" dirty="0">
                          <a:effectLst/>
                        </a:rPr>
                        <a:t>   </a:t>
                      </a:r>
                      <a:endParaRPr lang="kk-KZ" sz="1800" dirty="0">
                        <a:effectLst/>
                      </a:endParaRPr>
                    </a:p>
                    <a:p>
                      <a:pPr>
                        <a:lnSpc>
                          <a:spcPts val="1300"/>
                        </a:lnSpc>
                        <a:spcAft>
                          <a:spcPts val="600"/>
                        </a:spcAft>
                        <a:tabLst>
                          <a:tab pos="180340" algn="l"/>
                        </a:tabLst>
                      </a:pPr>
                      <a:r>
                        <a:rPr lang="en-GB" sz="1800" dirty="0">
                          <a:effectLst/>
                        </a:rPr>
                        <a:t>           </a:t>
                      </a:r>
                      <a:r>
                        <a:rPr lang="en-GB" sz="1800" dirty="0" err="1">
                          <a:effectLst/>
                        </a:rPr>
                        <a:t>Yaowarat</a:t>
                      </a:r>
                      <a:r>
                        <a:rPr lang="en-GB" sz="1800" dirty="0">
                          <a:effectLst/>
                        </a:rPr>
                        <a:t> Street       </a:t>
                      </a:r>
                      <a:r>
                        <a:rPr lang="en-GB" sz="1800" dirty="0" err="1">
                          <a:effectLst/>
                        </a:rPr>
                        <a:t>Phra</a:t>
                      </a:r>
                      <a:r>
                        <a:rPr lang="en-GB" sz="1800" dirty="0">
                          <a:effectLst/>
                        </a:rPr>
                        <a:t> </a:t>
                      </a:r>
                      <a:r>
                        <a:rPr lang="en-GB" sz="1800" dirty="0" err="1">
                          <a:effectLst/>
                        </a:rPr>
                        <a:t>Kanong</a:t>
                      </a:r>
                      <a:r>
                        <a:rPr lang="en-GB" sz="1800" dirty="0">
                          <a:effectLst/>
                        </a:rPr>
                        <a:t>                            Chao Phraya</a:t>
                      </a:r>
                      <a:endParaRPr lang="kk-KZ" sz="1800" dirty="0">
                        <a:effectLst/>
                      </a:endParaRPr>
                    </a:p>
                    <a:p>
                      <a:pPr>
                        <a:lnSpc>
                          <a:spcPts val="1300"/>
                        </a:lnSpc>
                        <a:spcAft>
                          <a:spcPts val="600"/>
                        </a:spcAft>
                        <a:tabLst>
                          <a:tab pos="180340" algn="l"/>
                        </a:tabLst>
                      </a:pPr>
                      <a:r>
                        <a:rPr lang="en-US" sz="1200" dirty="0">
                          <a:effectLst/>
                        </a:rPr>
                        <a:t> </a:t>
                      </a:r>
                      <a:endParaRPr lang="kk-KZ" sz="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Объект 6"/>
          <p:cNvGraphicFramePr>
            <a:graphicFrameLocks noGrp="1"/>
          </p:cNvGraphicFramePr>
          <p:nvPr>
            <p:ph idx="1"/>
            <p:extLst>
              <p:ext uri="{D42A27DB-BD31-4B8C-83A1-F6EECF244321}">
                <p14:modId xmlns:p14="http://schemas.microsoft.com/office/powerpoint/2010/main" val="2952988881"/>
              </p:ext>
            </p:extLst>
          </p:nvPr>
        </p:nvGraphicFramePr>
        <p:xfrm>
          <a:off x="871538" y="3714750"/>
          <a:ext cx="8020942" cy="1874490"/>
        </p:xfrm>
        <a:graphic>
          <a:graphicData uri="http://schemas.openxmlformats.org/drawingml/2006/table">
            <a:tbl>
              <a:tblPr>
                <a:tableStyleId>{5C22544A-7EE6-4342-B048-85BDC9FD1C3A}</a:tableStyleId>
              </a:tblPr>
              <a:tblGrid>
                <a:gridCol w="8020942">
                  <a:extLst>
                    <a:ext uri="{9D8B030D-6E8A-4147-A177-3AD203B41FA5}">
                      <a16:colId xmlns:a16="http://schemas.microsoft.com/office/drawing/2014/main" val="20000"/>
                    </a:ext>
                  </a:extLst>
                </a:gridCol>
              </a:tblGrid>
              <a:tr h="1874490">
                <a:tc>
                  <a:txBody>
                    <a:bodyPr/>
                    <a:lstStyle/>
                    <a:p>
                      <a:pPr algn="l">
                        <a:lnSpc>
                          <a:spcPts val="1300"/>
                        </a:lnSpc>
                        <a:spcAft>
                          <a:spcPts val="600"/>
                        </a:spcAft>
                        <a:tabLst>
                          <a:tab pos="180340" algn="l"/>
                        </a:tabLst>
                      </a:pPr>
                      <a:endParaRPr lang="en-GB"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1. ………………………………………… a place that you might see in the film The Beach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2. ………………………………………… a place where local Thai people go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3. ………………………………………… an alternative route through the city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4. ………………………………………… a place to go for shopping and bars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5. ………………………………………… a place to go for food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6. ………………………………………… an important sightseeing spot</a:t>
                      </a:r>
                      <a:endParaRPr lang="kk-KZ" sz="1600" dirty="0">
                        <a:effectLst/>
                        <a:latin typeface="Times New Roman" panose="02020603050405020304" pitchFamily="18" charset="0"/>
                        <a:ea typeface="Times New Roman"/>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0459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GB" sz="2800" dirty="0">
                <a:latin typeface="Times New Roman" panose="02020603050405020304" pitchFamily="18" charset="0"/>
                <a:cs typeface="Times New Roman" panose="02020603050405020304" pitchFamily="18" charset="0"/>
              </a:rPr>
              <a:t>Match the Bangkok landmarks and places with the descriptions.</a:t>
            </a:r>
            <a:br>
              <a:rPr lang="kk-KZ" sz="2800" dirty="0">
                <a:latin typeface="Times New Roman" panose="02020603050405020304" pitchFamily="18" charset="0"/>
                <a:ea typeface="Times New Roman"/>
                <a:cs typeface="Times New Roman" panose="02020603050405020304" pitchFamily="18" charset="0"/>
              </a:rPr>
            </a:br>
            <a:endParaRPr lang="kk-KZ" sz="28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22667041"/>
              </p:ext>
            </p:extLst>
          </p:nvPr>
        </p:nvGraphicFramePr>
        <p:xfrm>
          <a:off x="971600" y="2132856"/>
          <a:ext cx="7200800" cy="1296144"/>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1296144">
                <a:tc>
                  <a:txBody>
                    <a:bodyPr/>
                    <a:lstStyle/>
                    <a:p>
                      <a:pPr>
                        <a:lnSpc>
                          <a:spcPts val="1300"/>
                        </a:lnSpc>
                        <a:spcAft>
                          <a:spcPts val="600"/>
                        </a:spcAft>
                        <a:tabLst>
                          <a:tab pos="180340" algn="l"/>
                        </a:tabLst>
                      </a:pPr>
                      <a:endParaRPr lang="en-GB" sz="1800" dirty="0">
                        <a:effectLst/>
                      </a:endParaRPr>
                    </a:p>
                    <a:p>
                      <a:pPr>
                        <a:lnSpc>
                          <a:spcPts val="1300"/>
                        </a:lnSpc>
                        <a:spcAft>
                          <a:spcPts val="600"/>
                        </a:spcAft>
                        <a:tabLst>
                          <a:tab pos="180340" algn="l"/>
                        </a:tabLst>
                      </a:pPr>
                      <a:r>
                        <a:rPr lang="en-GB" sz="1800" baseline="0" dirty="0">
                          <a:effectLst/>
                        </a:rPr>
                        <a:t>         </a:t>
                      </a:r>
                      <a:r>
                        <a:rPr lang="en-GB" sz="1800" dirty="0">
                          <a:effectLst/>
                        </a:rPr>
                        <a:t>Wat Pho                       </a:t>
                      </a:r>
                      <a:r>
                        <a:rPr lang="en-GB" sz="1800" dirty="0" err="1">
                          <a:effectLst/>
                        </a:rPr>
                        <a:t>Khao</a:t>
                      </a:r>
                      <a:r>
                        <a:rPr lang="en-GB" sz="1800" dirty="0">
                          <a:effectLst/>
                        </a:rPr>
                        <a:t> San Road                          </a:t>
                      </a:r>
                      <a:r>
                        <a:rPr lang="en-GB" sz="1800" dirty="0" err="1">
                          <a:effectLst/>
                        </a:rPr>
                        <a:t>Sukhumvit</a:t>
                      </a:r>
                      <a:r>
                        <a:rPr lang="en-GB" sz="1800" dirty="0">
                          <a:effectLst/>
                        </a:rPr>
                        <a:t>   </a:t>
                      </a:r>
                      <a:endParaRPr lang="kk-KZ" sz="1800" dirty="0">
                        <a:effectLst/>
                      </a:endParaRPr>
                    </a:p>
                    <a:p>
                      <a:pPr>
                        <a:lnSpc>
                          <a:spcPts val="1300"/>
                        </a:lnSpc>
                        <a:spcAft>
                          <a:spcPts val="600"/>
                        </a:spcAft>
                        <a:tabLst>
                          <a:tab pos="180340" algn="l"/>
                        </a:tabLst>
                      </a:pPr>
                      <a:r>
                        <a:rPr lang="en-GB" sz="1800" dirty="0">
                          <a:effectLst/>
                        </a:rPr>
                        <a:t>           </a:t>
                      </a:r>
                      <a:r>
                        <a:rPr lang="en-GB" sz="1800" dirty="0" err="1">
                          <a:effectLst/>
                        </a:rPr>
                        <a:t>Yaowarat</a:t>
                      </a:r>
                      <a:r>
                        <a:rPr lang="en-GB" sz="1800" dirty="0">
                          <a:effectLst/>
                        </a:rPr>
                        <a:t> Street       </a:t>
                      </a:r>
                      <a:r>
                        <a:rPr lang="en-GB" sz="1800" dirty="0" err="1">
                          <a:effectLst/>
                        </a:rPr>
                        <a:t>Phra</a:t>
                      </a:r>
                      <a:r>
                        <a:rPr lang="en-GB" sz="1800" dirty="0">
                          <a:effectLst/>
                        </a:rPr>
                        <a:t> </a:t>
                      </a:r>
                      <a:r>
                        <a:rPr lang="en-GB" sz="1800" dirty="0" err="1">
                          <a:effectLst/>
                        </a:rPr>
                        <a:t>Kanong</a:t>
                      </a:r>
                      <a:r>
                        <a:rPr lang="en-GB" sz="1800" dirty="0">
                          <a:effectLst/>
                        </a:rPr>
                        <a:t>                            Chao Phraya</a:t>
                      </a:r>
                      <a:endParaRPr lang="kk-KZ" sz="1800" dirty="0">
                        <a:effectLst/>
                      </a:endParaRPr>
                    </a:p>
                    <a:p>
                      <a:pPr>
                        <a:lnSpc>
                          <a:spcPts val="1300"/>
                        </a:lnSpc>
                        <a:spcAft>
                          <a:spcPts val="600"/>
                        </a:spcAft>
                        <a:tabLst>
                          <a:tab pos="180340" algn="l"/>
                        </a:tabLst>
                      </a:pPr>
                      <a:r>
                        <a:rPr lang="en-US" sz="1200" dirty="0">
                          <a:effectLst/>
                        </a:rPr>
                        <a:t> </a:t>
                      </a:r>
                      <a:endParaRPr lang="kk-KZ" sz="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Объект 6"/>
          <p:cNvGraphicFramePr>
            <a:graphicFrameLocks noGrp="1"/>
          </p:cNvGraphicFramePr>
          <p:nvPr>
            <p:ph idx="1"/>
            <p:extLst>
              <p:ext uri="{D42A27DB-BD31-4B8C-83A1-F6EECF244321}">
                <p14:modId xmlns:p14="http://schemas.microsoft.com/office/powerpoint/2010/main" val="1614948698"/>
              </p:ext>
            </p:extLst>
          </p:nvPr>
        </p:nvGraphicFramePr>
        <p:xfrm>
          <a:off x="871538" y="3714750"/>
          <a:ext cx="8020942" cy="1874490"/>
        </p:xfrm>
        <a:graphic>
          <a:graphicData uri="http://schemas.openxmlformats.org/drawingml/2006/table">
            <a:tbl>
              <a:tblPr>
                <a:tableStyleId>{5C22544A-7EE6-4342-B048-85BDC9FD1C3A}</a:tableStyleId>
              </a:tblPr>
              <a:tblGrid>
                <a:gridCol w="8020942">
                  <a:extLst>
                    <a:ext uri="{9D8B030D-6E8A-4147-A177-3AD203B41FA5}">
                      <a16:colId xmlns:a16="http://schemas.microsoft.com/office/drawing/2014/main" val="20000"/>
                    </a:ext>
                  </a:extLst>
                </a:gridCol>
              </a:tblGrid>
              <a:tr h="1874490">
                <a:tc>
                  <a:txBody>
                    <a:bodyPr/>
                    <a:lstStyle/>
                    <a:p>
                      <a:pPr algn="l">
                        <a:lnSpc>
                          <a:spcPts val="1300"/>
                        </a:lnSpc>
                        <a:spcAft>
                          <a:spcPts val="600"/>
                        </a:spcAft>
                        <a:tabLst>
                          <a:tab pos="180340" algn="l"/>
                        </a:tabLst>
                      </a:pPr>
                      <a:endParaRPr lang="en-GB"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1. ………</a:t>
                      </a:r>
                      <a:r>
                        <a:rPr lang="en-GB" sz="1600" dirty="0" err="1">
                          <a:effectLst/>
                          <a:latin typeface="Times New Roman" panose="02020603050405020304" pitchFamily="18" charset="0"/>
                          <a:cs typeface="Times New Roman" panose="02020603050405020304" pitchFamily="18" charset="0"/>
                        </a:rPr>
                        <a:t>Khao</a:t>
                      </a:r>
                      <a:r>
                        <a:rPr lang="en-GB" sz="1600" dirty="0">
                          <a:effectLst/>
                          <a:latin typeface="Times New Roman" panose="02020603050405020304" pitchFamily="18" charset="0"/>
                          <a:cs typeface="Times New Roman" panose="02020603050405020304" pitchFamily="18" charset="0"/>
                        </a:rPr>
                        <a:t> San Road ……………… a place that you might see in the film The Beach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2. ………</a:t>
                      </a:r>
                      <a:r>
                        <a:rPr lang="en-GB" sz="1600" dirty="0" err="1">
                          <a:effectLst/>
                          <a:latin typeface="Times New Roman" panose="02020603050405020304" pitchFamily="18" charset="0"/>
                          <a:cs typeface="Times New Roman" panose="02020603050405020304" pitchFamily="18" charset="0"/>
                        </a:rPr>
                        <a:t>Phra</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Kanong</a:t>
                      </a:r>
                      <a:r>
                        <a:rPr lang="en-GB" sz="1600" dirty="0">
                          <a:effectLst/>
                          <a:latin typeface="Times New Roman" panose="02020603050405020304" pitchFamily="18" charset="0"/>
                          <a:cs typeface="Times New Roman" panose="02020603050405020304" pitchFamily="18" charset="0"/>
                        </a:rPr>
                        <a:t>…………………… a place where local Thai people go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3. ………Chao Phraya ……………………… an alternative route through the city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4. ……</a:t>
                      </a:r>
                      <a:r>
                        <a:rPr lang="ru-RU" sz="1600" baseline="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Sukhumvit</a:t>
                      </a:r>
                      <a:r>
                        <a:rPr lang="en-GB" sz="1600" dirty="0">
                          <a:effectLst/>
                          <a:latin typeface="Times New Roman" panose="02020603050405020304" pitchFamily="18" charset="0"/>
                          <a:cs typeface="Times New Roman" panose="02020603050405020304" pitchFamily="18" charset="0"/>
                        </a:rPr>
                        <a:t>…………………… a place to go for shopping and bars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5. … ……</a:t>
                      </a:r>
                      <a:r>
                        <a:rPr lang="en-GB" sz="1600" dirty="0" err="1">
                          <a:effectLst/>
                          <a:latin typeface="Times New Roman" panose="02020603050405020304" pitchFamily="18" charset="0"/>
                          <a:cs typeface="Times New Roman" panose="02020603050405020304" pitchFamily="18" charset="0"/>
                        </a:rPr>
                        <a:t>Yaowarat</a:t>
                      </a:r>
                      <a:r>
                        <a:rPr lang="en-GB" sz="1600" dirty="0">
                          <a:effectLst/>
                          <a:latin typeface="Times New Roman" panose="02020603050405020304" pitchFamily="18" charset="0"/>
                          <a:cs typeface="Times New Roman" panose="02020603050405020304" pitchFamily="18" charset="0"/>
                        </a:rPr>
                        <a:t> Street …………………… a place to go for food </a:t>
                      </a:r>
                      <a:endParaRPr lang="kk-KZ" sz="1600" dirty="0">
                        <a:effectLst/>
                        <a:latin typeface="Times New Roman" panose="02020603050405020304" pitchFamily="18" charset="0"/>
                        <a:cs typeface="Times New Roman" panose="02020603050405020304" pitchFamily="18" charset="0"/>
                      </a:endParaRPr>
                    </a:p>
                    <a:p>
                      <a:pPr algn="l">
                        <a:lnSpc>
                          <a:spcPts val="1300"/>
                        </a:lnSpc>
                        <a:spcAft>
                          <a:spcPts val="600"/>
                        </a:spcAft>
                        <a:tabLst>
                          <a:tab pos="180340" algn="l"/>
                        </a:tabLst>
                      </a:pPr>
                      <a:r>
                        <a:rPr lang="en-GB" sz="1600" dirty="0">
                          <a:effectLst/>
                          <a:latin typeface="Times New Roman" panose="02020603050405020304" pitchFamily="18" charset="0"/>
                          <a:cs typeface="Times New Roman" panose="02020603050405020304" pitchFamily="18" charset="0"/>
                        </a:rPr>
                        <a:t>6. …………</a:t>
                      </a:r>
                      <a:r>
                        <a:rPr lang="en-GB" sz="1600" dirty="0" err="1">
                          <a:effectLst/>
                          <a:latin typeface="Times New Roman" panose="02020603050405020304" pitchFamily="18" charset="0"/>
                          <a:cs typeface="Times New Roman" panose="02020603050405020304" pitchFamily="18" charset="0"/>
                        </a:rPr>
                        <a:t>Wat</a:t>
                      </a:r>
                      <a:r>
                        <a:rPr lang="en-GB" sz="1600" dirty="0">
                          <a:effectLst/>
                          <a:latin typeface="Times New Roman" panose="02020603050405020304" pitchFamily="18" charset="0"/>
                          <a:cs typeface="Times New Roman" panose="02020603050405020304" pitchFamily="18" charset="0"/>
                        </a:rPr>
                        <a:t> Pho</a:t>
                      </a:r>
                      <a:r>
                        <a:rPr lang="en-US" sz="1600" dirty="0">
                          <a:effectLst/>
                          <a:latin typeface="Times New Roman" panose="02020603050405020304" pitchFamily="18" charset="0"/>
                          <a:cs typeface="Times New Roman" panose="02020603050405020304" pitchFamily="18" charset="0"/>
                        </a:rPr>
                        <a:t>………………………………</a:t>
                      </a:r>
                      <a:r>
                        <a:rPr lang="en-GB" sz="1600" dirty="0">
                          <a:effectLst/>
                          <a:latin typeface="Times New Roman" panose="02020603050405020304" pitchFamily="18" charset="0"/>
                          <a:cs typeface="Times New Roman" panose="02020603050405020304" pitchFamily="18" charset="0"/>
                        </a:rPr>
                        <a:t> an important sightseeing spot</a:t>
                      </a:r>
                      <a:endParaRPr lang="kk-KZ" sz="1600" dirty="0">
                        <a:effectLst/>
                        <a:latin typeface="Times New Roman" panose="02020603050405020304" pitchFamily="18" charset="0"/>
                        <a:ea typeface="Times New Roman"/>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4844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91412035"/>
              </p:ext>
            </p:extLst>
          </p:nvPr>
        </p:nvGraphicFramePr>
        <p:xfrm>
          <a:off x="827584" y="2564904"/>
          <a:ext cx="7408862" cy="3024336"/>
        </p:xfrm>
        <a:graphic>
          <a:graphicData uri="http://schemas.openxmlformats.org/drawingml/2006/table">
            <a:tbl>
              <a:tblPr>
                <a:tableStyleId>{5C22544A-7EE6-4342-B048-85BDC9FD1C3A}</a:tableStyleId>
              </a:tblPr>
              <a:tblGrid>
                <a:gridCol w="7408862">
                  <a:extLst>
                    <a:ext uri="{9D8B030D-6E8A-4147-A177-3AD203B41FA5}">
                      <a16:colId xmlns:a16="http://schemas.microsoft.com/office/drawing/2014/main" val="20000"/>
                    </a:ext>
                  </a:extLst>
                </a:gridCol>
              </a:tblGrid>
              <a:tr h="3024336">
                <a:tc>
                  <a:txBody>
                    <a:bodyPr/>
                    <a:lstStyle/>
                    <a:p>
                      <a:pPr algn="l">
                        <a:spcAft>
                          <a:spcPts val="0"/>
                        </a:spcAft>
                      </a:pPr>
                      <a:endParaRPr lang="en-US"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1. One night is enough time to see Bangkok. </a:t>
                      </a: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2. </a:t>
                      </a:r>
                      <a:r>
                        <a:rPr lang="en-US" sz="1800" dirty="0" err="1">
                          <a:effectLst/>
                          <a:latin typeface="Times New Roman" panose="02020603050405020304" pitchFamily="18" charset="0"/>
                          <a:cs typeface="Times New Roman" panose="02020603050405020304" pitchFamily="18" charset="0"/>
                        </a:rPr>
                        <a:t>Khao</a:t>
                      </a:r>
                      <a:r>
                        <a:rPr lang="en-US" sz="1800" dirty="0">
                          <a:effectLst/>
                          <a:latin typeface="Times New Roman" panose="02020603050405020304" pitchFamily="18" charset="0"/>
                          <a:cs typeface="Times New Roman" panose="02020603050405020304" pitchFamily="18" charset="0"/>
                        </a:rPr>
                        <a:t> San Road is an authentic Thai area of the city. </a:t>
                      </a: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3. </a:t>
                      </a:r>
                      <a:r>
                        <a:rPr lang="en-US" sz="1800" dirty="0" err="1">
                          <a:effectLst/>
                          <a:latin typeface="Times New Roman" panose="02020603050405020304" pitchFamily="18" charset="0"/>
                          <a:cs typeface="Times New Roman" panose="02020603050405020304" pitchFamily="18" charset="0"/>
                        </a:rPr>
                        <a:t>Phra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Kanong</a:t>
                      </a:r>
                      <a:r>
                        <a:rPr lang="en-US" sz="1800" dirty="0">
                          <a:effectLst/>
                          <a:latin typeface="Times New Roman" panose="02020603050405020304" pitchFamily="18" charset="0"/>
                          <a:cs typeface="Times New Roman" panose="02020603050405020304" pitchFamily="18" charset="0"/>
                        </a:rPr>
                        <a:t> is further away from the main tourist sites than </a:t>
                      </a:r>
                      <a:r>
                        <a:rPr lang="en-US" sz="1800" dirty="0" err="1">
                          <a:effectLst/>
                          <a:latin typeface="Times New Roman" panose="02020603050405020304" pitchFamily="18" charset="0"/>
                          <a:cs typeface="Times New Roman" panose="02020603050405020304" pitchFamily="18" charset="0"/>
                        </a:rPr>
                        <a:t>Khao</a:t>
                      </a:r>
                      <a:r>
                        <a:rPr lang="en-US" sz="1800" dirty="0">
                          <a:effectLst/>
                          <a:latin typeface="Times New Roman" panose="02020603050405020304" pitchFamily="18" charset="0"/>
                          <a:cs typeface="Times New Roman" panose="02020603050405020304" pitchFamily="18" charset="0"/>
                        </a:rPr>
                        <a:t> San Road is. </a:t>
                      </a: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4. The river boat taxis often get stuck in traffic too. </a:t>
                      </a:r>
                      <a:endParaRPr lang="kk-KZ" sz="1800" dirty="0">
                        <a:effectLst/>
                        <a:latin typeface="Times New Roman" panose="02020603050405020304" pitchFamily="18" charset="0"/>
                        <a:cs typeface="Times New Roman" panose="02020603050405020304" pitchFamily="18" charset="0"/>
                      </a:endParaRPr>
                    </a:p>
                    <a:p>
                      <a:pPr algn="l">
                        <a:spcAft>
                          <a:spcPts val="0"/>
                        </a:spcAft>
                      </a:pPr>
                      <a:r>
                        <a:rPr lang="en-US" sz="1800" dirty="0">
                          <a:effectLst/>
                          <a:latin typeface="Times New Roman" panose="02020603050405020304" pitchFamily="18" charset="0"/>
                          <a:cs typeface="Times New Roman" panose="02020603050405020304" pitchFamily="18" charset="0"/>
                        </a:rPr>
                        <a:t>5. Taking the </a:t>
                      </a:r>
                      <a:r>
                        <a:rPr lang="en-US" sz="1800" dirty="0" err="1">
                          <a:effectLst/>
                          <a:latin typeface="Times New Roman" panose="02020603050405020304" pitchFamily="18" charset="0"/>
                          <a:cs typeface="Times New Roman" panose="02020603050405020304" pitchFamily="18" charset="0"/>
                        </a:rPr>
                        <a:t>Skytrain</a:t>
                      </a:r>
                      <a:r>
                        <a:rPr lang="en-US" sz="1800" dirty="0">
                          <a:effectLst/>
                          <a:latin typeface="Times New Roman" panose="02020603050405020304" pitchFamily="18" charset="0"/>
                          <a:cs typeface="Times New Roman" panose="02020603050405020304" pitchFamily="18" charset="0"/>
                        </a:rPr>
                        <a:t> is a faster way to see the city than going by taxi.</a:t>
                      </a:r>
                      <a:endParaRPr lang="kk-KZ" sz="1800" dirty="0">
                        <a:effectLst/>
                        <a:latin typeface="Times New Roman" panose="02020603050405020304" pitchFamily="18" charset="0"/>
                        <a:cs typeface="Times New Roman" panose="02020603050405020304" pitchFamily="18" charset="0"/>
                      </a:endParaRPr>
                    </a:p>
                    <a:p>
                      <a:pPr algn="l"/>
                      <a:r>
                        <a:rPr lang="en-US" sz="1800" dirty="0">
                          <a:effectLst/>
                          <a:latin typeface="Times New Roman" panose="02020603050405020304" pitchFamily="18" charset="0"/>
                          <a:cs typeface="Times New Roman" panose="02020603050405020304" pitchFamily="18" charset="0"/>
                        </a:rPr>
                        <a:t> 6. You need to choose where to eat carefully, as not everywhere is good. </a:t>
                      </a:r>
                      <a:endParaRPr lang="kk-KZ" sz="1800" dirty="0">
                        <a:effectLst/>
                        <a:latin typeface="Times New Roman" panose="02020603050405020304" pitchFamily="18" charset="0"/>
                        <a:ea typeface="Times New Roman"/>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Are the sentences true or false? Answer</a:t>
            </a:r>
            <a:br>
              <a:rPr lang="kk-KZ" sz="2800" dirty="0">
                <a:latin typeface="Times New Roman" panose="02020603050405020304" pitchFamily="18" charset="0"/>
                <a:cs typeface="Times New Roman" panose="02020603050405020304" pitchFamily="18" charset="0"/>
              </a:rPr>
            </a:br>
            <a:endParaRPr lang="kk-KZ" sz="2800" dirty="0"/>
          </a:p>
        </p:txBody>
      </p:sp>
      <p:sp>
        <p:nvSpPr>
          <p:cNvPr id="2" name="Прямоугольник 1"/>
          <p:cNvSpPr/>
          <p:nvPr/>
        </p:nvSpPr>
        <p:spPr>
          <a:xfrm>
            <a:off x="1691680" y="5805264"/>
            <a:ext cx="457965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da-DK" dirty="0">
                <a:solidFill>
                  <a:srgbClr val="C00000"/>
                </a:solidFill>
              </a:rPr>
              <a:t>1. False 2. False 3. True 4. False 5. True 6. False</a:t>
            </a:r>
            <a:endParaRPr lang="ru-RU" dirty="0">
              <a:solidFill>
                <a:srgbClr val="C00000"/>
              </a:solidFill>
            </a:endParaRPr>
          </a:p>
        </p:txBody>
      </p:sp>
    </p:spTree>
    <p:extLst>
      <p:ext uri="{BB962C8B-B14F-4D97-AF65-F5344CB8AC3E}">
        <p14:creationId xmlns:p14="http://schemas.microsoft.com/office/powerpoint/2010/main" val="28925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410</TotalTime>
  <Words>981</Words>
  <Application>Microsoft Office PowerPoint</Application>
  <PresentationFormat>Экран (4:3)</PresentationFormat>
  <Paragraphs>67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Candara</vt:lpstr>
      <vt:lpstr>Symbol</vt:lpstr>
      <vt:lpstr>Times New Roman</vt:lpstr>
      <vt:lpstr>Волна</vt:lpstr>
      <vt:lpstr>English. Grade:6  Theme: Reviewing map reading skills</vt:lpstr>
      <vt:lpstr>Learning objectives </vt:lpstr>
      <vt:lpstr>Warm-up.   </vt:lpstr>
      <vt:lpstr>Read a travel guide about Bangkok to practise and improve your reading skills. Before reading Do the preparation task first. Then read the text and do the exercises. Preparation task Match the definitions (a–f) with the vocabulary (1–6). Vocabulary Definition </vt:lpstr>
      <vt:lpstr>Презентация PowerPoint</vt:lpstr>
      <vt:lpstr>Презентация PowerPoint</vt:lpstr>
      <vt:lpstr>Match the Bangkok landmarks and places with the descriptions. </vt:lpstr>
      <vt:lpstr>Match the Bangkok landmarks and places with the descriptions. </vt:lpstr>
      <vt:lpstr>Are the sentences true or false? Answer </vt:lpstr>
      <vt:lpstr>Discussion Would you like to visit Bangkok? Why or why not?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Grade:8  Theme: Infinitive/ -ing form</dc:title>
  <dc:creator>Пользователь</dc:creator>
  <cp:lastModifiedBy>aknuruzakbaeva@gmail.com</cp:lastModifiedBy>
  <cp:revision>21</cp:revision>
  <dcterms:created xsi:type="dcterms:W3CDTF">2020-08-20T10:35:42Z</dcterms:created>
  <dcterms:modified xsi:type="dcterms:W3CDTF">2020-12-23T08:04:32Z</dcterms:modified>
</cp:coreProperties>
</file>