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368" r:id="rId5"/>
    <p:sldId id="367" r:id="rId6"/>
    <p:sldId id="336" r:id="rId7"/>
    <p:sldId id="335" r:id="rId8"/>
    <p:sldId id="317" r:id="rId9"/>
    <p:sldId id="267" r:id="rId10"/>
    <p:sldId id="364" r:id="rId11"/>
    <p:sldId id="3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40"/>
        <p:guide pos="28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 тақырыбы:</a:t>
            </a:r>
            <a:b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XIV-XVI </a:t>
            </a:r>
            <a:r>
              <a:rPr lang="en-US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 бірінші жартысындағы </a:t>
            </a:r>
            <a:r>
              <a:rPr lang="ru-RU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</a:t>
            </a:r>
            <a:r>
              <a:rPr lang="en-US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ғасырлық еуропалық қоғам</a:t>
            </a:r>
            <a:r>
              <a:rPr 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</a:t>
            </a:r>
            <a:b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“Қара індет” </a:t>
            </a:r>
            <a:r>
              <a:rPr lang="ru-RU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шаруалар к</a:t>
            </a:r>
            <a:r>
              <a:rPr lang="en-US" altLang="ru-RU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өтерілістері мен феодалдық соғыстардың басты себебі болды ма</a:t>
            </a:r>
            <a:r>
              <a:rPr lang="en-US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2195830" y="116205"/>
            <a:ext cx="494157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-тапсырма</a:t>
            </a:r>
          </a:p>
          <a:p>
            <a:pPr algn="ctr"/>
            <a:r>
              <a:rPr lang="ru-RU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Бер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ілген ақпараттың ақиқат не жалған екендігін анықтаңыз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altLang="en-US" sz="2000"/>
          </a:p>
        </p:txBody>
      </p:sp>
      <p:graphicFrame>
        <p:nvGraphicFramePr>
          <p:cNvPr id="5" name="Таблица 4"/>
          <p:cNvGraphicFramePr/>
          <p:nvPr/>
        </p:nvGraphicFramePr>
        <p:xfrm>
          <a:off x="1331595" y="1412875"/>
          <a:ext cx="67030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2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Ақиқат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Жалған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1365 </a:t>
                      </a:r>
                      <a:r>
                        <a:rPr lang="en-US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 Англияда Уот Тайлер бастаған шаруалар көтерілісі болды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1358 </a:t>
                      </a:r>
                      <a:r>
                        <a:rPr lang="en-US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 француз тағының мұрагері карл Парижді басып алды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Зұлым Карл Уот Тайлерді опасыздықпен өлтірді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ғылшын үкіметі елге салық салуды көбейтуді құптамады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Жакерия көтерілісінің нәтижесінде салық төмендеді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Текстовое поле 1"/>
          <p:cNvSpPr txBox="1"/>
          <p:nvPr/>
        </p:nvSpPr>
        <p:spPr>
          <a:xfrm>
            <a:off x="1403350" y="5229225"/>
            <a:ext cx="566293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Дескриптор:</a:t>
            </a: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Ақпараттың ақиқат, жалғандығын анықтайды;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584893" y="332740"/>
            <a:ext cx="20796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-тапсырма</a:t>
            </a:r>
            <a:endParaRPr lang="ru-RU" altLang="en-US" sz="280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029393" y="836295"/>
            <a:ext cx="11169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</a:t>
            </a:r>
          </a:p>
        </p:txBody>
      </p:sp>
      <p:graphicFrame>
        <p:nvGraphicFramePr>
          <p:cNvPr id="5" name="Таблица 4"/>
          <p:cNvGraphicFramePr/>
          <p:nvPr/>
        </p:nvGraphicFramePr>
        <p:xfrm>
          <a:off x="1547495" y="1556385"/>
          <a:ext cx="67030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2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Ақиқат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Жалған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1365 </a:t>
                      </a:r>
                      <a:r>
                        <a:rPr lang="en-US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 Англияда Уот Тайлер бастаған шаруалар көтерілісі болды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ru-RU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1358 </a:t>
                      </a:r>
                      <a:r>
                        <a:rPr lang="en-US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 француз тағының мұрагері карл Парижді басып алды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Зұлым Карл Уот Тайлерді опасыздықпен өлтірді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А</a:t>
                      </a:r>
                      <a:r>
                        <a:rPr lang="en-US" altLang="en-US" sz="1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ғылшын үкіметі елге салық салуды көбейтуді құптамады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8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Жакерия көтерілісінің нәтижесінде салық төмендеді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605" y="1340485"/>
            <a:ext cx="8229600" cy="2998470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7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У.Тайлер, Г. Каль жетекшілігімен болған </a:t>
            </a:r>
            <a:r>
              <a:rPr lang="en-US" altLang="en-US" sz="27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шаруалар </a:t>
            </a:r>
            <a:r>
              <a:rPr lang="en-US" sz="27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көтерілістер</a:t>
            </a:r>
            <a:r>
              <a:rPr lang="en-US" altLang="en-US" sz="27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ін</a:t>
            </a:r>
            <a:r>
              <a:rPr lang="en-US" sz="27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ің себептері мен маңызын анықта</a:t>
            </a:r>
            <a:r>
              <a:rPr lang="en-US" altLang="en-US" sz="27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й</a:t>
            </a:r>
            <a:r>
              <a:rPr lang="ru-RU" altLang="en-US" sz="27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алды</a:t>
            </a:r>
            <a:r>
              <a:rPr lang="en-US" altLang="ru-RU" sz="27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ң</a:t>
            </a:r>
            <a:r>
              <a:rPr lang="ru-RU" altLang="en-US" sz="27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ыздар</a:t>
            </a:r>
            <a:r>
              <a:rPr lang="en-US" sz="27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</a:p>
          <a:p>
            <a:pPr marL="285750" indent="-285750"/>
            <a:endParaRPr lang="en-US" altLang="en-US" sz="27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US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16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тапсырма</a:t>
            </a:r>
            <a:r>
              <a:rPr lang="en-US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22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705" y="1165860"/>
            <a:ext cx="4745355" cy="452628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altLang="ru-RU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Жакерия көтерілісі мен Уот Тайлер көтерілісінің ұқсастығын жазып келіңіздер</a:t>
            </a:r>
            <a:endParaRPr lang="ru-RU" sz="1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байланысы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7945" y="2276475"/>
            <a:ext cx="3451225" cy="405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087" y="1183672"/>
            <a:ext cx="8001056" cy="4276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6.3.2.2 У.Тайлер, Г. Каль жетекшілігімен болған антифеодалдық көтерілістердің себептері мен маңызын анықтау;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6.3.1.4 - феодалдық соғыстар мен орталықтандырылған мемлекеттердің құрылуы арасында байланыс орнату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r>
              <a:rPr kumimoji="0" lang="ru-RU" altLang="en-US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У.Тайлер, Г. Каль жетекшілігімен болған </a:t>
            </a:r>
            <a:r>
              <a:rPr lang="en-US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шаруалар </a:t>
            </a:r>
            <a:r>
              <a:rPr 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көтерілістер</a:t>
            </a:r>
            <a:r>
              <a:rPr lang="en-US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ін</a:t>
            </a:r>
            <a:r>
              <a:rPr 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ің себептері мен маңызын анықта</a:t>
            </a:r>
            <a:r>
              <a:rPr lang="en-US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йды</a:t>
            </a:r>
            <a:r>
              <a:rPr 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en-US" sz="24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en-US" sz="24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636010" y="188595"/>
            <a:ext cx="21761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67360" y="836295"/>
            <a:ext cx="78619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ru-RU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Жакерия</a:t>
            </a:r>
            <a:r>
              <a:rPr lang="ru-RU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Франциядағы антифеодалдық шаруалар көтерілісі (1358). 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95605" y="2060575"/>
            <a:ext cx="727456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Уот Тайлер көтерілісі</a:t>
            </a:r>
            <a:r>
              <a:rPr lang="ru-RU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(1381) </a:t>
            </a:r>
            <a:r>
              <a:rPr lang="ru-RU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</a:t>
            </a:r>
            <a:r>
              <a:rPr lang="ru-RU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ғасырдағы Англияда (және 14 ғасырдағы бүкіл Батыс Еуропада) феодалдарға қарсы ең ірі шаруалар көтерілісі. 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67360" y="3284855"/>
            <a:ext cx="83356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Гильом Каль</a:t>
            </a:r>
            <a:r>
              <a: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—Мелло қыстағының шаруасы, Жакерияның басқарушысы.</a:t>
            </a:r>
          </a:p>
          <a:p>
            <a:endParaRPr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595" y="1340485"/>
            <a:ext cx="4085590" cy="376237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" y="1340485"/>
            <a:ext cx="4256405" cy="3762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huguemass"/>
          <p:cNvPicPr>
            <a:picLocks noChangeAspect="1"/>
          </p:cNvPicPr>
          <p:nvPr/>
        </p:nvPicPr>
        <p:blipFill>
          <a:blip r:embed="rId2"/>
          <a:srcRect t="4296" r="5355"/>
          <a:stretch>
            <a:fillRect/>
          </a:stretch>
        </p:blipFill>
        <p:spPr>
          <a:xfrm>
            <a:off x="251460" y="843915"/>
            <a:ext cx="4320540" cy="396113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rcRect l="17782" t="13380" r="41762" b="27925"/>
          <a:stretch>
            <a:fillRect/>
          </a:stretch>
        </p:blipFill>
        <p:spPr>
          <a:xfrm>
            <a:off x="4859655" y="822325"/>
            <a:ext cx="4039870" cy="398272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6012180" y="5013325"/>
            <a:ext cx="23094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Гильом Каль</a:t>
            </a:r>
            <a:endParaRPr lang="ru-RU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 l="24683" t="16240" r="49005" b="29410"/>
          <a:stretch>
            <a:fillRect/>
          </a:stretch>
        </p:blipFill>
        <p:spPr>
          <a:xfrm>
            <a:off x="4787900" y="980440"/>
            <a:ext cx="4097655" cy="391477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5868035" y="5013325"/>
            <a:ext cx="20078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Уот Тайлер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rcRect l="-1966" t="3091" r="2633" b="14782"/>
          <a:stretch>
            <a:fillRect/>
          </a:stretch>
        </p:blipFill>
        <p:spPr>
          <a:xfrm>
            <a:off x="35560" y="980440"/>
            <a:ext cx="4585335" cy="3843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692785"/>
            <a:ext cx="7680325" cy="4892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/>
          <p:nvPr/>
        </p:nvGraphicFramePr>
        <p:xfrm>
          <a:off x="4572000" y="15087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Текстовое поле 6"/>
          <p:cNvSpPr txBox="1"/>
          <p:nvPr/>
        </p:nvSpPr>
        <p:spPr>
          <a:xfrm>
            <a:off x="2915920" y="116205"/>
            <a:ext cx="41052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-тапсырма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ru-RU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/>
          <p:nvPr/>
        </p:nvGraphicFramePr>
        <p:xfrm>
          <a:off x="4572000" y="15087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altLang="en-US"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</a:t>
                      </a:r>
                      <a:endParaRPr lang="en-US" altLang="en-US"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endParaRPr lang="en-US" altLang="en-US"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</a:t>
                      </a:r>
                      <a:endParaRPr lang="en-US" altLang="en-US" sz="1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400" b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400" b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400" b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400" b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Текстовое поле 9"/>
          <p:cNvSpPr txBox="1"/>
          <p:nvPr/>
        </p:nvSpPr>
        <p:spPr>
          <a:xfrm>
            <a:off x="395605" y="4796790"/>
            <a:ext cx="85451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Дескриптор:</a:t>
            </a:r>
          </a:p>
          <a:p>
            <a:r>
              <a:rPr lang="en-US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Уот Тайлер көтерілісі мен Жакерия көтерілісінің себ</a:t>
            </a:r>
            <a:r>
              <a:rPr lang="ru-RU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птерін жазады;</a:t>
            </a:r>
          </a:p>
          <a:p>
            <a:r>
              <a:rPr lang="en-US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Уот Тайлер көтерілісі мен Жакерия көтерілісінің мақсатын жазады;</a:t>
            </a:r>
          </a:p>
          <a:p>
            <a:r>
              <a:rPr lang="en-US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Уот Тайлер көтерілісі мен Жакерия көтерілісінің нәтижесін жазады;</a:t>
            </a:r>
          </a:p>
          <a:p>
            <a:r>
              <a:rPr lang="en-US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Уот Тайлер көтерілісі мен Жакерия көтерілісінің тарихи маңызын жазады;</a:t>
            </a:r>
          </a:p>
          <a:p>
            <a:endParaRPr lang="en-US" alt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" name="Таблица 1"/>
          <p:cNvGraphicFramePr/>
          <p:nvPr/>
        </p:nvGraphicFramePr>
        <p:xfrm>
          <a:off x="4572000" y="1464183"/>
          <a:ext cx="0" cy="442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5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саяси себебі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әлеуметтік-экономикалық  себебі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 діни себебі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/>
          <p:nvPr/>
        </p:nvGraphicFramePr>
        <p:xfrm>
          <a:off x="4699000" y="1591183"/>
          <a:ext cx="0" cy="442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5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саяси себебі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әлеуметтік-экономикалық  себебі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 діни себебі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/>
          <p:nvPr/>
        </p:nvGraphicFramePr>
        <p:xfrm>
          <a:off x="4826000" y="1718183"/>
          <a:ext cx="0" cy="442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5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саяси себебі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әлеуметтік-экономикалық  себебі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 діни себебі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7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0" name="Текстовое поле 99"/>
          <p:cNvSpPr txBox="1"/>
          <p:nvPr/>
        </p:nvSpPr>
        <p:spPr>
          <a:xfrm>
            <a:off x="735330" y="805180"/>
            <a:ext cx="76835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475740" y="692785"/>
            <a:ext cx="65633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“Шаруалар көтерілісінің себептері мен маңызы” </a:t>
            </a:r>
          </a:p>
          <a:p>
            <a:pPr algn="ctr"/>
            <a:r>
              <a:rPr lang="en-US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кестесін толтырыңыз</a:t>
            </a:r>
          </a:p>
        </p:txBody>
      </p:sp>
      <p:graphicFrame>
        <p:nvGraphicFramePr>
          <p:cNvPr id="6" name="Таблица 5"/>
          <p:cNvGraphicFramePr/>
          <p:nvPr/>
        </p:nvGraphicFramePr>
        <p:xfrm>
          <a:off x="1043305" y="1718310"/>
          <a:ext cx="7543800" cy="275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6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Көтерілістер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6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Көтеріліс себептері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6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Көтеріліс мақсаты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6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Көтеріліс нәтижесі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6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Көтерілістің тарихи маңызы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ru-RU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61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rcRect l="24683" t="16240" r="49005" b="29410"/>
          <a:stretch>
            <a:fillRect/>
          </a:stretch>
        </p:blipFill>
        <p:spPr>
          <a:xfrm>
            <a:off x="1286510" y="2636520"/>
            <a:ext cx="998220" cy="748665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/>
          <a:srcRect l="17782" t="13380" r="41762" b="27925"/>
          <a:stretch>
            <a:fillRect/>
          </a:stretch>
        </p:blipFill>
        <p:spPr>
          <a:xfrm>
            <a:off x="1259840" y="3644900"/>
            <a:ext cx="953135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395605" y="5661025"/>
            <a:ext cx="357822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707765" y="116205"/>
            <a:ext cx="2168525" cy="1383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-тапсырма 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Жауабы</a:t>
            </a:r>
          </a:p>
          <a:p>
            <a:pPr algn="ctr"/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" name="Таблица 1"/>
          <p:cNvGraphicFramePr/>
          <p:nvPr/>
        </p:nvGraphicFramePr>
        <p:xfrm>
          <a:off x="4572000" y="1439418"/>
          <a:ext cx="0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72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саяси себебі</a:t>
                      </a:r>
                      <a:endParaRPr lang="en-US" altLang="en-US" sz="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әлеуметтік-экономикалық  себебі</a:t>
                      </a:r>
                      <a:endParaRPr lang="en-US" altLang="en-US" sz="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 діни себебі</a:t>
                      </a:r>
                      <a:endParaRPr lang="en-US" altLang="en-US" sz="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0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Византиның ауыр саяси жағдайы:  печенег тайпалары ауыр соққы берді.Түрік-салжұқтар Таяу Шығыстың көп бөлігін басып алды (Сирия, Палестина).</a:t>
                      </a: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1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Еуропадағы вассальдық жүйе феодалдардың арасында жер жетіспеушілігіне себеп болды. Еуропада рыцарлар пайда болды, жер иеліктері аз немесе тіпті болмады.Ірі феодалдар Шығыста көп жерлерді иемденуді көздеді. </a:t>
                      </a:r>
                      <a:endParaRPr lang="en-US" altLang="en-US" sz="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Иерусалим қаласында Иса табыты орналасқан, қала мұсылмандардың қолында болды.Католик шіркеуі билікті Шығысқа таратуды көздеді.</a:t>
                      </a:r>
                      <a:endParaRPr lang="en-US" altLang="en-US" sz="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Замещающее содержимое 7"/>
          <p:cNvGraphicFramePr>
            <a:graphicFrameLocks noGrp="1"/>
          </p:cNvGraphicFramePr>
          <p:nvPr>
            <p:ph idx="1"/>
          </p:nvPr>
        </p:nvGraphicFramePr>
        <p:xfrm>
          <a:off x="179705" y="1052830"/>
          <a:ext cx="8815070" cy="552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5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6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Көтерілістер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6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Көтеріліс себептері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6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Көтеріліс мақсаты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6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Көтеріліс нәтижесі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sz="16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Көтерілістің тарихи маңызы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Уот Тайлер көтерілісі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ru-RU" sz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Оба індетінен халықтың көп бөлігі қырылып, жұмыс күші азайды. Жүзжылдық соғыс әсерінен эуономикалық жағдай нашарлады, салық көбейтіліп, халықтың әлеуметтік жағдайы төмендептті. </a:t>
                      </a:r>
                      <a:r>
                        <a:rPr lang="ru-RU" altLang="en-US" sz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ru-RU" sz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ru-RU" altLang="en-US" sz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ауымдық жерлерді феодалдардың басып алуына, жалдамалы еңбектің пайдаланудың өрістеп-кеңеюіне, тәуелділіктің күшеюіне, барщинаға қайта оралуға әкеліп соқтырды.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ru-RU" sz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 адамның тәуелділігін, барщинаны жою</a:t>
                      </a:r>
                    </a:p>
                    <a:p>
                      <a:pPr algn="l">
                        <a:buNone/>
                      </a:pPr>
                      <a:r>
                        <a:rPr lang="en-US" altLang="ru-RU" sz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шіркеу жерін шаруаларға бөліп беру, саудаға еркіндік беруді талап етті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ru-RU" sz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У.Тайлерді опасыздықпен өлтірді, көтеріліс жеңіліске ұшырады, қатысқан шаруаларды қатаң жазаға тартты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ru-RU" sz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Уот Тайлер көтерілісі Англиядағы серфдомды жоюда маңызды рөл атқарды. Ағылшын шаруаларының басыбайлықтықтан босау процесін, барщиналық жүйені жоюды жылдамдатты.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Гильом Каль көтерілісі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ru-RU" sz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Жүзжылдық соғыс және қара інедеттен елдегі күйзеліс, салықтың өсуі, шаруалардың тегін жұмыстарға шегілуі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ru-RU" sz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Олардың мақсаты-феодалдарды жою-Жак оны анық және белсенді түрде түсінді. Бірақ олардың "жақсы патшаның" басшылығымен "мырзаларсыз" еркін өмірге әкелген бұлыңғыр әлеуметтік-саяси ұмтылыстары мүмкін емес арман болды.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ru-RU" sz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Кальді өлтірді, көтерілісшілерді жазалады. Көтеріліс жеңіліс тапты.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Жакерия-Француз тарихындағы ең ірі шаруа көтерілісі, ол 1358 жылы болған анти-феодалдық сипатқа ие болды. Жүз жылдық соғыстағы Францияның жағдайына реакция болды. XIV ғасырда бұл көтеріліс "дворяндармен соғыс"деп аталды.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Экран (4:3)</PresentationFormat>
  <Paragraphs>197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   Бөлім тақырыбы: XIV-XVI ғасырдың бірінші жартысындағы ортағасырлық еуропалық қоғам Сабақ тақырыбы: “Қара індет” шаруалар көтерілістері мен феодалдық соғыстардың басты себебі болды ма?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</vt:lpstr>
      <vt:lpstr>Оқу тапсырмасы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Бөлім тақырыбы: Терімшілер-аңшылардан бастап жер иеленушілер мен мал өсірушілерге дейін Сабақ тақырыбы: Алғашқы адам қалай пайда болды?</dc:title>
  <dc:creator>001</dc:creator>
  <cp:lastModifiedBy>Данагул</cp:lastModifiedBy>
  <cp:revision>132</cp:revision>
  <dcterms:created xsi:type="dcterms:W3CDTF">2020-09-10T05:41:00Z</dcterms:created>
  <dcterms:modified xsi:type="dcterms:W3CDTF">2024-11-16T16:03:59Z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1049-11.2.0.10132</vt:lpwstr>
  </property>
</Properties>
</file>