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65" r:id="rId4"/>
    <p:sldId id="366" r:id="rId5"/>
    <p:sldId id="376" r:id="rId6"/>
    <p:sldId id="367" r:id="rId7"/>
    <p:sldId id="364" r:id="rId8"/>
    <p:sldId id="375" r:id="rId9"/>
    <p:sldId id="267" r:id="rId10"/>
    <p:sldId id="325" r:id="rId11"/>
    <p:sldId id="358" r:id="rId12"/>
    <p:sldId id="361" r:id="rId13"/>
    <p:sldId id="38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0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30"/>
        <p:guide pos="28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260" y="2204720"/>
            <a:ext cx="7772400" cy="1470025"/>
          </a:xfrm>
        </p:spPr>
        <p:txBody>
          <a:bodyPr>
            <a:normAutofit fontScale="90000"/>
          </a:bodyPr>
          <a:lstStyle/>
          <a:p>
            <a:pPr eaLnBrk="0" hangingPunct="0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 тақырыбы:</a:t>
            </a:r>
            <a:b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en-US" altLang="ru-RU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ңғолдар</a:t>
            </a:r>
            <a: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</a:t>
            </a:r>
            <a:b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Монғолдар әлемдік империяны қалай құрды?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469323" y="404495"/>
            <a:ext cx="207962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-тапсырма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800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95605" y="4437380"/>
            <a:ext cx="831469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Дескриптор:</a:t>
            </a:r>
          </a:p>
          <a:p>
            <a:pPr lvl="0"/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Кескін картаға моңғолдардың Қытайды жаулап алуын, маңызды шайқастар мен мерзімдерін көрсетеді түсіреді,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Кескін картаға моңғолдардың Орталық Азияны жаулап алуын, маңызды шайқастар мен мерзімдерін көрсетеді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Кескін картаға моңғолдардың Киев-Русі мемлекетінің аумақтарын  жаулап алуын, маңызды шайқастар мен мерзімдерін көрсетеді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түсіреді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2000" i="1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 l="39354" t="25481" r="24805" b="34738"/>
          <a:stretch>
            <a:fillRect/>
          </a:stretch>
        </p:blipFill>
        <p:spPr>
          <a:xfrm>
            <a:off x="1335405" y="1052830"/>
            <a:ext cx="6188075" cy="3261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612515" y="250825"/>
            <a:ext cx="2079625" cy="891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-тапсырма</a:t>
            </a:r>
          </a:p>
          <a:p>
            <a:pPr algn="ctr"/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</a:p>
        </p:txBody>
      </p:sp>
      <p:pic>
        <p:nvPicPr>
          <p:cNvPr id="4" name="Picture 2" descr="C:\Users\USER\Desktop\mongol.gif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" y="1340485"/>
            <a:ext cx="7862570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683260" y="260350"/>
            <a:ext cx="8063865" cy="1260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-тапсырма</a:t>
            </a:r>
          </a:p>
          <a:p>
            <a:pPr algn="ctr"/>
            <a:r>
              <a:rPr lang="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“Сәйкестендіру”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ru-RU" altLang="en-US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240155" y="4725035"/>
            <a:ext cx="6950075" cy="67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Дескриптор:</a:t>
            </a:r>
          </a:p>
          <a:p>
            <a:r>
              <a:rPr lang="ru-RU" altLang="en-US"/>
              <a:t>-</a:t>
            </a:r>
            <a:r>
              <a:rPr lang="ru-RU" alt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" altLang="ru-RU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ақпаратты дұрыс жауабымен сәйкестендіреді;</a:t>
            </a:r>
          </a:p>
        </p:txBody>
      </p:sp>
      <p:graphicFrame>
        <p:nvGraphicFramePr>
          <p:cNvPr id="4" name="Таблица 3"/>
          <p:cNvGraphicFramePr/>
          <p:nvPr/>
        </p:nvGraphicFramePr>
        <p:xfrm>
          <a:off x="810895" y="1340485"/>
          <a:ext cx="7644130" cy="195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1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Мо</a:t>
                      </a:r>
                      <a:r>
                        <a:rPr lang="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ңғол әскерелерінің негізі</a:t>
                      </a:r>
                    </a:p>
                    <a:p>
                      <a:pPr>
                        <a:buNone/>
                      </a:pPr>
                      <a:r>
                        <a:rPr lang="ru-RU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Сада</a:t>
                      </a:r>
                      <a:r>
                        <a:rPr lang="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 атуды үйренді</a:t>
                      </a:r>
                    </a:p>
                    <a:p>
                      <a:pPr>
                        <a:buNone/>
                      </a:pPr>
                      <a:r>
                        <a:rPr lang="ru-RU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3. 3 </a:t>
                      </a:r>
                      <a:r>
                        <a:rPr lang="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 </a:t>
                      </a:r>
                    </a:p>
                    <a:p>
                      <a:pPr>
                        <a:buNone/>
                      </a:pPr>
                      <a:r>
                        <a:rPr lang="ru-RU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Ж</a:t>
                      </a:r>
                      <a:r>
                        <a:rPr lang="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еңіл атты әскер</a:t>
                      </a:r>
                    </a:p>
                    <a:p>
                      <a:pPr>
                        <a:buNone/>
                      </a:pPr>
                      <a:r>
                        <a:rPr lang="ru-RU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Моңғол әскерінің қаруы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</a:t>
                      </a:r>
                      <a:r>
                        <a:rPr lang="ru-RU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</a:t>
                      </a:r>
                      <a:r>
                        <a:rPr lang="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шақырым</a:t>
                      </a:r>
                    </a:p>
                    <a:p>
                      <a:pPr>
                        <a:buNone/>
                      </a:pPr>
                      <a:r>
                        <a:rPr lang="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Бірінші болып шабуылдаған</a:t>
                      </a:r>
                    </a:p>
                    <a:p>
                      <a:pPr>
                        <a:buNone/>
                      </a:pPr>
                      <a:r>
                        <a:rPr lang="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Атты әскер</a:t>
                      </a:r>
                    </a:p>
                    <a:p>
                      <a:pPr>
                        <a:buNone/>
                      </a:pP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lang="" altLang="en-US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Темір ілмек</a:t>
                      </a:r>
                      <a:endParaRPr lang="en-US" altLang="ru-RU" sz="20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" altLang="en-US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" altLang="en-US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/>
          <p:nvPr/>
        </p:nvGraphicFramePr>
        <p:xfrm>
          <a:off x="1331595" y="3716655"/>
          <a:ext cx="6400165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1.                     2.                     3.                           4.                     5.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779520" y="332740"/>
            <a:ext cx="2079625" cy="891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-тапсырма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Жауабы</a:t>
            </a:r>
          </a:p>
        </p:txBody>
      </p:sp>
      <p:graphicFrame>
        <p:nvGraphicFramePr>
          <p:cNvPr id="4" name="Таблица 3"/>
          <p:cNvGraphicFramePr/>
          <p:nvPr/>
        </p:nvGraphicFramePr>
        <p:xfrm>
          <a:off x="810895" y="1340485"/>
          <a:ext cx="7644130" cy="195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1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Мо</a:t>
                      </a: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ңғол әскерелерінің негізі</a:t>
                      </a:r>
                    </a:p>
                    <a:p>
                      <a:pPr>
                        <a:buNone/>
                      </a:pPr>
                      <a:r>
                        <a:rPr lang="ru-RU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Сада</a:t>
                      </a: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 атуды үйренді</a:t>
                      </a:r>
                    </a:p>
                    <a:p>
                      <a:pPr>
                        <a:buNone/>
                      </a:pPr>
                      <a:r>
                        <a:rPr lang="ru-RU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3. 3 </a:t>
                      </a: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 </a:t>
                      </a:r>
                    </a:p>
                    <a:p>
                      <a:pPr>
                        <a:buNone/>
                      </a:pPr>
                      <a:r>
                        <a:rPr lang="ru-RU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Ж</a:t>
                      </a: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еңіл атты әскер</a:t>
                      </a:r>
                    </a:p>
                    <a:p>
                      <a:pPr>
                        <a:buNone/>
                      </a:pPr>
                      <a:r>
                        <a:rPr lang="ru-RU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Моңғол әскерінің қаруы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</a:t>
                      </a:r>
                      <a:r>
                        <a:rPr lang="ru-RU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</a:t>
                      </a: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шақырым</a:t>
                      </a:r>
                    </a:p>
                    <a:p>
                      <a:pPr>
                        <a:buNone/>
                      </a:pP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Бірінші болып шабуылдаған</a:t>
                      </a:r>
                    </a:p>
                    <a:p>
                      <a:pPr>
                        <a:buNone/>
                      </a:pP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Атты әскер</a:t>
                      </a:r>
                    </a:p>
                    <a:p>
                      <a:pPr>
                        <a:buNone/>
                      </a:pP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lang="en-US" altLang="en-US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Темір ілмек</a:t>
                      </a:r>
                      <a:endParaRPr lang="en-US" altLang="ru-RU" sz="20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ru-RU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lang="en-US" altLang="en-US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altLang="en-US" sz="20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/>
          <p:nvPr/>
        </p:nvGraphicFramePr>
        <p:xfrm>
          <a:off x="1331595" y="3716655"/>
          <a:ext cx="6745605" cy="52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               </a:t>
                      </a:r>
                      <a:r>
                        <a:rPr lang="en-US" altLang="ru-RU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</a:t>
                      </a:r>
                      <a:r>
                        <a:rPr lang="en-US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altLang="ru-RU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</a:t>
                      </a:r>
                      <a:r>
                        <a:rPr lang="en-US" altLang="ru-RU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en-US" altLang="ru-RU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altLang="ru-RU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altLang="ru-RU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altLang="en-US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altLang="ru-RU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160" y="1484630"/>
            <a:ext cx="7661910" cy="2708275"/>
          </a:xfrm>
        </p:spPr>
        <p:txBody>
          <a:bodyPr>
            <a:noAutofit/>
          </a:bodyPr>
          <a:lstStyle/>
          <a:p>
            <a:pPr marL="285750" indent="-285750"/>
            <a:endParaRPr lang="en-US" altLang="en-US" sz="27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Монғол мемлекетінің құрылу тарихы</a:t>
            </a:r>
            <a:r>
              <a:rPr lang="ru-RU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туралы б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іледіңіздер;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Моңғол мемл</a:t>
            </a:r>
            <a:r>
              <a:rPr lang="ru-RU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еке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тінің саяси құрылымын анықтадыңыздар;</a:t>
            </a:r>
            <a:endParaRPr kumimoji="0" lang="ru-RU" altLang="en-US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ru-RU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Моңғолдардың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жаулап алған жерлерін картадан көрсете алдыңыздар;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Мо</a:t>
            </a:r>
            <a:r>
              <a:rPr lang="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ңғол әскерелрін сипаттай 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алдыңыздар;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en-US" sz="16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05" y="441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тапсырма</a:t>
            </a:r>
            <a:r>
              <a:rPr lang="en-US" alt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</a:t>
            </a:r>
            <a: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1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66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Картамен жұмыс</a:t>
            </a:r>
          </a:p>
        </p:txBody>
      </p:sp>
      <p:pic>
        <p:nvPicPr>
          <p:cNvPr id="12" name="Замещающее содержимое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3890" y="1556385"/>
            <a:ext cx="2706370" cy="2706370"/>
          </a:xfrm>
          <a:prstGeom prst="rect">
            <a:avLst/>
          </a:prstGeom>
        </p:spPr>
      </p:pic>
      <p:sp>
        <p:nvSpPr>
          <p:cNvPr id="22" name="Текстовое поле 21"/>
          <p:cNvSpPr txBox="1"/>
          <p:nvPr/>
        </p:nvSpPr>
        <p:spPr>
          <a:xfrm>
            <a:off x="395605" y="1916430"/>
            <a:ext cx="45605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Бату еуропаның қандай жерлерін бағындырды?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750" y="1020763"/>
            <a:ext cx="8352155" cy="46462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.3.2.5 ортағасырлық шапқыншылықтар кезіндегі халықаралық қатынастардың ерекшеліктерін анықтау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r>
              <a:rPr kumimoji="0" lang="ru-RU" altLang="en-US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Монғол мемлекетінің құрылу тарихы</a:t>
            </a:r>
            <a:r>
              <a:rPr lang="ru-RU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туралы б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іледі;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Моңғол мемл</a:t>
            </a:r>
            <a:r>
              <a:rPr lang="ru-RU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еке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тінің саяси құрылымын анықтайды;</a:t>
            </a:r>
            <a:endParaRPr kumimoji="0" lang="ru-RU" altLang="en-US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ru-RU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Моңғолдардың</a:t>
            </a:r>
            <a:r>
              <a:rPr lang="en-US" altLang="en-US" sz="24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жаулап алған жерлерін картадан көрсетеді;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en-US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 sz="24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Моңғолдардың әскери өнерін сипаттайды;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en-US" sz="2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en-US" sz="2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3636010" y="260350"/>
            <a:ext cx="21761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ірек сөздер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011555" y="1365885"/>
            <a:ext cx="69767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</a:t>
            </a:r>
            <a:r>
              <a:rPr lang="en-US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ндар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моңғол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ақсүйектері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Ұлыс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мемлекет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«Ясы»,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Жасақ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Шыңғыс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ханның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заңдар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жинағы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Кұрылтай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көшпелі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ақсүйектер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жиналысы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Түменбасы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(он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түмен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»)- он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әскердің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басшысы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Мыңдық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мың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жауынгердің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қолбасы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Ондық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– он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жауынгердің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қолбасы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 l="5780" t="2115" r="8942" b="15413"/>
          <a:stretch>
            <a:fillRect/>
          </a:stretch>
        </p:blipFill>
        <p:spPr>
          <a:xfrm>
            <a:off x="5426075" y="2781300"/>
            <a:ext cx="3389630" cy="2913380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0460" y="1052830"/>
            <a:ext cx="3594100" cy="163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6" name="Текстовое поле 5"/>
          <p:cNvSpPr txBox="1"/>
          <p:nvPr/>
        </p:nvSpPr>
        <p:spPr>
          <a:xfrm>
            <a:off x="2051685" y="243840"/>
            <a:ext cx="564896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Моңғол империясының құрылуы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51460" y="1268730"/>
            <a:ext cx="26460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Біртұтас монғол мемлкетінің құрылуы Темужіннің (Тимучин) атымен байланысты.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rcRect l="29020" t="27214" r="53959" b="33788"/>
          <a:stretch>
            <a:fillRect/>
          </a:stretch>
        </p:blipFill>
        <p:spPr>
          <a:xfrm>
            <a:off x="2555875" y="1844675"/>
            <a:ext cx="28702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113790" y="476250"/>
            <a:ext cx="76219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Моңғол империясының қоғамдық құрылысы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 l="13729" t="18795" r="40456" b="22309"/>
          <a:stretch>
            <a:fillRect/>
          </a:stretch>
        </p:blipFill>
        <p:spPr>
          <a:xfrm>
            <a:off x="1113790" y="1268730"/>
            <a:ext cx="7225665" cy="4745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 l="16031" t="18664" r="39993" b="43851"/>
          <a:stretch>
            <a:fillRect/>
          </a:stretch>
        </p:blipFill>
        <p:spPr>
          <a:xfrm>
            <a:off x="1403350" y="1341120"/>
            <a:ext cx="6741795" cy="4206875"/>
          </a:xfrm>
          <a:prstGeom prst="rect">
            <a:avLst/>
          </a:prstGeom>
          <a:effectLst/>
        </p:spPr>
      </p:pic>
      <p:sp>
        <p:nvSpPr>
          <p:cNvPr id="3" name="Текстовое поле 2"/>
          <p:cNvSpPr txBox="1"/>
          <p:nvPr/>
        </p:nvSpPr>
        <p:spPr>
          <a:xfrm>
            <a:off x="1189990" y="116840"/>
            <a:ext cx="7035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Шыңғысханның жаулап алушылық жорықтары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rcRect l="16466" t="18114" r="60980" b="33973"/>
          <a:stretch>
            <a:fillRect/>
          </a:stretch>
        </p:blipFill>
        <p:spPr>
          <a:xfrm>
            <a:off x="4860290" y="1484630"/>
            <a:ext cx="4191000" cy="4714875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1992630" y="332740"/>
            <a:ext cx="4732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Моңғол әскерлері</a:t>
            </a: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rcRect l="40946" t="24046" r="41728" b="29975"/>
          <a:stretch>
            <a:fillRect/>
          </a:stretch>
        </p:blipFill>
        <p:spPr>
          <a:xfrm>
            <a:off x="2652395" y="1341120"/>
            <a:ext cx="2466975" cy="3584575"/>
          </a:xfrm>
          <a:prstGeom prst="rect">
            <a:avLst/>
          </a:prstGeom>
        </p:spPr>
      </p:pic>
      <p:pic>
        <p:nvPicPr>
          <p:cNvPr id="13" name="Picture 5" descr="Монго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1BCB7"/>
              </a:clrFrom>
              <a:clrTo>
                <a:srgbClr val="D1BCB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917" y="981058"/>
            <a:ext cx="2697162" cy="472598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3563620" y="260350"/>
            <a:ext cx="216852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-тапсырма 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sz="280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691640" y="764540"/>
            <a:ext cx="62661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Моңғол империясын</a:t>
            </a:r>
            <a:r>
              <a:rPr lang="en-US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ның құрылу тарихы мен саяси құрылымына тән түсініктерді жікте</a:t>
            </a:r>
            <a:r>
              <a:rPr lang="ru-RU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2331085" y="1844675"/>
            <a:ext cx="2252345" cy="162941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Моңғол империясын</a:t>
            </a:r>
            <a:r>
              <a:rPr lang="en-US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ның құрылу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</a:t>
            </a:r>
          </a:p>
        </p:txBody>
      </p:sp>
      <p:sp>
        <p:nvSpPr>
          <p:cNvPr id="7" name="Овал 6"/>
          <p:cNvSpPr/>
          <p:nvPr/>
        </p:nvSpPr>
        <p:spPr>
          <a:xfrm>
            <a:off x="5003800" y="1844675"/>
            <a:ext cx="2279650" cy="157543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аяси құрылымы</a:t>
            </a:r>
            <a:endParaRPr lang="ru-RU" altLang="en-US" b="1"/>
          </a:p>
        </p:txBody>
      </p:sp>
      <p:sp>
        <p:nvSpPr>
          <p:cNvPr id="9" name="Прямоугольник 8"/>
          <p:cNvSpPr/>
          <p:nvPr/>
        </p:nvSpPr>
        <p:spPr>
          <a:xfrm>
            <a:off x="6228080" y="3933190"/>
            <a:ext cx="2362200" cy="3517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636010" y="3933190"/>
            <a:ext cx="2081530" cy="383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Онон өзені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540" y="4509135"/>
            <a:ext cx="2081530" cy="356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 хан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07990" y="4509770"/>
            <a:ext cx="2295525" cy="3562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Боржігін тайпасы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1550" y="3924300"/>
            <a:ext cx="2081530" cy="360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Құрылтай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6516370" y="3933190"/>
            <a:ext cx="1689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“Яса” (Жасақ)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971550" y="5445125"/>
            <a:ext cx="721233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Дескриптор:</a:t>
            </a:r>
          </a:p>
          <a:p>
            <a:r>
              <a:rPr lang="ru-RU" alt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</a:t>
            </a:r>
            <a:r>
              <a:rPr lang="en-US" alt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ңғол империясының құрылуына тән түсініктерді жіктейді;</a:t>
            </a:r>
          </a:p>
          <a:p>
            <a:r>
              <a:rPr lang="ru-RU" alt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 құрылымына тән түсініктерді жіктейді;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е поле 4"/>
          <p:cNvSpPr txBox="1"/>
          <p:nvPr/>
        </p:nvSpPr>
        <p:spPr>
          <a:xfrm>
            <a:off x="395605" y="5661025"/>
            <a:ext cx="357822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707765" y="116205"/>
            <a:ext cx="2168525" cy="1383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-тапсырма </a:t>
            </a:r>
            <a:b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Жауабы</a:t>
            </a:r>
          </a:p>
          <a:p>
            <a:pPr algn="ctr"/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" name="Таблица 1"/>
          <p:cNvGraphicFramePr/>
          <p:nvPr/>
        </p:nvGraphicFramePr>
        <p:xfrm>
          <a:off x="4572000" y="1439418"/>
          <a:ext cx="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72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саяси себебі</a:t>
                      </a:r>
                      <a:endParaRPr lang="en-US" altLang="en-US" sz="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әлеуметтік-экономикалық  себебі</a:t>
                      </a:r>
                      <a:endParaRPr lang="en-US" altLang="en-US" sz="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 жорықтарың  діни себебі</a:t>
                      </a:r>
                      <a:endParaRPr lang="en-US" altLang="en-US" sz="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0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Византиның ауыр саяси жағдайы:  печенег тайпалары ауыр соққы берді.Түрік-салжұқтар Таяу Шығыстың көп бөлігін басып алды (Сирия, Палестина).</a:t>
                      </a:r>
                      <a:r>
                        <a:rPr lang="en-US" sz="100" b="0">
                          <a:latin typeface="Calibri" panose="020F0502020204030204" charset="0"/>
                          <a:cs typeface="Calibri" panose="020F0502020204030204" charset="0"/>
                        </a:rPr>
                        <a:t> </a:t>
                      </a:r>
                      <a:r>
                        <a:rPr lang="en-US" sz="1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Еуропадағы вассальдық жүйе феодалдардың арасында жер жетіспеушілігіне себеп болды. Еуропада рыцарлар пайда болды, жер иеліктері аз немесе тіпті болмады.Ірі феодалдар Шығыста көп жерлерді иемденуді көздеді. </a:t>
                      </a:r>
                      <a:endParaRPr lang="en-US" altLang="en-US" sz="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Иерусалим қаласында Иса табыты орналасқан, қала мұсылмандардың қолында болды.Католик шіркеуі билікті Шығысқа таратуды көздеді.</a:t>
                      </a:r>
                      <a:endParaRPr lang="en-US" altLang="en-US" sz="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1187450" y="1556385"/>
            <a:ext cx="3107690" cy="198755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Моңғол империясын</a:t>
            </a:r>
            <a:r>
              <a:rPr lang="en-US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ның құрылу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ы</a:t>
            </a:r>
          </a:p>
        </p:txBody>
      </p:sp>
      <p:sp>
        <p:nvSpPr>
          <p:cNvPr id="7" name="Овал 6"/>
          <p:cNvSpPr/>
          <p:nvPr/>
        </p:nvSpPr>
        <p:spPr>
          <a:xfrm>
            <a:off x="4932045" y="1499870"/>
            <a:ext cx="2999740" cy="19710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</a:t>
            </a:r>
            <a:r>
              <a:rPr lang="en-US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аяси құрылымы</a:t>
            </a:r>
            <a:endParaRPr lang="ru-RU" altLang="en-US" b="1"/>
          </a:p>
        </p:txBody>
      </p:sp>
      <p:sp>
        <p:nvSpPr>
          <p:cNvPr id="9" name="Прямоугольник 8"/>
          <p:cNvSpPr/>
          <p:nvPr/>
        </p:nvSpPr>
        <p:spPr>
          <a:xfrm>
            <a:off x="5250815" y="3789045"/>
            <a:ext cx="2362200" cy="3517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5652135" y="3789045"/>
            <a:ext cx="16891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“Яса” (Жасақ)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55920" y="4436745"/>
            <a:ext cx="2081530" cy="360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Құрылтай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55920" y="5085080"/>
            <a:ext cx="2081530" cy="3568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Ұлы хан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395" y="4053205"/>
            <a:ext cx="2081530" cy="3835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Онон өзені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1640" y="4728845"/>
            <a:ext cx="2419350" cy="3562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ru-RU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Боржігін тайпасы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Экран (4:3)</PresentationFormat>
  <Paragraphs>94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 Бөлім тақырыбы: Моңғолдар Сабақ тақырыбы: Монғолдар әлемдік империяны қалай құрды?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</vt:lpstr>
      <vt:lpstr> Оқу тапсырмасы Картамен жұмыс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Бөлім тақырыбы: Терімшілер-аңшылардан бастап жер иеленушілер мен мал өсірушілерге дейін Сабақ тақырыбы: Алғашқы адам қалай пайда болды?</dc:title>
  <dc:creator>001</dc:creator>
  <cp:lastModifiedBy>Данагул</cp:lastModifiedBy>
  <cp:revision>136</cp:revision>
  <dcterms:created xsi:type="dcterms:W3CDTF">2020-09-10T05:41:00Z</dcterms:created>
  <dcterms:modified xsi:type="dcterms:W3CDTF">2024-11-16T15:57:55Z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1049-11.2.0.10132</vt:lpwstr>
  </property>
</Properties>
</file>