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1" r:id="rId4"/>
    <p:sldId id="273" r:id="rId5"/>
    <p:sldId id="314" r:id="rId6"/>
    <p:sldId id="317" r:id="rId7"/>
    <p:sldId id="318" r:id="rId8"/>
    <p:sldId id="325" r:id="rId9"/>
    <p:sldId id="328" r:id="rId10"/>
    <p:sldId id="270"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4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16.11.2024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t>16.11.2024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t>16.11.2024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16.11.2024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eaLnBrk="0" hangingPunct="0"/>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Бөлім тақырыбы:</a:t>
            </a:r>
            <a:br>
              <a:rPr lang="en-US" sz="3600" b="1" dirty="0" smtClean="0">
                <a:solidFill>
                  <a:srgbClr val="0000CC"/>
                </a:solidFill>
                <a:latin typeface="Times New Roman" panose="02020603050405020304" pitchFamily="18" charset="0"/>
                <a:cs typeface="Times New Roman" panose="02020603050405020304" pitchFamily="18" charset="0"/>
              </a:rPr>
            </a:br>
            <a:r>
              <a:rPr lang="en-US" altLang="en-US" sz="3110" b="1" dirty="0" smtClean="0">
                <a:solidFill>
                  <a:srgbClr val="002060"/>
                </a:solidFill>
                <a:latin typeface="Times New Roman" panose="02020603050405020304" pitchFamily="18" charset="0"/>
                <a:cs typeface="Times New Roman" panose="02020603050405020304" pitchFamily="18" charset="0"/>
              </a:rPr>
              <a:t>Крест жорықтары</a:t>
            </a:r>
            <a:r>
              <a:rPr lang="en-US" sz="3110" b="1" dirty="0" smtClean="0">
                <a:solidFill>
                  <a:srgbClr val="002060"/>
                </a:solidFill>
                <a:latin typeface="Times New Roman" panose="02020603050405020304" pitchFamily="18" charset="0"/>
                <a:cs typeface="Times New Roman" panose="02020603050405020304" pitchFamily="18" charset="0"/>
              </a:rPr>
              <a:t/>
            </a:r>
            <a:br>
              <a:rPr lang="en-US" sz="3110" b="1" dirty="0" smtClean="0">
                <a:solidFill>
                  <a:srgbClr val="002060"/>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Сабақ тақырыбы:</a:t>
            </a:r>
            <a:br>
              <a:rPr lang="en-US" sz="3600" b="1" dirty="0" smtClean="0">
                <a:solidFill>
                  <a:srgbClr val="0000CC"/>
                </a:solidFill>
                <a:latin typeface="Times New Roman" panose="02020603050405020304" pitchFamily="18" charset="0"/>
                <a:cs typeface="Times New Roman" panose="02020603050405020304" pitchFamily="18" charset="0"/>
              </a:rPr>
            </a:br>
            <a:r>
              <a:rPr lang="en-US" altLang="en-US" sz="3110" b="1" dirty="0" smtClean="0">
                <a:solidFill>
                  <a:srgbClr val="002060"/>
                </a:solidFill>
                <a:latin typeface="Times New Roman" panose="02020603050405020304" pitchFamily="18" charset="0"/>
                <a:cs typeface="Times New Roman" panose="02020603050405020304" pitchFamily="18" charset="0"/>
              </a:rPr>
              <a:t>Крест жорықтары христиандық Еуропа мен мұсылман әлемін қалай өзгертті?</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smtClean="0">
                <a:solidFill>
                  <a:srgbClr val="002060"/>
                </a:solidFill>
                <a:latin typeface="Times New Roman" panose="02020603050405020304" pitchFamily="18" charset="0"/>
                <a:cs typeface="Times New Roman" panose="02020603050405020304" pitchFamily="18" charset="0"/>
              </a:rPr>
              <a:t>Қорытынды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95605" y="1340485"/>
            <a:ext cx="8229600" cy="2998470"/>
          </a:xfrm>
        </p:spPr>
        <p:txBody>
          <a:bodyPr>
            <a:noAutofit/>
          </a:bodyPr>
          <a:lstStyle/>
          <a:p>
            <a:pPr marL="285750" indent="-285750"/>
            <a:r>
              <a:rPr lang="ru-RU" altLang="en-US" sz="2700" i="1" dirty="0" smtClean="0">
                <a:solidFill>
                  <a:srgbClr val="002060"/>
                </a:solidFill>
                <a:latin typeface="Times New Roman" panose="02020603050405020304" pitchFamily="18" charset="0"/>
                <a:cs typeface="Times New Roman" panose="02020603050405020304" pitchFamily="18" charset="0"/>
                <a:sym typeface="+mn-ea"/>
              </a:rPr>
              <a:t>1-4 к</a:t>
            </a:r>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рест жорықтары</a:t>
            </a:r>
            <a:r>
              <a:rPr lang="ru-RU" altLang="en-US" sz="2700" i="1" dirty="0" smtClean="0">
                <a:solidFill>
                  <a:srgbClr val="002060"/>
                </a:solidFill>
                <a:latin typeface="Times New Roman" panose="02020603050405020304" pitchFamily="18" charset="0"/>
                <a:cs typeface="Times New Roman" panose="02020603050405020304" pitchFamily="18" charset="0"/>
                <a:sym typeface="+mn-ea"/>
              </a:rPr>
              <a:t>н</a:t>
            </a:r>
            <a:r>
              <a:rPr lang="en-US" altLang="ru-RU" sz="2700" i="1" dirty="0" smtClean="0">
                <a:solidFill>
                  <a:srgbClr val="002060"/>
                </a:solidFill>
                <a:latin typeface="Times New Roman" panose="02020603050405020304" pitchFamily="18" charset="0"/>
                <a:cs typeface="Times New Roman" panose="02020603050405020304" pitchFamily="18" charset="0"/>
                <a:sym typeface="+mn-ea"/>
              </a:rPr>
              <a:t> картада көрсете алдыңыздар.</a:t>
            </a:r>
          </a:p>
          <a:p>
            <a:pPr marL="285750" indent="-285750"/>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 </a:t>
            </a:r>
            <a:r>
              <a:rPr lang="ru-RU" altLang="en-US" sz="2700" i="1" dirty="0" smtClean="0">
                <a:solidFill>
                  <a:srgbClr val="002060"/>
                </a:solidFill>
                <a:latin typeface="Times New Roman" panose="02020603050405020304" pitchFamily="18" charset="0"/>
                <a:cs typeface="Times New Roman" panose="02020603050405020304" pitchFamily="18" charset="0"/>
                <a:sym typeface="+mn-ea"/>
              </a:rPr>
              <a:t>1-4 к</a:t>
            </a:r>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рест жорықтары</a:t>
            </a:r>
            <a:r>
              <a:rPr lang="ru-RU" altLang="en-US" sz="2700" i="1" dirty="0" smtClean="0">
                <a:solidFill>
                  <a:srgbClr val="002060"/>
                </a:solidFill>
                <a:latin typeface="Times New Roman" panose="02020603050405020304" pitchFamily="18" charset="0"/>
                <a:cs typeface="Times New Roman" panose="02020603050405020304" pitchFamily="18" charset="0"/>
                <a:sym typeface="+mn-ea"/>
              </a:rPr>
              <a:t>н</a:t>
            </a:r>
            <a:r>
              <a:rPr lang="en-US" altLang="ru-RU" sz="2700" i="1" dirty="0" smtClean="0">
                <a:solidFill>
                  <a:srgbClr val="002060"/>
                </a:solidFill>
                <a:latin typeface="Times New Roman" panose="02020603050405020304" pitchFamily="18" charset="0"/>
                <a:cs typeface="Times New Roman" panose="02020603050405020304" pitchFamily="18" charset="0"/>
                <a:sym typeface="+mn-ea"/>
              </a:rPr>
              <a:t>ың </a:t>
            </a:r>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даму динамикасымен таныстыңыздар.</a:t>
            </a:r>
          </a:p>
          <a:p>
            <a:pPr marL="285750" indent="-285750"/>
            <a:r>
              <a:rPr lang="en-US" sz="2700" i="1" dirty="0">
                <a:solidFill>
                  <a:srgbClr val="002060"/>
                </a:solidFill>
                <a:latin typeface="Times New Roman" panose="02020603050405020304" pitchFamily="18" charset="0"/>
                <a:cs typeface="Times New Roman" panose="02020603050405020304" pitchFamily="18" charset="0"/>
                <a:sym typeface="+mn-ea"/>
              </a:rPr>
              <a:t>Крест жорықтары христиандық Еуропа мен мұсылман әлемін  өзгерткендігі</a:t>
            </a:r>
            <a:r>
              <a:rPr lang="en-US" altLang="en-US" sz="2700" i="1" dirty="0">
                <a:solidFill>
                  <a:srgbClr val="002060"/>
                </a:solidFill>
                <a:latin typeface="Times New Roman" panose="02020603050405020304" pitchFamily="18" charset="0"/>
                <a:cs typeface="Times New Roman" panose="02020603050405020304" pitchFamily="18" charset="0"/>
                <a:sym typeface="+mn-ea"/>
              </a:rPr>
              <a:t>н анықтай алдыңыздар.</a:t>
            </a:r>
            <a:endParaRPr lang="en-US" altLang="en-US" sz="2700" i="1" dirty="0" smtClean="0">
              <a:solidFill>
                <a:srgbClr val="002060"/>
              </a:solidFill>
              <a:latin typeface="Times New Roman" panose="02020603050405020304" pitchFamily="18" charset="0"/>
              <a:cs typeface="Times New Roman" panose="02020603050405020304" pitchFamily="18" charset="0"/>
              <a:sym typeface="+mn-ea"/>
            </a:endParaRPr>
          </a:p>
          <a:p>
            <a:pPr marL="285750" indent="-285750"/>
            <a:endParaRPr lang="en-US" altLang="en-US" sz="1600" i="1" dirty="0" smtClean="0">
              <a:solidFill>
                <a:srgbClr val="00206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360" y="476250"/>
            <a:ext cx="8229600" cy="1160780"/>
          </a:xfrm>
        </p:spPr>
        <p:txBody>
          <a:bodyPr>
            <a:normAutofit fontScale="90000"/>
          </a:bodyPr>
          <a:lstStyle/>
          <a:p>
            <a:r>
              <a:rPr lang="en-US" altLang="en-US" sz="3110" b="1" dirty="0" smtClean="0">
                <a:solidFill>
                  <a:srgbClr val="002060"/>
                </a:solidFill>
                <a:latin typeface="Times New Roman" panose="02020603050405020304" pitchFamily="18" charset="0"/>
                <a:cs typeface="Times New Roman" panose="02020603050405020304" pitchFamily="18" charset="0"/>
              </a:rPr>
              <a:t>Оқу</a:t>
            </a:r>
            <a:r>
              <a:rPr lang="en-US" sz="3110" b="1" dirty="0" smtClean="0">
                <a:solidFill>
                  <a:srgbClr val="002060"/>
                </a:solidFill>
                <a:latin typeface="Times New Roman" panose="02020603050405020304" pitchFamily="18" charset="0"/>
                <a:cs typeface="Times New Roman" panose="02020603050405020304" pitchFamily="18" charset="0"/>
              </a:rPr>
              <a:t> тапсырма</a:t>
            </a:r>
            <a:r>
              <a:rPr lang="en-US" altLang="en-US" sz="3110" b="1" dirty="0" smtClean="0">
                <a:solidFill>
                  <a:srgbClr val="002060"/>
                </a:solidFill>
                <a:latin typeface="Times New Roman" panose="02020603050405020304" pitchFamily="18" charset="0"/>
                <a:cs typeface="Times New Roman" panose="02020603050405020304" pitchFamily="18" charset="0"/>
              </a:rPr>
              <a:t>сы</a:t>
            </a:r>
            <a:r>
              <a:rPr lang="en-US" sz="3110" b="1" dirty="0" smtClean="0">
                <a:solidFill>
                  <a:srgbClr val="002060"/>
                </a:solidFill>
                <a:latin typeface="Times New Roman" panose="02020603050405020304" pitchFamily="18" charset="0"/>
                <a:cs typeface="Times New Roman" panose="02020603050405020304" pitchFamily="18" charset="0"/>
              </a:rPr>
              <a:t/>
            </a:r>
            <a:br>
              <a:rPr lang="en-US" sz="3110" b="1"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sym typeface="+mn-ea"/>
              </a:rPr>
              <a:t>«</a:t>
            </a:r>
            <a:r>
              <a:rPr lang="en-US" sz="2000" dirty="0">
                <a:solidFill>
                  <a:srgbClr val="002060"/>
                </a:solidFill>
                <a:latin typeface="Times New Roman" panose="02020603050405020304" pitchFamily="18" charset="0"/>
                <a:cs typeface="Times New Roman" panose="02020603050405020304" pitchFamily="18" charset="0"/>
                <a:sym typeface="+mn-ea"/>
              </a:rPr>
              <a:t>Крест жорықтары мұсылман </a:t>
            </a:r>
            <a:r>
              <a:rPr lang="en-US" sz="2000" dirty="0" smtClean="0">
                <a:solidFill>
                  <a:srgbClr val="002060"/>
                </a:solidFill>
                <a:latin typeface="Times New Roman" panose="02020603050405020304" pitchFamily="18" charset="0"/>
                <a:cs typeface="Times New Roman" panose="02020603050405020304" pitchFamily="18" charset="0"/>
                <a:sym typeface="+mn-ea"/>
              </a:rPr>
              <a:t>әлеміне қарағанда  христиандық</a:t>
            </a:r>
            <a:br>
              <a:rPr lang="en-US" sz="2000" dirty="0" smtClean="0">
                <a:solidFill>
                  <a:srgbClr val="002060"/>
                </a:solidFill>
                <a:latin typeface="Times New Roman" panose="02020603050405020304" pitchFamily="18" charset="0"/>
                <a:cs typeface="Times New Roman" panose="02020603050405020304" pitchFamily="18" charset="0"/>
                <a:sym typeface="+mn-ea"/>
              </a:rPr>
            </a:br>
            <a:r>
              <a:rPr lang="en-US" sz="2000" dirty="0" smtClean="0">
                <a:solidFill>
                  <a:srgbClr val="002060"/>
                </a:solidFill>
                <a:latin typeface="Times New Roman" panose="02020603050405020304" pitchFamily="18" charset="0"/>
                <a:cs typeface="Times New Roman" panose="02020603050405020304" pitchFamily="18" charset="0"/>
                <a:sym typeface="+mn-ea"/>
              </a:rPr>
              <a:t> Еуропаны көбірек өзгертті?</a:t>
            </a:r>
            <a:r>
              <a:rPr lang="ru-RU" sz="2000" dirty="0" smtClean="0">
                <a:solidFill>
                  <a:srgbClr val="002060"/>
                </a:solidFill>
                <a:latin typeface="Times New Roman" panose="02020603050405020304" pitchFamily="18" charset="0"/>
                <a:cs typeface="Times New Roman" panose="02020603050405020304" pitchFamily="18" charset="0"/>
                <a:sym typeface="+mn-ea"/>
              </a:rPr>
              <a:t>» </a:t>
            </a: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endParaRPr lang="ru-RU" altLang="en-US" sz="2000" dirty="0" smtClean="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95605" y="1484630"/>
            <a:ext cx="8229600" cy="4290060"/>
          </a:xfrm>
        </p:spPr>
        <p:txBody>
          <a:bodyPr>
            <a:normAutofit fontScale="67500" lnSpcReduction="10000"/>
          </a:bodyPr>
          <a:lstStyle/>
          <a:p>
            <a:pPr algn="ctr"/>
            <a:endParaRPr lang="ru-RU" b="1" dirty="0">
              <a:latin typeface="Times New Roman" panose="02020603050405020304" pitchFamily="18" charset="0"/>
              <a:cs typeface="Times New Roman" panose="02020603050405020304" pitchFamily="18" charset="0"/>
            </a:endParaRPr>
          </a:p>
          <a:p>
            <a:pPr marL="0" indent="0">
              <a:buNone/>
            </a:pPr>
            <a:r>
              <a:rPr lang="ru-RU" b="1" dirty="0" smtClean="0">
                <a:solidFill>
                  <a:srgbClr val="002060"/>
                </a:solidFill>
                <a:latin typeface="Times New Roman" panose="02020603050405020304" pitchFamily="18" charset="0"/>
                <a:cs typeface="Times New Roman" panose="02020603050405020304" pitchFamily="18" charset="0"/>
                <a:sym typeface="+mn-ea"/>
              </a:rPr>
              <a:t>ПТМС </a:t>
            </a:r>
            <a:r>
              <a:rPr lang="ru-RU" b="1" dirty="0" err="1" smtClean="0">
                <a:solidFill>
                  <a:srgbClr val="002060"/>
                </a:solidFill>
                <a:latin typeface="Times New Roman" panose="02020603050405020304" pitchFamily="18" charset="0"/>
                <a:cs typeface="Times New Roman" panose="02020603050405020304" pitchFamily="18" charset="0"/>
                <a:sym typeface="+mn-ea"/>
              </a:rPr>
              <a:t>әдісі</a:t>
            </a:r>
            <a:r>
              <a:rPr lang="ru-RU" b="1" dirty="0" smtClean="0">
                <a:solidFill>
                  <a:srgbClr val="002060"/>
                </a:solidFill>
                <a:latin typeface="Times New Roman" panose="02020603050405020304" pitchFamily="18" charset="0"/>
                <a:cs typeface="Times New Roman" panose="02020603050405020304" pitchFamily="18" charset="0"/>
                <a:sym typeface="+mn-ea"/>
              </a:rPr>
              <a:t>:</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sym typeface="+mn-ea"/>
              </a:rPr>
              <a:t>П – Позиция (</a:t>
            </a:r>
            <a:r>
              <a:rPr lang="ru-RU" b="1" dirty="0" err="1" smtClean="0">
                <a:solidFill>
                  <a:srgbClr val="002060"/>
                </a:solidFill>
                <a:latin typeface="Times New Roman" panose="02020603050405020304" pitchFamily="18" charset="0"/>
                <a:cs typeface="Times New Roman" panose="02020603050405020304" pitchFamily="18" charset="0"/>
                <a:sym typeface="+mn-ea"/>
              </a:rPr>
              <a:t>менің</a:t>
            </a:r>
            <a:r>
              <a:rPr lang="ru-RU" b="1" dirty="0" smtClean="0">
                <a:solidFill>
                  <a:srgbClr val="002060"/>
                </a:solidFill>
                <a:latin typeface="Times New Roman" panose="02020603050405020304" pitchFamily="18" charset="0"/>
                <a:cs typeface="Times New Roman" panose="02020603050405020304" pitchFamily="18" charset="0"/>
                <a:sym typeface="+mn-ea"/>
              </a:rPr>
              <a:t> </a:t>
            </a:r>
            <a:r>
              <a:rPr lang="ru-RU" b="1" dirty="0" err="1" smtClean="0">
                <a:solidFill>
                  <a:srgbClr val="002060"/>
                </a:solidFill>
                <a:latin typeface="Times New Roman" panose="02020603050405020304" pitchFamily="18" charset="0"/>
                <a:cs typeface="Times New Roman" panose="02020603050405020304" pitchFamily="18" charset="0"/>
                <a:sym typeface="+mn-ea"/>
              </a:rPr>
              <a:t>ойымша</a:t>
            </a:r>
            <a:r>
              <a:rPr lang="ru-RU" b="1" dirty="0" smtClean="0">
                <a:solidFill>
                  <a:srgbClr val="002060"/>
                </a:solidFill>
                <a:latin typeface="Times New Roman" panose="02020603050405020304" pitchFamily="18" charset="0"/>
                <a:cs typeface="Times New Roman" panose="02020603050405020304" pitchFamily="18" charset="0"/>
                <a:sym typeface="+mn-ea"/>
              </a:rPr>
              <a:t>,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a:solidFill>
                  <a:srgbClr val="002060"/>
                </a:solidFill>
                <a:latin typeface="Times New Roman" panose="02020603050405020304" pitchFamily="18" charset="0"/>
                <a:cs typeface="Times New Roman" panose="02020603050405020304" pitchFamily="18" charset="0"/>
                <a:sym typeface="+mn-ea"/>
              </a:rPr>
              <a:t>Т</a:t>
            </a:r>
            <a:r>
              <a:rPr lang="ru-RU" b="1" dirty="0" smtClean="0">
                <a:solidFill>
                  <a:srgbClr val="002060"/>
                </a:solidFill>
                <a:latin typeface="Times New Roman" panose="02020603050405020304" pitchFamily="18" charset="0"/>
                <a:cs typeface="Times New Roman" panose="02020603050405020304" pitchFamily="18" charset="0"/>
                <a:sym typeface="+mn-ea"/>
              </a:rPr>
              <a:t> – </a:t>
            </a:r>
            <a:r>
              <a:rPr lang="ru-RU" b="1" dirty="0" err="1" smtClean="0">
                <a:solidFill>
                  <a:srgbClr val="002060"/>
                </a:solidFill>
                <a:latin typeface="Times New Roman" panose="02020603050405020304" pitchFamily="18" charset="0"/>
                <a:cs typeface="Times New Roman" panose="02020603050405020304" pitchFamily="18" charset="0"/>
                <a:sym typeface="+mn-ea"/>
              </a:rPr>
              <a:t>Тұжырым</a:t>
            </a:r>
            <a:r>
              <a:rPr lang="ru-RU" b="1" dirty="0" smtClean="0">
                <a:solidFill>
                  <a:srgbClr val="002060"/>
                </a:solidFill>
                <a:latin typeface="Times New Roman" panose="02020603050405020304" pitchFamily="18" charset="0"/>
                <a:cs typeface="Times New Roman" panose="02020603050405020304" pitchFamily="18" charset="0"/>
                <a:sym typeface="+mn-ea"/>
              </a:rPr>
              <a:t> (</a:t>
            </a:r>
            <a:r>
              <a:rPr lang="ru-RU" b="1" dirty="0" err="1" smtClean="0">
                <a:solidFill>
                  <a:srgbClr val="002060"/>
                </a:solidFill>
                <a:latin typeface="Times New Roman" panose="02020603050405020304" pitchFamily="18" charset="0"/>
                <a:cs typeface="Times New Roman" panose="02020603050405020304" pitchFamily="18" charset="0"/>
                <a:sym typeface="+mn-ea"/>
              </a:rPr>
              <a:t>себебі</a:t>
            </a:r>
            <a:r>
              <a:rPr lang="ru-RU" b="1" dirty="0" smtClean="0">
                <a:solidFill>
                  <a:srgbClr val="002060"/>
                </a:solidFill>
                <a:latin typeface="Times New Roman" panose="02020603050405020304" pitchFamily="18" charset="0"/>
                <a:cs typeface="Times New Roman" panose="02020603050405020304" pitchFamily="18" charset="0"/>
                <a:sym typeface="+mn-ea"/>
              </a:rPr>
              <a:t>,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a:solidFill>
                  <a:srgbClr val="002060"/>
                </a:solidFill>
                <a:latin typeface="Times New Roman" panose="02020603050405020304" pitchFamily="18" charset="0"/>
                <a:cs typeface="Times New Roman" panose="02020603050405020304" pitchFamily="18" charset="0"/>
                <a:sym typeface="+mn-ea"/>
              </a:rPr>
              <a:t>М</a:t>
            </a:r>
            <a:r>
              <a:rPr lang="ru-RU" b="1" dirty="0" smtClean="0">
                <a:solidFill>
                  <a:srgbClr val="002060"/>
                </a:solidFill>
                <a:latin typeface="Times New Roman" panose="02020603050405020304" pitchFamily="18" charset="0"/>
                <a:cs typeface="Times New Roman" panose="02020603050405020304" pitchFamily="18" charset="0"/>
                <a:sym typeface="+mn-ea"/>
              </a:rPr>
              <a:t> – </a:t>
            </a:r>
            <a:r>
              <a:rPr lang="ru-RU" b="1" dirty="0" err="1" smtClean="0">
                <a:solidFill>
                  <a:srgbClr val="002060"/>
                </a:solidFill>
                <a:latin typeface="Times New Roman" panose="02020603050405020304" pitchFamily="18" charset="0"/>
                <a:cs typeface="Times New Roman" panose="02020603050405020304" pitchFamily="18" charset="0"/>
                <a:sym typeface="+mn-ea"/>
              </a:rPr>
              <a:t>Мысал</a:t>
            </a:r>
            <a:r>
              <a:rPr lang="ru-RU" b="1" dirty="0" smtClean="0">
                <a:solidFill>
                  <a:srgbClr val="002060"/>
                </a:solidFill>
                <a:latin typeface="Times New Roman" panose="02020603050405020304" pitchFamily="18" charset="0"/>
                <a:cs typeface="Times New Roman" panose="02020603050405020304" pitchFamily="18" charset="0"/>
                <a:sym typeface="+mn-ea"/>
              </a:rPr>
              <a:t> (</a:t>
            </a:r>
            <a:r>
              <a:rPr lang="ru-RU" b="1" dirty="0" err="1" smtClean="0">
                <a:solidFill>
                  <a:srgbClr val="002060"/>
                </a:solidFill>
                <a:latin typeface="Times New Roman" panose="02020603050405020304" pitchFamily="18" charset="0"/>
                <a:cs typeface="Times New Roman" panose="02020603050405020304" pitchFamily="18" charset="0"/>
                <a:sym typeface="+mn-ea"/>
              </a:rPr>
              <a:t>мысалы</a:t>
            </a:r>
            <a:r>
              <a:rPr lang="ru-RU" b="1" dirty="0" smtClean="0">
                <a:solidFill>
                  <a:srgbClr val="002060"/>
                </a:solidFill>
                <a:latin typeface="Times New Roman" panose="02020603050405020304" pitchFamily="18" charset="0"/>
                <a:cs typeface="Times New Roman" panose="02020603050405020304" pitchFamily="18" charset="0"/>
                <a:sym typeface="+mn-ea"/>
              </a:rPr>
              <a:t>,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sym typeface="+mn-ea"/>
              </a:rPr>
              <a:t>С – </a:t>
            </a:r>
            <a:r>
              <a:rPr lang="ru-RU" b="1" dirty="0" err="1" smtClean="0">
                <a:solidFill>
                  <a:srgbClr val="002060"/>
                </a:solidFill>
                <a:latin typeface="Times New Roman" panose="02020603050405020304" pitchFamily="18" charset="0"/>
                <a:cs typeface="Times New Roman" panose="02020603050405020304" pitchFamily="18" charset="0"/>
                <a:sym typeface="+mn-ea"/>
              </a:rPr>
              <a:t>Салдары</a:t>
            </a:r>
            <a:r>
              <a:rPr lang="ru-RU" b="1" dirty="0" smtClean="0">
                <a:solidFill>
                  <a:srgbClr val="002060"/>
                </a:solidFill>
                <a:latin typeface="Times New Roman" panose="02020603050405020304" pitchFamily="18" charset="0"/>
                <a:cs typeface="Times New Roman" panose="02020603050405020304" pitchFamily="18" charset="0"/>
                <a:sym typeface="+mn-ea"/>
              </a:rPr>
              <a:t>  (</a:t>
            </a:r>
            <a:r>
              <a:rPr lang="ru-RU" b="1" dirty="0" err="1" smtClean="0">
                <a:solidFill>
                  <a:srgbClr val="002060"/>
                </a:solidFill>
                <a:latin typeface="Times New Roman" panose="02020603050405020304" pitchFamily="18" charset="0"/>
                <a:cs typeface="Times New Roman" panose="02020603050405020304" pitchFamily="18" charset="0"/>
                <a:sym typeface="+mn-ea"/>
              </a:rPr>
              <a:t>қорытындылай</a:t>
            </a:r>
            <a:r>
              <a:rPr lang="ru-RU" b="1" dirty="0" smtClean="0">
                <a:solidFill>
                  <a:srgbClr val="002060"/>
                </a:solidFill>
                <a:latin typeface="Times New Roman" panose="02020603050405020304" pitchFamily="18" charset="0"/>
                <a:cs typeface="Times New Roman" panose="02020603050405020304" pitchFamily="18" charset="0"/>
                <a:sym typeface="+mn-ea"/>
              </a:rPr>
              <a:t> </a:t>
            </a:r>
            <a:r>
              <a:rPr lang="ru-RU" b="1" dirty="0" err="1" smtClean="0">
                <a:solidFill>
                  <a:srgbClr val="002060"/>
                </a:solidFill>
                <a:latin typeface="Times New Roman" panose="02020603050405020304" pitchFamily="18" charset="0"/>
                <a:cs typeface="Times New Roman" panose="02020603050405020304" pitchFamily="18" charset="0"/>
                <a:sym typeface="+mn-ea"/>
              </a:rPr>
              <a:t>келе</a:t>
            </a:r>
            <a:r>
              <a:rPr lang="ru-RU" b="1" dirty="0" smtClean="0">
                <a:solidFill>
                  <a:srgbClr val="002060"/>
                </a:solidFill>
                <a:latin typeface="Times New Roman" panose="02020603050405020304" pitchFamily="18" charset="0"/>
                <a:cs typeface="Times New Roman" panose="02020603050405020304" pitchFamily="18" charset="0"/>
                <a:sym typeface="+mn-ea"/>
              </a:rPr>
              <a:t>, …)</a:t>
            </a:r>
            <a:endParaRPr lang="ru-RU"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i="1" dirty="0" err="1" smtClean="0">
              <a:solidFill>
                <a:srgbClr val="002060"/>
              </a:solidFill>
              <a:latin typeface="Times New Roman" panose="02020603050405020304" pitchFamily="18" charset="0"/>
              <a:cs typeface="Times New Roman" panose="02020603050405020304" pitchFamily="18" charset="0"/>
              <a:sym typeface="+mn-ea"/>
            </a:endParaRPr>
          </a:p>
          <a:p>
            <a:pPr marL="0" indent="0" algn="l">
              <a:buNone/>
            </a:pPr>
            <a:r>
              <a:rPr lang="ru-RU" b="1" i="1" dirty="0" err="1" smtClean="0">
                <a:solidFill>
                  <a:srgbClr val="002060"/>
                </a:solidFill>
                <a:latin typeface="Times New Roman" panose="02020603050405020304" pitchFamily="18" charset="0"/>
                <a:cs typeface="Times New Roman" panose="02020603050405020304" pitchFamily="18" charset="0"/>
                <a:sym typeface="+mn-ea"/>
              </a:rPr>
              <a:t>Дескрипторлар</a:t>
            </a:r>
            <a:r>
              <a:rPr lang="ru-RU" b="1" i="1" dirty="0" smtClean="0">
                <a:solidFill>
                  <a:srgbClr val="002060"/>
                </a:solidFill>
                <a:latin typeface="Times New Roman" panose="02020603050405020304" pitchFamily="18" charset="0"/>
                <a:cs typeface="Times New Roman" panose="02020603050405020304" pitchFamily="18" charset="0"/>
                <a:sym typeface="+mn-ea"/>
              </a:rPr>
              <a:t>:</a:t>
            </a:r>
            <a:endParaRPr lang="ru-RU" b="1" i="1" dirty="0" smtClean="0">
              <a:solidFill>
                <a:srgbClr val="002060"/>
              </a:solidFill>
              <a:latin typeface="Times New Roman" panose="02020603050405020304" pitchFamily="18" charset="0"/>
              <a:cs typeface="Times New Roman" panose="02020603050405020304" pitchFamily="18" charset="0"/>
            </a:endParaRPr>
          </a:p>
          <a:p>
            <a:pPr lvl="0"/>
            <a:r>
              <a:rPr lang="en-US" b="1" i="1" dirty="0">
                <a:solidFill>
                  <a:srgbClr val="002060"/>
                </a:solidFill>
                <a:latin typeface="Times New Roman" panose="02020603050405020304" pitchFamily="18" charset="0"/>
                <a:cs typeface="Times New Roman" panose="02020603050405020304" pitchFamily="18" charset="0"/>
                <a:sym typeface="+mn-ea"/>
              </a:rPr>
              <a:t>көзқарасын дәлелдейді</a:t>
            </a:r>
            <a:r>
              <a:rPr lang="ru-RU" b="1" i="1" dirty="0">
                <a:solidFill>
                  <a:srgbClr val="002060"/>
                </a:solidFill>
                <a:latin typeface="Times New Roman" panose="02020603050405020304" pitchFamily="18" charset="0"/>
                <a:cs typeface="Times New Roman" panose="02020603050405020304" pitchFamily="18" charset="0"/>
                <a:sym typeface="+mn-ea"/>
              </a:rPr>
              <a:t>;</a:t>
            </a:r>
            <a:endParaRPr lang="ru-RU" b="1" dirty="0">
              <a:solidFill>
                <a:srgbClr val="002060"/>
              </a:solidFill>
              <a:latin typeface="Times New Roman" panose="02020603050405020304" pitchFamily="18" charset="0"/>
              <a:cs typeface="Times New Roman" panose="02020603050405020304" pitchFamily="18" charset="0"/>
            </a:endParaRPr>
          </a:p>
          <a:p>
            <a:pPr lvl="0"/>
            <a:r>
              <a:rPr lang="en-US" b="1" i="1" dirty="0">
                <a:solidFill>
                  <a:srgbClr val="002060"/>
                </a:solidFill>
                <a:latin typeface="Times New Roman" panose="02020603050405020304" pitchFamily="18" charset="0"/>
                <a:cs typeface="Times New Roman" panose="02020603050405020304" pitchFamily="18" charset="0"/>
                <a:sym typeface="+mn-ea"/>
              </a:rPr>
              <a:t>кем дегенде 2 дәлел келтіреді</a:t>
            </a:r>
            <a:r>
              <a:rPr lang="ru-RU" b="1" i="1" dirty="0">
                <a:solidFill>
                  <a:srgbClr val="002060"/>
                </a:solidFill>
                <a:latin typeface="Times New Roman" panose="02020603050405020304" pitchFamily="18" charset="0"/>
                <a:cs typeface="Times New Roman" panose="02020603050405020304" pitchFamily="18" charset="0"/>
                <a:sym typeface="+mn-ea"/>
              </a:rPr>
              <a:t>; </a:t>
            </a:r>
            <a:endParaRPr lang="ru-RU" b="1" dirty="0">
              <a:solidFill>
                <a:srgbClr val="002060"/>
              </a:solidFill>
              <a:latin typeface="Times New Roman" panose="02020603050405020304" pitchFamily="18" charset="0"/>
              <a:cs typeface="Times New Roman" panose="02020603050405020304" pitchFamily="18" charset="0"/>
            </a:endParaRPr>
          </a:p>
          <a:p>
            <a:pPr lvl="0"/>
            <a:r>
              <a:rPr lang="en-US" b="1" i="1" dirty="0">
                <a:solidFill>
                  <a:srgbClr val="002060"/>
                </a:solidFill>
                <a:latin typeface="Times New Roman" panose="02020603050405020304" pitchFamily="18" charset="0"/>
                <a:cs typeface="Times New Roman" panose="02020603050405020304" pitchFamily="18" charset="0"/>
                <a:sym typeface="+mn-ea"/>
              </a:rPr>
              <a:t>қорытынды шығарады</a:t>
            </a:r>
            <a:r>
              <a:rPr lang="ru-RU" b="1" i="1" dirty="0">
                <a:solidFill>
                  <a:srgbClr val="002060"/>
                </a:solidFill>
                <a:latin typeface="Times New Roman" panose="02020603050405020304" pitchFamily="18" charset="0"/>
                <a:cs typeface="Times New Roman" panose="02020603050405020304" pitchFamily="18" charset="0"/>
                <a:sym typeface="+mn-ea"/>
              </a:rPr>
              <a:t>;</a:t>
            </a:r>
            <a:endParaRPr lang="ru-RU" b="1" dirty="0">
              <a:solidFill>
                <a:srgbClr val="002060"/>
              </a:solidFill>
              <a:latin typeface="Times New Roman" panose="02020603050405020304" pitchFamily="18" charset="0"/>
              <a:cs typeface="Times New Roman" panose="02020603050405020304" pitchFamily="18" charset="0"/>
            </a:endParaRPr>
          </a:p>
          <a:p>
            <a:pPr lvl="0"/>
            <a:r>
              <a:rPr lang="en-US" b="1" i="1" dirty="0">
                <a:solidFill>
                  <a:srgbClr val="002060"/>
                </a:solidFill>
                <a:latin typeface="Times New Roman" panose="02020603050405020304" pitchFamily="18" charset="0"/>
                <a:cs typeface="Times New Roman" panose="02020603050405020304" pitchFamily="18" charset="0"/>
                <a:sym typeface="+mn-ea"/>
              </a:rPr>
              <a:t>ПТМС құрылымын сақтайды</a:t>
            </a:r>
            <a:r>
              <a:rPr lang="ru-RU" b="1" i="1" dirty="0">
                <a:solidFill>
                  <a:srgbClr val="002060"/>
                </a:solidFill>
                <a:latin typeface="Times New Roman" panose="02020603050405020304" pitchFamily="18" charset="0"/>
                <a:cs typeface="Times New Roman" panose="02020603050405020304" pitchFamily="18" charset="0"/>
                <a:sym typeface="+mn-ea"/>
              </a:rPr>
              <a:t>. </a:t>
            </a:r>
            <a:endParaRPr lang="ru-RU" b="1" i="1" dirty="0" smtClean="0">
              <a:solidFill>
                <a:srgbClr val="002060"/>
              </a:solidFill>
              <a:latin typeface="Times New Roman" panose="02020603050405020304" pitchFamily="18" charset="0"/>
              <a:cs typeface="Times New Roman" panose="02020603050405020304" pitchFamily="18" charset="0"/>
            </a:endParaRPr>
          </a:p>
          <a:p>
            <a:endParaRPr lang="ru-RU" altLang="en-US" b="1" i="1"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77" y="404208"/>
            <a:ext cx="8001056" cy="415417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Оқу мақсаты:</a:t>
            </a:r>
          </a:p>
          <a:p>
            <a:pPr marL="0" marR="0" lvl="0" indent="0" algn="l" defTabSz="914400" rtl="0" eaLnBrk="1" fontAlgn="base" latinLnBrk="0" hangingPunct="1">
              <a:lnSpc>
                <a:spcPct val="100000"/>
              </a:lnSpc>
              <a:spcBef>
                <a:spcPct val="0"/>
              </a:spcBef>
              <a:spcAft>
                <a:spcPct val="0"/>
              </a:spcAft>
              <a:buClrTx/>
              <a:buSzTx/>
              <a:buFontTx/>
              <a:buNone/>
            </a:pPr>
            <a:r>
              <a:rPr kumimoji="0" lang="ru-RU"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6.3.2.6</a:t>
            </a:r>
            <a:r>
              <a:rPr kumimoji="0" 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картада оқиғаларды даму динамикасында белгілей отырып, 1-4 жорықтар мысалында крест жорықтарының себеп-салдарын анықтау</a:t>
            </a:r>
            <a:r>
              <a:rPr kumimoji="0" lang="en-US" alt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pPr>
            <a:r>
              <a:rPr kumimoji="0" 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6.2.2.1 тарихи оқиғалардың өзара байланысын орнату арқылы діндердің әлемдік мәдениетке ықпалын анықтау</a:t>
            </a:r>
            <a:r>
              <a:rPr kumimoji="0" lang="en-US" alt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2400" b="1"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Бағалау критерийлері:</a:t>
            </a:r>
            <a:r>
              <a:rPr kumimoji="0" lang="ru-RU" altLang="en-US" sz="2400" b="1"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pPr>
            <a:r>
              <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Кескін картада 1-4 жорықтарды көрсетіп, жорықтың даму динамикасын </a:t>
            </a:r>
            <a:r>
              <a:rPr kumimoji="0" lang="en-US" altLang="ru-RU"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анықтайды</a:t>
            </a:r>
            <a:endPar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-Тарихи оқиғалардың өзара байланысын орнату арқылы діндердің әлемдік мәдениетке ықпалын көрсетед</a:t>
            </a:r>
            <a:r>
              <a:rPr kumimoji="0" lang="en-US" altLang="ru-RU"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і</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5650" y="188595"/>
            <a:ext cx="4042410" cy="266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Замещающее содержимое 2"/>
          <p:cNvPicPr>
            <a:picLocks noGrp="1" noChangeAspect="1"/>
          </p:cNvPicPr>
          <p:nvPr>
            <p:ph sz="half" idx="2"/>
          </p:nvPr>
        </p:nvPicPr>
        <p:blipFill>
          <a:blip r:embed="rId3"/>
          <a:srcRect l="11049" r="7417"/>
          <a:stretch>
            <a:fillRect/>
          </a:stretch>
        </p:blipFill>
        <p:spPr>
          <a:xfrm>
            <a:off x="5220335" y="1052830"/>
            <a:ext cx="3788410" cy="4038600"/>
          </a:xfrm>
          <a:prstGeom prst="rect">
            <a:avLst/>
          </a:prstGeom>
        </p:spPr>
      </p:pic>
      <p:pic>
        <p:nvPicPr>
          <p:cNvPr id="2" name="Изображение 1"/>
          <p:cNvPicPr>
            <a:picLocks noChangeAspect="1"/>
          </p:cNvPicPr>
          <p:nvPr/>
        </p:nvPicPr>
        <p:blipFill>
          <a:blip r:embed="rId4"/>
          <a:srcRect l="12597" t="2750"/>
          <a:stretch>
            <a:fillRect/>
          </a:stretch>
        </p:blipFill>
        <p:spPr>
          <a:xfrm>
            <a:off x="755650" y="3140710"/>
            <a:ext cx="3996055" cy="29641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3"/>
          <a:srcRect l="13692" t="-2477" r="-1845" b="-2477"/>
          <a:stretch>
            <a:fillRect/>
          </a:stretch>
        </p:blipFill>
        <p:spPr>
          <a:xfrm>
            <a:off x="1031875" y="910590"/>
            <a:ext cx="7024370" cy="50311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мещающее содержимое 1"/>
          <p:cNvPicPr>
            <a:picLocks noGrp="1" noChangeAspect="1"/>
          </p:cNvPicPr>
          <p:nvPr>
            <p:ph idx="1"/>
          </p:nvPr>
        </p:nvPicPr>
        <p:blipFill>
          <a:blip r:embed="rId2"/>
          <a:stretch>
            <a:fillRect/>
          </a:stretch>
        </p:blipFill>
        <p:spPr>
          <a:xfrm>
            <a:off x="539750" y="764540"/>
            <a:ext cx="8186420" cy="5076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p:nvPr/>
        </p:nvGraphicFramePr>
        <p:xfrm>
          <a:off x="4572000" y="1508760"/>
          <a:ext cx="0" cy="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0">
                <a:tc>
                  <a:txBody>
                    <a:bodyPr/>
                    <a:lstStyle/>
                    <a:p>
                      <a:pPr indent="0">
                        <a:buNone/>
                      </a:pPr>
                      <a:r>
                        <a:rPr lang="en-US" sz="1400" b="0">
                          <a:latin typeface="Times New Roman" panose="02020603050405020304" pitchFamily="18" charset="0"/>
                          <a:cs typeface="Times New Roman" panose="02020603050405020304" pitchFamily="18" charset="0"/>
                        </a:rPr>
                        <a:t>№</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Крест жорықтары</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Уақыты</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Нәтижесі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1400" b="0">
                          <a:latin typeface="Times New Roman" panose="02020603050405020304" pitchFamily="18" charset="0"/>
                          <a:cs typeface="Times New Roman" panose="02020603050405020304" pitchFamily="18" charset="0"/>
                        </a:rPr>
                        <a:t>1</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1400" b="0">
                          <a:latin typeface="Times New Roman" panose="02020603050405020304" pitchFamily="18" charset="0"/>
                          <a:cs typeface="Times New Roman" panose="02020603050405020304" pitchFamily="18" charset="0"/>
                        </a:rPr>
                        <a:t>2</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1400" b="0">
                          <a:latin typeface="Times New Roman" panose="02020603050405020304" pitchFamily="18" charset="0"/>
                          <a:cs typeface="Times New Roman" panose="02020603050405020304" pitchFamily="18" charset="0"/>
                        </a:rPr>
                        <a:t>3</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1400" b="0">
                          <a:latin typeface="Times New Roman" panose="02020603050405020304" pitchFamily="18" charset="0"/>
                          <a:cs typeface="Times New Roman" panose="02020603050405020304" pitchFamily="18" charset="0"/>
                        </a:rPr>
                        <a:t>4</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Текстовое поле 6"/>
          <p:cNvSpPr txBox="1"/>
          <p:nvPr/>
        </p:nvSpPr>
        <p:spPr>
          <a:xfrm>
            <a:off x="1832610" y="-27305"/>
            <a:ext cx="5459095" cy="1322070"/>
          </a:xfrm>
          <a:prstGeom prst="rect">
            <a:avLst/>
          </a:prstGeom>
          <a:noFill/>
        </p:spPr>
        <p:txBody>
          <a:bodyPr wrap="squar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1</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 </a:t>
            </a:r>
          </a:p>
          <a:p>
            <a:pPr algn="ctr"/>
            <a:r>
              <a:rPr lang="en-US" altLang="en-US" sz="2800" b="1" dirty="0">
                <a:solidFill>
                  <a:srgbClr val="002060"/>
                </a:solidFill>
                <a:latin typeface="Times New Roman" panose="02020603050405020304" pitchFamily="18" charset="0"/>
                <a:cs typeface="Times New Roman" panose="02020603050405020304" pitchFamily="18" charset="0"/>
                <a:sym typeface="+mn-ea"/>
              </a:rPr>
              <a:t>Картамен жұмыс</a:t>
            </a:r>
            <a:r>
              <a:rPr lang="en-US" b="1" dirty="0">
                <a:solidFill>
                  <a:srgbClr val="002060"/>
                </a:solidFill>
                <a:latin typeface="Times New Roman" panose="02020603050405020304" pitchFamily="18" charset="0"/>
                <a:cs typeface="Times New Roman" panose="02020603050405020304" pitchFamily="18" charset="0"/>
                <a:sym typeface="+mn-ea"/>
              </a:rPr>
              <a:t/>
            </a:r>
            <a:br>
              <a:rPr lang="en-US" b="1" dirty="0">
                <a:solidFill>
                  <a:srgbClr val="002060"/>
                </a:solidFill>
                <a:latin typeface="Times New Roman" panose="02020603050405020304" pitchFamily="18" charset="0"/>
                <a:cs typeface="Times New Roman" panose="02020603050405020304" pitchFamily="18" charset="0"/>
                <a:sym typeface="+mn-ea"/>
              </a:rPr>
            </a:br>
            <a:endParaRPr lang="ru-RU" altLang="en-US" sz="2400"/>
          </a:p>
        </p:txBody>
      </p:sp>
      <p:graphicFrame>
        <p:nvGraphicFramePr>
          <p:cNvPr id="8" name="Таблица 7"/>
          <p:cNvGraphicFramePr/>
          <p:nvPr/>
        </p:nvGraphicFramePr>
        <p:xfrm>
          <a:off x="4572000" y="1508760"/>
          <a:ext cx="0" cy="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0">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Крест жорықтары</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Уақыты</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Нәтижесі</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1</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2</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3</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4</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Текстовое поле 9"/>
          <p:cNvSpPr txBox="1"/>
          <p:nvPr/>
        </p:nvSpPr>
        <p:spPr>
          <a:xfrm>
            <a:off x="611505" y="5733415"/>
            <a:ext cx="7078980" cy="1003935"/>
          </a:xfrm>
          <a:prstGeom prst="rect">
            <a:avLst/>
          </a:prstGeom>
          <a:noFill/>
        </p:spPr>
        <p:txBody>
          <a:bodyPr wrap="square" rtlCol="0" anchor="t">
            <a:spAutoFit/>
          </a:bodyPr>
          <a:lstStyle/>
          <a:p>
            <a:pPr>
              <a:lnSpc>
                <a:spcPct val="100000"/>
              </a:lnSpc>
              <a:spcBef>
                <a:spcPts val="100"/>
              </a:spcBef>
              <a:spcAft>
                <a:spcPts val="100"/>
              </a:spcAft>
            </a:pPr>
            <a:r>
              <a:rPr lang="en-US" b="1" i="1" dirty="0" smtClean="0">
                <a:solidFill>
                  <a:srgbClr val="002060"/>
                </a:solidFill>
                <a:latin typeface="Times New Roman" panose="02020603050405020304" pitchFamily="18" charset="0"/>
                <a:cs typeface="Times New Roman" panose="02020603050405020304" pitchFamily="18" charset="0"/>
                <a:sym typeface="+mn-ea"/>
              </a:rPr>
              <a:t>-</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 </a:t>
            </a:r>
            <a:r>
              <a:rPr lang="en-US" b="1" i="1" dirty="0" smtClean="0">
                <a:solidFill>
                  <a:srgbClr val="002060"/>
                </a:solidFill>
                <a:latin typeface="Times New Roman" panose="02020603050405020304" pitchFamily="18" charset="0"/>
                <a:cs typeface="Times New Roman" panose="02020603050405020304" pitchFamily="18" charset="0"/>
                <a:sym typeface="+mn-ea"/>
              </a:rPr>
              <a:t>Кескін картада 1-4 крест жорықтарын көрсетеді.</a:t>
            </a:r>
          </a:p>
          <a:p>
            <a:pPr>
              <a:lnSpc>
                <a:spcPct val="100000"/>
              </a:lnSpc>
              <a:spcBef>
                <a:spcPts val="100"/>
              </a:spcBef>
              <a:spcAft>
                <a:spcPts val="100"/>
              </a:spcAft>
            </a:pPr>
            <a:r>
              <a:rPr lang="en-US" b="1" i="1" dirty="0" smtClean="0">
                <a:solidFill>
                  <a:srgbClr val="002060"/>
                </a:solidFill>
                <a:latin typeface="Times New Roman" panose="02020603050405020304" pitchFamily="18" charset="0"/>
                <a:cs typeface="Times New Roman" panose="02020603050405020304" pitchFamily="18" charset="0"/>
                <a:sym typeface="+mn-ea"/>
              </a:rPr>
              <a:t>- Кескін картада оқиғаның даму динамикасын анықтайды.</a:t>
            </a:r>
          </a:p>
          <a:p>
            <a:pPr>
              <a:lnSpc>
                <a:spcPct val="100000"/>
              </a:lnSpc>
              <a:spcBef>
                <a:spcPts val="100"/>
              </a:spcBef>
              <a:spcAft>
                <a:spcPts val="100"/>
              </a:spcAft>
            </a:pPr>
            <a:endParaRPr lang="ru-RU" altLang="ru-RU" sz="2000" b="1">
              <a:latin typeface="Times New Roman" panose="02020603050405020304" pitchFamily="18" charset="0"/>
              <a:cs typeface="Times New Roman" panose="02020603050405020304" pitchFamily="18" charset="0"/>
            </a:endParaRPr>
          </a:p>
        </p:txBody>
      </p:sp>
      <p:sp>
        <p:nvSpPr>
          <p:cNvPr id="5" name="Текстовое поле 4"/>
          <p:cNvSpPr txBox="1"/>
          <p:nvPr/>
        </p:nvSpPr>
        <p:spPr>
          <a:xfrm>
            <a:off x="971550" y="5293995"/>
            <a:ext cx="1502410" cy="368300"/>
          </a:xfrm>
          <a:prstGeom prst="rect">
            <a:avLst/>
          </a:prstGeom>
          <a:noFill/>
        </p:spPr>
        <p:txBody>
          <a:bodyPr wrap="none" rtlCol="0" anchor="t">
            <a:spAutoFit/>
          </a:bodyPr>
          <a:lstStyle/>
          <a:p>
            <a:r>
              <a:rPr lang="en-US" b="1" i="1" dirty="0" smtClean="0">
                <a:solidFill>
                  <a:srgbClr val="002060"/>
                </a:solidFill>
                <a:latin typeface="Times New Roman" panose="02020603050405020304" pitchFamily="18" charset="0"/>
                <a:cs typeface="Times New Roman" panose="02020603050405020304" pitchFamily="18" charset="0"/>
                <a:sym typeface="+mn-ea"/>
              </a:rPr>
              <a:t>Дескриптор:</a:t>
            </a:r>
            <a:endParaRPr lang="ru-RU" altLang="en-US"/>
          </a:p>
        </p:txBody>
      </p:sp>
      <p:pic>
        <p:nvPicPr>
          <p:cNvPr id="12" name="Изображение 11"/>
          <p:cNvPicPr>
            <a:picLocks noChangeAspect="1"/>
          </p:cNvPicPr>
          <p:nvPr/>
        </p:nvPicPr>
        <p:blipFill>
          <a:blip r:embed="rId2"/>
          <a:srcRect l="21149" t="24258" r="41461" b="22641"/>
          <a:stretch>
            <a:fillRect/>
          </a:stretch>
        </p:blipFill>
        <p:spPr>
          <a:xfrm>
            <a:off x="611505" y="1052830"/>
            <a:ext cx="6854190" cy="4098925"/>
          </a:xfrm>
          <a:prstGeom prst="rect">
            <a:avLst/>
          </a:prstGeom>
        </p:spPr>
      </p:pic>
      <p:sp>
        <p:nvSpPr>
          <p:cNvPr id="13" name="Текстовое поле 12"/>
          <p:cNvSpPr txBox="1"/>
          <p:nvPr/>
        </p:nvSpPr>
        <p:spPr>
          <a:xfrm>
            <a:off x="7762240" y="4509135"/>
            <a:ext cx="1185545" cy="368300"/>
          </a:xfrm>
          <a:prstGeom prst="rect">
            <a:avLst/>
          </a:prstGeom>
          <a:noFill/>
        </p:spPr>
        <p:txBody>
          <a:bodyPr wrap="square" rtlCol="0">
            <a:spAutoFit/>
          </a:bodyPr>
          <a:lstStyle/>
          <a:p>
            <a:pPr algn="ctr"/>
            <a:r>
              <a:rPr lang="en-US" altLang="ru-RU" b="1">
                <a:solidFill>
                  <a:srgbClr val="C00000"/>
                </a:solidFill>
                <a:latin typeface="Times New Roman" panose="02020603050405020304" pitchFamily="18" charset="0"/>
                <a:cs typeface="Times New Roman" panose="02020603050405020304" pitchFamily="18" charset="0"/>
              </a:rPr>
              <a:t>уақыты</a:t>
            </a:r>
          </a:p>
        </p:txBody>
      </p:sp>
      <p:sp>
        <p:nvSpPr>
          <p:cNvPr id="14" name="Текстовое поле 13"/>
          <p:cNvSpPr txBox="1"/>
          <p:nvPr/>
        </p:nvSpPr>
        <p:spPr>
          <a:xfrm>
            <a:off x="7444740" y="3789045"/>
            <a:ext cx="1685290" cy="645160"/>
          </a:xfrm>
          <a:prstGeom prst="rect">
            <a:avLst/>
          </a:prstGeom>
          <a:noFill/>
        </p:spPr>
        <p:txBody>
          <a:bodyPr wrap="square" rtlCol="0" anchor="t">
            <a:spAutoFit/>
          </a:bodyPr>
          <a:lstStyle/>
          <a:p>
            <a:pPr algn="ctr">
              <a:lnSpc>
                <a:spcPct val="100000"/>
              </a:lnSpc>
            </a:pPr>
            <a:r>
              <a:rPr lang="en-US" altLang="ru-RU" b="1">
                <a:solidFill>
                  <a:srgbClr val="FFC000"/>
                </a:solidFill>
                <a:latin typeface="Times New Roman" panose="02020603050405020304" pitchFamily="18" charset="0"/>
                <a:cs typeface="Times New Roman" panose="02020603050405020304" pitchFamily="18" charset="0"/>
                <a:sym typeface="+mn-ea"/>
              </a:rPr>
              <a:t>жорыққа</a:t>
            </a:r>
            <a:endParaRPr lang="en-US" altLang="ru-RU" b="1">
              <a:solidFill>
                <a:srgbClr val="FFC000"/>
              </a:solidFill>
              <a:latin typeface="Times New Roman" panose="02020603050405020304" pitchFamily="18" charset="0"/>
              <a:cs typeface="Times New Roman" panose="02020603050405020304" pitchFamily="18" charset="0"/>
            </a:endParaRPr>
          </a:p>
          <a:p>
            <a:pPr algn="ctr">
              <a:lnSpc>
                <a:spcPct val="100000"/>
              </a:lnSpc>
            </a:pPr>
            <a:r>
              <a:rPr lang="en-US" altLang="ru-RU" b="1">
                <a:solidFill>
                  <a:srgbClr val="FFC000"/>
                </a:solidFill>
                <a:latin typeface="Times New Roman" panose="02020603050405020304" pitchFamily="18" charset="0"/>
                <a:cs typeface="Times New Roman" panose="02020603050405020304" pitchFamily="18" charset="0"/>
                <a:sym typeface="+mn-ea"/>
              </a:rPr>
              <a:t>қатысқандар</a:t>
            </a:r>
            <a:endParaRPr lang="ru-RU" altLang="en-US"/>
          </a:p>
        </p:txBody>
      </p:sp>
      <p:sp>
        <p:nvSpPr>
          <p:cNvPr id="16" name="Текстовое поле 15"/>
          <p:cNvSpPr txBox="1"/>
          <p:nvPr/>
        </p:nvSpPr>
        <p:spPr>
          <a:xfrm>
            <a:off x="7537450" y="3356610"/>
            <a:ext cx="1552575" cy="368300"/>
          </a:xfrm>
          <a:prstGeom prst="rect">
            <a:avLst/>
          </a:prstGeom>
          <a:noFill/>
        </p:spPr>
        <p:txBody>
          <a:bodyPr wrap="square" rtlCol="0">
            <a:spAutoFit/>
          </a:bodyPr>
          <a:lstStyle/>
          <a:p>
            <a:pPr algn="ctr"/>
            <a:r>
              <a:rPr lang="en-US" altLang="ru-RU" b="1">
                <a:solidFill>
                  <a:srgbClr val="7030A0"/>
                </a:solidFill>
                <a:latin typeface="Times New Roman" panose="02020603050405020304" pitchFamily="18" charset="0"/>
                <a:cs typeface="Times New Roman" panose="02020603050405020304" pitchFamily="18" charset="0"/>
              </a:rPr>
              <a:t>мақсаттары</a:t>
            </a:r>
          </a:p>
        </p:txBody>
      </p:sp>
      <p:sp>
        <p:nvSpPr>
          <p:cNvPr id="17" name="Текстовое поле 16"/>
          <p:cNvSpPr txBox="1"/>
          <p:nvPr/>
        </p:nvSpPr>
        <p:spPr>
          <a:xfrm>
            <a:off x="7643495" y="2924810"/>
            <a:ext cx="1340485" cy="368300"/>
          </a:xfrm>
          <a:prstGeom prst="rect">
            <a:avLst/>
          </a:prstGeom>
          <a:noFill/>
        </p:spPr>
        <p:txBody>
          <a:bodyPr wrap="none" rtlCol="0">
            <a:spAutoFit/>
          </a:bodyPr>
          <a:lstStyle/>
          <a:p>
            <a:r>
              <a:rPr lang="en-US" altLang="ru-RU" b="1">
                <a:solidFill>
                  <a:srgbClr val="92D050"/>
                </a:solidFill>
                <a:latin typeface="Times New Roman" panose="02020603050405020304" pitchFamily="18" charset="0"/>
                <a:cs typeface="Times New Roman" panose="02020603050405020304" pitchFamily="18" charset="0"/>
              </a:rPr>
              <a:t>бағыттары</a:t>
            </a:r>
          </a:p>
        </p:txBody>
      </p:sp>
      <p:sp>
        <p:nvSpPr>
          <p:cNvPr id="18" name="Текстовое поле 17"/>
          <p:cNvSpPr txBox="1"/>
          <p:nvPr/>
        </p:nvSpPr>
        <p:spPr>
          <a:xfrm>
            <a:off x="7762240" y="2493010"/>
            <a:ext cx="1137920" cy="368300"/>
          </a:xfrm>
          <a:prstGeom prst="rect">
            <a:avLst/>
          </a:prstGeom>
          <a:noFill/>
        </p:spPr>
        <p:txBody>
          <a:bodyPr wrap="none" rtlCol="0">
            <a:spAutoFit/>
          </a:bodyPr>
          <a:lstStyle/>
          <a:p>
            <a:r>
              <a:rPr lang="en-US" altLang="ru-RU" b="1">
                <a:solidFill>
                  <a:srgbClr val="00B0F0"/>
                </a:solidFill>
                <a:latin typeface="Times New Roman" panose="02020603050405020304" pitchFamily="18" charset="0"/>
                <a:cs typeface="Times New Roman" panose="02020603050405020304" pitchFamily="18" charset="0"/>
              </a:rPr>
              <a:t>Нәтижесі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816668" y="188595"/>
            <a:ext cx="2168525" cy="953135"/>
          </a:xfrm>
          <a:prstGeom prst="rect">
            <a:avLst/>
          </a:prstGeom>
          <a:noFill/>
        </p:spPr>
        <p:txBody>
          <a:bodyPr wrap="non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1</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 </a:t>
            </a:r>
          </a:p>
          <a:p>
            <a:pPr algn="ctr"/>
            <a:r>
              <a:rPr lang="ru-RU" altLang="en-US" sz="2800" b="1">
                <a:solidFill>
                  <a:srgbClr val="002060"/>
                </a:solidFill>
                <a:latin typeface="Times New Roman" panose="02020603050405020304" pitchFamily="18" charset="0"/>
                <a:cs typeface="Times New Roman" panose="02020603050405020304" pitchFamily="18" charset="0"/>
              </a:rPr>
              <a:t>Жауабы</a:t>
            </a:r>
          </a:p>
        </p:txBody>
      </p:sp>
      <p:pic>
        <p:nvPicPr>
          <p:cNvPr id="11" name="Изображение 10"/>
          <p:cNvPicPr>
            <a:picLocks noChangeAspect="1"/>
          </p:cNvPicPr>
          <p:nvPr/>
        </p:nvPicPr>
        <p:blipFill>
          <a:blip r:embed="rId3"/>
          <a:srcRect l="10711" t="13659" r="34363" b="21074"/>
          <a:stretch>
            <a:fillRect/>
          </a:stretch>
        </p:blipFill>
        <p:spPr>
          <a:xfrm>
            <a:off x="1619250" y="1141730"/>
            <a:ext cx="5746750" cy="2605405"/>
          </a:xfrm>
          <a:prstGeom prst="rect">
            <a:avLst/>
          </a:prstGeom>
        </p:spPr>
      </p:pic>
      <p:graphicFrame>
        <p:nvGraphicFramePr>
          <p:cNvPr id="3" name="Таблица 2"/>
          <p:cNvGraphicFramePr/>
          <p:nvPr/>
        </p:nvGraphicFramePr>
        <p:xfrm>
          <a:off x="4572000" y="694563"/>
          <a:ext cx="0" cy="452628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tblGrid>
              <a:tr h="195580">
                <a:tc>
                  <a:txBody>
                    <a:bodyPr/>
                    <a:lstStyle/>
                    <a:p>
                      <a:pPr indent="0">
                        <a:buNone/>
                      </a:pPr>
                      <a:r>
                        <a:rPr lang="en-US" sz="100" b="0">
                          <a:latin typeface="Times New Roman" panose="02020603050405020304" pitchFamily="18" charset="0"/>
                          <a:cs typeface="Times New Roman" panose="02020603050405020304" pitchFamily="18" charset="0"/>
                        </a:rPr>
                        <a:t>Уақыты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Жорыққа қатысқандар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мақсаттары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бағыттары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Нәтижесі</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599565">
                <a:tc>
                  <a:txBody>
                    <a:bodyPr/>
                    <a:lstStyle/>
                    <a:p>
                      <a:pPr indent="0">
                        <a:buNone/>
                      </a:pPr>
                      <a:r>
                        <a:rPr lang="en-US" sz="100" b="0">
                          <a:latin typeface="Times New Roman" panose="02020603050405020304" pitchFamily="18" charset="0"/>
                          <a:cs typeface="Times New Roman" panose="02020603050405020304" pitchFamily="18" charset="0"/>
                        </a:rPr>
                        <a:t>1096-1099</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Шаруалар, діндарлар, қала кедейлері мен қаңғыбастар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Қасиетті жерді мұсылмандардан азат ету, шаруаларды феодалдық езгіден құтқару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Иерусалимге</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Селжұқтарды талқандап, Иерусалимді басып алып, Сирия мен Палестинада крестшілдердің 4 мемлектеі пайда болды. Эдесса, Триполи, Антиохия графтықтары мен Иерусалим карольдігі</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511810">
                <a:tc>
                  <a:txBody>
                    <a:bodyPr/>
                    <a:lstStyle/>
                    <a:p>
                      <a:pPr indent="0">
                        <a:buNone/>
                      </a:pPr>
                      <a:r>
                        <a:rPr lang="en-US" sz="100" b="0">
                          <a:latin typeface="Times New Roman" panose="02020603050405020304" pitchFamily="18" charset="0"/>
                          <a:cs typeface="Times New Roman" panose="02020603050405020304" pitchFamily="18" charset="0"/>
                        </a:rPr>
                        <a:t>1147-1149</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Жорықты басқарған Людовик VIIФеодалдар мен рыцарьлар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Эдесса графтығын мұсылмандардан азат ету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Эдессаға</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Крестшілдер жорығы нәтижесіз аяқталды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1033145">
                <a:tc>
                  <a:txBody>
                    <a:bodyPr/>
                    <a:lstStyle/>
                    <a:p>
                      <a:pPr indent="0">
                        <a:buNone/>
                      </a:pPr>
                      <a:r>
                        <a:rPr lang="en-US" sz="100" b="0">
                          <a:latin typeface="Times New Roman" panose="02020603050405020304" pitchFamily="18" charset="0"/>
                          <a:cs typeface="Times New Roman" panose="02020603050405020304" pitchFamily="18" charset="0"/>
                        </a:rPr>
                        <a:t>1189-1192</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Франциядан король Филипп, Англиядан арыстан жүректі Ричард, Германиядан император Фридрих  Барбаросса қатысты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Иерусалимді қайтарып алу үшін</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Иерусалимге</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 мұсылмандардың қолында қалды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1186180">
                <a:tc>
                  <a:txBody>
                    <a:bodyPr/>
                    <a:lstStyle/>
                    <a:p>
                      <a:pPr indent="0">
                        <a:buNone/>
                      </a:pPr>
                      <a:r>
                        <a:rPr lang="en-US" sz="100" b="0">
                          <a:latin typeface="Times New Roman" panose="02020603050405020304" pitchFamily="18" charset="0"/>
                          <a:cs typeface="Times New Roman" panose="02020603050405020304" pitchFamily="18" charset="0"/>
                        </a:rPr>
                        <a:t>1204</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III Иннокентий папа ұйымдастырды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Византияны басып алу, Константинопольді тонау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Константинополь</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Крестшілдер Константинопольді басып алды, Византияда өз мемлекетін құрып, 1261 жылға дейін Латын империясы атты мемлекет құрды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5" name="Таблица 4"/>
          <p:cNvGraphicFramePr/>
          <p:nvPr/>
        </p:nvGraphicFramePr>
        <p:xfrm>
          <a:off x="4363720" y="694563"/>
          <a:ext cx="208280" cy="633984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tblGrid>
              <a:tr h="195580">
                <a:tc>
                  <a:txBody>
                    <a:bodyPr/>
                    <a:lstStyle/>
                    <a:p>
                      <a:pPr indent="0">
                        <a:buNone/>
                      </a:pPr>
                      <a:r>
                        <a:rPr lang="en-US" sz="100" b="0">
                          <a:latin typeface="Times New Roman" panose="02020603050405020304" pitchFamily="18" charset="0"/>
                          <a:cs typeface="Times New Roman" panose="02020603050405020304" pitchFamily="18" charset="0"/>
                        </a:rPr>
                        <a:t>Уақыты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Жорыққа қатысқандар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мақсаттары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бағыттары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Нәтижесі</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599565">
                <a:tc>
                  <a:txBody>
                    <a:bodyPr/>
                    <a:lstStyle/>
                    <a:p>
                      <a:pPr indent="0">
                        <a:buNone/>
                      </a:pPr>
                      <a:r>
                        <a:rPr lang="en-US" sz="100" b="0">
                          <a:latin typeface="Times New Roman" panose="02020603050405020304" pitchFamily="18" charset="0"/>
                          <a:cs typeface="Times New Roman" panose="02020603050405020304" pitchFamily="18" charset="0"/>
                        </a:rPr>
                        <a:t>1096-1099</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Шаруалар, дінбасылар, қала кедейлері мен қаңғыбастар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Қасиетті жерді мұсылмандардан азат ету, шаруаларды феодалдық езгіден құтқару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Иерусалимге</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Селжұқтарды талқандап, Иерусалимді басып алып, Сирия мен Палестинада крестшілдердің 4 мемлектеі пайда болды. Эдесса, Триполи, Антиохия графтықтары мен Иерусалим карольдігі</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511810">
                <a:tc>
                  <a:txBody>
                    <a:bodyPr/>
                    <a:lstStyle/>
                    <a:p>
                      <a:pPr indent="0">
                        <a:buNone/>
                      </a:pPr>
                      <a:r>
                        <a:rPr lang="en-US" sz="100" b="0">
                          <a:latin typeface="Times New Roman" panose="02020603050405020304" pitchFamily="18" charset="0"/>
                          <a:cs typeface="Times New Roman" panose="02020603050405020304" pitchFamily="18" charset="0"/>
                        </a:rPr>
                        <a:t>1147-1149</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Жорықты басқарған Людовик VIIФеодалдар мен рыцарьлар</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Эдесса графтығын мұсылмандардан азат ету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Эдессаға</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Крестшілдер жорығы нәтижесіз аяқталды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1033145">
                <a:tc>
                  <a:txBody>
                    <a:bodyPr/>
                    <a:lstStyle/>
                    <a:p>
                      <a:pPr indent="0">
                        <a:buNone/>
                      </a:pPr>
                      <a:r>
                        <a:rPr lang="en-US" sz="100" b="0">
                          <a:latin typeface="Times New Roman" panose="02020603050405020304" pitchFamily="18" charset="0"/>
                          <a:cs typeface="Times New Roman" panose="02020603050405020304" pitchFamily="18" charset="0"/>
                        </a:rPr>
                        <a:t>1189-1192</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Франциядан король Филипп, Англиядан арыстан жүректі Ричард, Германиядан император Фридрих  Барбаросса қатысты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Иерусалимді қайтарып алу үшін</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Иерусалимге</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Иерусалим мұсылмандардың қолында қалды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1186180">
                <a:tc>
                  <a:txBody>
                    <a:bodyPr/>
                    <a:lstStyle/>
                    <a:p>
                      <a:pPr indent="0">
                        <a:buNone/>
                      </a:pPr>
                      <a:r>
                        <a:rPr lang="en-US" sz="100" b="0">
                          <a:latin typeface="Times New Roman" panose="02020603050405020304" pitchFamily="18" charset="0"/>
                          <a:cs typeface="Times New Roman" panose="02020603050405020304" pitchFamily="18" charset="0"/>
                        </a:rPr>
                        <a:t>1204</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III Иннокентий папа ұйымдастырды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Византияны басып алу, Константинопольді тонау</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Константинополь</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latin typeface="Times New Roman" panose="02020603050405020304" pitchFamily="18" charset="0"/>
                          <a:cs typeface="Times New Roman" panose="02020603050405020304" pitchFamily="18" charset="0"/>
                        </a:rPr>
                        <a:t>Крестшілдер Константинопольді басып алды, Византияда өз мемлекетін құрып, 1261 жылға дейін Латын империясы атты мемлекет құрды</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 name="Изображение 5"/>
          <p:cNvPicPr>
            <a:picLocks noChangeAspect="1"/>
          </p:cNvPicPr>
          <p:nvPr/>
        </p:nvPicPr>
        <p:blipFill>
          <a:blip r:embed="rId4"/>
          <a:srcRect l="-86" t="-2491" r="20383" b="4696"/>
          <a:stretch>
            <a:fillRect/>
          </a:stretch>
        </p:blipFill>
        <p:spPr>
          <a:xfrm>
            <a:off x="1670685" y="3860800"/>
            <a:ext cx="5746750" cy="2839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683260" y="260350"/>
            <a:ext cx="7682865" cy="1137285"/>
          </a:xfrm>
          <a:prstGeom prst="rect">
            <a:avLst/>
          </a:prstGeom>
          <a:noFill/>
        </p:spPr>
        <p:txBody>
          <a:bodyPr wrap="squar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2</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a:t>
            </a:r>
          </a:p>
          <a:p>
            <a:pPr algn="ctr"/>
            <a:r>
              <a:rPr lang="en-US" sz="2000" dirty="0">
                <a:solidFill>
                  <a:srgbClr val="002060"/>
                </a:solidFill>
                <a:latin typeface="Times New Roman" panose="02020603050405020304" pitchFamily="18" charset="0"/>
                <a:cs typeface="Times New Roman" panose="02020603050405020304" pitchFamily="18" charset="0"/>
                <a:sym typeface="+mn-ea"/>
              </a:rPr>
              <a:t>Крест жорықтары христиандық Еуропа мен мұсылман әлемін қалай өзгерткендігін кестеде толтырыңыз. </a:t>
            </a:r>
            <a:endParaRPr lang="ru-RU" altLang="en-US" sz="2000"/>
          </a:p>
        </p:txBody>
      </p:sp>
      <p:graphicFrame>
        <p:nvGraphicFramePr>
          <p:cNvPr id="8" name="Таблица 7"/>
          <p:cNvGraphicFramePr/>
          <p:nvPr/>
        </p:nvGraphicFramePr>
        <p:xfrm>
          <a:off x="4572000" y="1508760"/>
          <a:ext cx="0" cy="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tblGrid>
              <a:tr h="0">
                <a:tc>
                  <a:txBody>
                    <a:bodyPr/>
                    <a:lstStyle/>
                    <a:p>
                      <a:pPr indent="0" algn="ctr">
                        <a:buNone/>
                      </a:pPr>
                      <a:r>
                        <a:rPr lang="en-US" sz="1400" b="0">
                          <a:latin typeface="Times New Roman" panose="02020603050405020304" pitchFamily="18" charset="0"/>
                          <a:cs typeface="Times New Roman" panose="02020603050405020304" pitchFamily="18" charset="0"/>
                        </a:rPr>
                        <a:t>Христиандық Еуропа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Мұсылман әлемі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Текстовое поле 9"/>
          <p:cNvSpPr txBox="1"/>
          <p:nvPr/>
        </p:nvSpPr>
        <p:spPr>
          <a:xfrm>
            <a:off x="1332230" y="5300980"/>
            <a:ext cx="6568440" cy="1014730"/>
          </a:xfrm>
          <a:prstGeom prst="rect">
            <a:avLst/>
          </a:prstGeom>
          <a:noFill/>
        </p:spPr>
        <p:txBody>
          <a:bodyPr wrap="square" rtlCol="0" anchor="t">
            <a:spAutoFit/>
          </a:bodyPr>
          <a:lstStyle/>
          <a:p>
            <a:r>
              <a:rPr lang="ru-RU" altLang="en-US" sz="2000" b="1" i="1">
                <a:solidFill>
                  <a:srgbClr val="002060"/>
                </a:solidFill>
                <a:latin typeface="Times New Roman" panose="02020603050405020304" pitchFamily="18" charset="0"/>
                <a:cs typeface="Times New Roman" panose="02020603050405020304" pitchFamily="18" charset="0"/>
              </a:rPr>
              <a:t>Дескриптор:</a:t>
            </a:r>
            <a:endParaRPr lang="ru-RU" altLang="en-US" sz="2000" b="1" i="1">
              <a:latin typeface="Times New Roman" panose="02020603050405020304" pitchFamily="18" charset="0"/>
              <a:cs typeface="Times New Roman" panose="02020603050405020304" pitchFamily="18" charset="0"/>
            </a:endParaRPr>
          </a:p>
          <a:p>
            <a:r>
              <a:rPr lang="ru-RU" altLang="en-US" sz="2000" b="1" i="1">
                <a:solidFill>
                  <a:srgbClr val="002060"/>
                </a:solidFill>
                <a:latin typeface="Times New Roman" panose="02020603050405020304" pitchFamily="18" charset="0"/>
                <a:cs typeface="Times New Roman" panose="02020603050405020304" pitchFamily="18" charset="0"/>
              </a:rPr>
              <a:t>-Крест жорықтарының Еуропа мен ислам әлемінің мәдени өміріне ықпалын салыстырады;</a:t>
            </a:r>
          </a:p>
        </p:txBody>
      </p:sp>
      <p:pic>
        <p:nvPicPr>
          <p:cNvPr id="11" name="Изображение 10"/>
          <p:cNvPicPr>
            <a:picLocks noChangeAspect="1"/>
          </p:cNvPicPr>
          <p:nvPr/>
        </p:nvPicPr>
        <p:blipFill>
          <a:blip r:embed="rId2"/>
          <a:srcRect r="19787" b="9919"/>
          <a:stretch>
            <a:fillRect/>
          </a:stretch>
        </p:blipFill>
        <p:spPr>
          <a:xfrm>
            <a:off x="1668145" y="1772920"/>
            <a:ext cx="5895975" cy="3061335"/>
          </a:xfrm>
          <a:prstGeom prst="rect">
            <a:avLst/>
          </a:prstGeom>
          <a:ln>
            <a:solidFill>
              <a:srgbClr val="00206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419158" y="116205"/>
            <a:ext cx="2079625" cy="1383665"/>
          </a:xfrm>
          <a:prstGeom prst="rect">
            <a:avLst/>
          </a:prstGeom>
          <a:noFill/>
        </p:spPr>
        <p:txBody>
          <a:bodyPr wrap="non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2</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a:t>
            </a:r>
          </a:p>
          <a:p>
            <a:pPr algn="ctr"/>
            <a:r>
              <a:rPr lang="en-US" altLang="en-US" sz="2800" b="1" dirty="0">
                <a:solidFill>
                  <a:srgbClr val="002060"/>
                </a:solidFill>
                <a:latin typeface="Times New Roman" panose="02020603050405020304" pitchFamily="18" charset="0"/>
                <a:cs typeface="Times New Roman" panose="02020603050405020304" pitchFamily="18" charset="0"/>
                <a:sym typeface="+mn-ea"/>
              </a:rPr>
              <a:t>Жауабы</a:t>
            </a:r>
            <a:endParaRPr lang="en-US" sz="2800" b="1" dirty="0">
              <a:solidFill>
                <a:srgbClr val="002060"/>
              </a:solidFill>
              <a:latin typeface="Times New Roman" panose="02020603050405020304" pitchFamily="18" charset="0"/>
              <a:cs typeface="Times New Roman" panose="02020603050405020304" pitchFamily="18" charset="0"/>
              <a:sym typeface="+mn-ea"/>
            </a:endParaRPr>
          </a:p>
          <a:p>
            <a:pPr algn="ctr"/>
            <a:r>
              <a:rPr lang="en-US" sz="2800" b="1" dirty="0">
                <a:solidFill>
                  <a:srgbClr val="002060"/>
                </a:solidFill>
                <a:latin typeface="Times New Roman" panose="02020603050405020304" pitchFamily="18" charset="0"/>
                <a:cs typeface="Times New Roman" panose="02020603050405020304" pitchFamily="18" charset="0"/>
                <a:sym typeface="+mn-ea"/>
              </a:rPr>
              <a:t> </a:t>
            </a:r>
            <a:endParaRPr lang="ru-RU" altLang="en-US" sz="2800"/>
          </a:p>
        </p:txBody>
      </p:sp>
      <p:graphicFrame>
        <p:nvGraphicFramePr>
          <p:cNvPr id="3" name="Таблица 2"/>
          <p:cNvGraphicFramePr/>
          <p:nvPr/>
        </p:nvGraphicFramePr>
        <p:xfrm>
          <a:off x="4572000" y="1577531"/>
          <a:ext cx="0" cy="452628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tblGrid>
              <a:tr h="470535">
                <a:tc>
                  <a:txBody>
                    <a:bodyPr/>
                    <a:lstStyle/>
                    <a:p>
                      <a:pPr indent="0" algn="ctr">
                        <a:buNone/>
                      </a:pPr>
                      <a:r>
                        <a:rPr lang="en-US" sz="200" b="1">
                          <a:solidFill>
                            <a:srgbClr val="002060"/>
                          </a:solidFill>
                          <a:latin typeface="Times New Roman" panose="02020603050405020304" pitchFamily="18" charset="0"/>
                          <a:cs typeface="Times New Roman" panose="02020603050405020304" pitchFamily="18" charset="0"/>
                        </a:rPr>
                        <a:t>Христиандық Еуропа </a:t>
                      </a:r>
                      <a:endParaRPr lang="en-US" altLang="en-US" sz="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200" b="1">
                          <a:solidFill>
                            <a:srgbClr val="002060"/>
                          </a:solidFill>
                          <a:latin typeface="Times New Roman" panose="02020603050405020304" pitchFamily="18" charset="0"/>
                          <a:cs typeface="Times New Roman" panose="02020603050405020304" pitchFamily="18" charset="0"/>
                        </a:rPr>
                        <a:t>Мұсылман әлемі</a:t>
                      </a:r>
                      <a:endParaRPr lang="en-US" altLang="en-US" sz="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055745">
                <a:tc>
                  <a:txBody>
                    <a:bodyPr/>
                    <a:lstStyle/>
                    <a:p>
                      <a:pPr indent="0">
                        <a:buNone/>
                      </a:pPr>
                      <a:r>
                        <a:rPr lang="en-US" sz="100" b="0">
                          <a:solidFill>
                            <a:srgbClr val="000000"/>
                          </a:solidFill>
                          <a:latin typeface="Times New Roman" panose="02020603050405020304" pitchFamily="18" charset="0"/>
                          <a:cs typeface="Times New Roman" panose="02020603050405020304" pitchFamily="18" charset="0"/>
                        </a:rPr>
                        <a:t>Еуропаға алып келген өзгерістері: крест жорықтары Батыс Еуропа елдеpі тарапынан жүргізілген әділетсіз, басқыншылық соғыстар болды. Еуропада қалалар саны көбейді. Қала мен ауыл арасындағы қатынастар дами түсті. Саяси бытыраңқылық орын алды.</a:t>
                      </a:r>
                      <a:r>
                        <a:rPr lang="en-US" sz="100" b="0">
                          <a:latin typeface="Times New Roman" panose="02020603050405020304" pitchFamily="18" charset="0"/>
                          <a:cs typeface="Times New Roman" panose="02020603050405020304" pitchFamily="18" charset="0"/>
                        </a:rPr>
                        <a:t> </a:t>
                      </a:r>
                      <a:endParaRPr lang="en-US" altLang="en-US" sz="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solidFill>
                            <a:srgbClr val="000000"/>
                          </a:solidFill>
                          <a:latin typeface="Times New Roman" panose="02020603050405020304" pitchFamily="18" charset="0"/>
                          <a:cs typeface="Times New Roman" panose="02020603050405020304" pitchFamily="18" charset="0"/>
                        </a:rPr>
                        <a:t>Мұсылман әлеміне әкелген өзгеріс: шығыстағы мұсылман елдерінің шаруашылығына, мәдениетіне орны толмас зиян алып келді. Көптеген мәдениет пен өнер туындылары, құнды кітаптар мен құжаттар жойылды. Саяси бытыраңқылық орын алды. </a:t>
                      </a:r>
                      <a:endParaRPr lang="en-US" altLang="en-US" sz="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Таблица 3"/>
          <p:cNvGraphicFramePr/>
          <p:nvPr/>
        </p:nvGraphicFramePr>
        <p:xfrm>
          <a:off x="4572000" y="1456563"/>
          <a:ext cx="0" cy="452628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tblGrid>
              <a:tr h="243205">
                <a:tc>
                  <a:txBody>
                    <a:bodyPr/>
                    <a:lstStyle/>
                    <a:p>
                      <a:pPr indent="0" algn="ctr">
                        <a:buNone/>
                      </a:pPr>
                      <a:r>
                        <a:rPr lang="en-US" sz="100" b="1">
                          <a:solidFill>
                            <a:srgbClr val="002060"/>
                          </a:solidFill>
                          <a:latin typeface="Times New Roman" panose="02020603050405020304" pitchFamily="18" charset="0"/>
                          <a:cs typeface="Times New Roman" panose="02020603050405020304" pitchFamily="18" charset="0"/>
                        </a:rPr>
                        <a:t>Христиандық Еуропа </a:t>
                      </a:r>
                      <a:endParaRPr lang="en-US" altLang="en-US" sz="1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00" b="1">
                          <a:solidFill>
                            <a:srgbClr val="002060"/>
                          </a:solidFill>
                          <a:latin typeface="Times New Roman" panose="02020603050405020304" pitchFamily="18" charset="0"/>
                          <a:cs typeface="Times New Roman" panose="02020603050405020304" pitchFamily="18" charset="0"/>
                        </a:rPr>
                        <a:t>Мұсылман әлемі</a:t>
                      </a:r>
                      <a:endParaRPr lang="en-US" altLang="en-US" sz="1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283075">
                <a:tc>
                  <a:txBody>
                    <a:bodyPr/>
                    <a:lstStyle/>
                    <a:p>
                      <a:pPr indent="0">
                        <a:buNone/>
                      </a:pPr>
                      <a:r>
                        <a:rPr lang="en-US" sz="100" b="0">
                          <a:solidFill>
                            <a:srgbClr val="000000"/>
                          </a:solidFill>
                          <a:latin typeface="Times New Roman" panose="02020603050405020304" pitchFamily="18" charset="0"/>
                          <a:cs typeface="Times New Roman" panose="02020603050405020304" pitchFamily="18" charset="0"/>
                        </a:rPr>
                        <a:t>Еуропалықтардың жаңа елдерімен танысуы Шығыс елдерінің географиясы, тарихы, ғылыми жетістіктері (араб цифрлары, нөл саны, бірнешемәнді сандар жасау, Авиценаның медициналық жұмыстары және грек ғалымдарының еңбектері) ғылымның дамуына әкелді. Католиктік шіркеудің материалдық күші нығайды.Шіркеудің рухани беделі әлсіреп, еретикалық ілімдер тарады. </a:t>
                      </a:r>
                      <a:endParaRPr lang="en-US" altLang="en-US" sz="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00" b="0">
                          <a:solidFill>
                            <a:srgbClr val="000000"/>
                          </a:solidFill>
                          <a:latin typeface="Times New Roman" panose="02020603050405020304" pitchFamily="18" charset="0"/>
                          <a:cs typeface="Times New Roman" panose="02020603050405020304" pitchFamily="18" charset="0"/>
                        </a:rPr>
                        <a:t>Көптеген мәдениет пен өнер туындылары, құнды кітаптар мен құжаттар жойылды.Көптеген қалалар мен елді мекендер қырылып, жойылды. </a:t>
                      </a:r>
                      <a:endParaRPr lang="en-US" altLang="en-US" sz="1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Изображение 4"/>
          <p:cNvPicPr>
            <a:picLocks noChangeAspect="1"/>
          </p:cNvPicPr>
          <p:nvPr/>
        </p:nvPicPr>
        <p:blipFill>
          <a:blip r:embed="rId2"/>
          <a:srcRect r="20081" b="3479"/>
          <a:stretch>
            <a:fillRect/>
          </a:stretch>
        </p:blipFill>
        <p:spPr>
          <a:xfrm>
            <a:off x="1637030" y="1577340"/>
            <a:ext cx="5751830" cy="3545205"/>
          </a:xfrm>
          <a:prstGeom prst="rect">
            <a:avLst/>
          </a:prstGeom>
          <a:ln>
            <a:solidFill>
              <a:schemeClr val="accent1"/>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Экран (4:3)</PresentationFormat>
  <Paragraphs>143</Paragraphs>
  <Slides>11</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   Бөлім тақырыбы: Крест жорықтары Сабақ тақырыбы: Крест жорықтары христиандық Еуропа мен мұсылман әлемін қалай өзгертті?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Оқу тапсырмасы «Крест жорықтары мұсылман әлеміне қарағанда  христиандық  Еуропаны көбірек өзгертті?»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Бөлім тақырыбы: Терімшілер-аңшылардан бастап жер иеленушілер мен мал өсірушілерге дейін Сабақ тақырыбы: Алғашқы адам қалай пайда болды?</dc:title>
  <dc:creator>001</dc:creator>
  <cp:lastModifiedBy>Данагул</cp:lastModifiedBy>
  <cp:revision>86</cp:revision>
  <dcterms:created xsi:type="dcterms:W3CDTF">2020-09-10T05:41:00Z</dcterms:created>
  <dcterms:modified xsi:type="dcterms:W3CDTF">2024-11-16T15:56:27Z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1049-11.2.0.10132</vt:lpwstr>
  </property>
</Properties>
</file>