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73" r:id="rId4"/>
    <p:sldId id="261" r:id="rId5"/>
    <p:sldId id="314" r:id="rId6"/>
    <p:sldId id="315" r:id="rId7"/>
    <p:sldId id="316" r:id="rId8"/>
    <p:sldId id="317" r:id="rId9"/>
    <p:sldId id="267" r:id="rId10"/>
    <p:sldId id="318" r:id="rId11"/>
    <p:sldId id="325" r:id="rId12"/>
    <p:sldId id="270"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5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t>16.11.2024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t>16.11.2024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t>16.11.2024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t>16.11.2024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t>16.11.2024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16.11.2024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t>16.11.2024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eaLnBrk="0" hangingPunct="0"/>
            <a:r>
              <a:rPr lang="en-US" sz="3600" b="1" dirty="0" smtClean="0">
                <a:solidFill>
                  <a:srgbClr val="0000CC"/>
                </a:solidFill>
                <a:latin typeface="Times New Roman" panose="02020603050405020304" pitchFamily="18" charset="0"/>
                <a:cs typeface="Times New Roman" panose="02020603050405020304" pitchFamily="18" charset="0"/>
              </a:rPr>
              <a:t/>
            </a:r>
            <a:br>
              <a:rPr lang="en-US" sz="3600" b="1" dirty="0" smtClean="0">
                <a:solidFill>
                  <a:srgbClr val="0000CC"/>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
            </a:r>
            <a:br>
              <a:rPr lang="en-US" sz="3600" b="1" dirty="0" smtClean="0">
                <a:solidFill>
                  <a:srgbClr val="0000CC"/>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
            </a:r>
            <a:br>
              <a:rPr lang="en-US" sz="3600" b="1" dirty="0" smtClean="0">
                <a:solidFill>
                  <a:srgbClr val="0000CC"/>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Бөлім тақырыбы:</a:t>
            </a:r>
            <a:br>
              <a:rPr lang="en-US" sz="3600" b="1" dirty="0" smtClean="0">
                <a:solidFill>
                  <a:srgbClr val="0000CC"/>
                </a:solidFill>
                <a:latin typeface="Times New Roman" panose="02020603050405020304" pitchFamily="18" charset="0"/>
                <a:cs typeface="Times New Roman" panose="02020603050405020304" pitchFamily="18" charset="0"/>
              </a:rPr>
            </a:br>
            <a:r>
              <a:rPr lang="en-US" altLang="en-US" sz="3110" b="1" dirty="0" smtClean="0">
                <a:solidFill>
                  <a:srgbClr val="002060"/>
                </a:solidFill>
                <a:latin typeface="Times New Roman" panose="02020603050405020304" pitchFamily="18" charset="0"/>
                <a:cs typeface="Times New Roman" panose="02020603050405020304" pitchFamily="18" charset="0"/>
              </a:rPr>
              <a:t>Крест жорықтары</a:t>
            </a:r>
            <a:r>
              <a:rPr lang="en-US" sz="3110" b="1" dirty="0" smtClean="0">
                <a:solidFill>
                  <a:srgbClr val="002060"/>
                </a:solidFill>
                <a:latin typeface="Times New Roman" panose="02020603050405020304" pitchFamily="18" charset="0"/>
                <a:cs typeface="Times New Roman" panose="02020603050405020304" pitchFamily="18" charset="0"/>
              </a:rPr>
              <a:t/>
            </a:r>
            <a:br>
              <a:rPr lang="en-US" sz="3110" b="1" dirty="0" smtClean="0">
                <a:solidFill>
                  <a:srgbClr val="002060"/>
                </a:solidFill>
                <a:latin typeface="Times New Roman" panose="02020603050405020304" pitchFamily="18" charset="0"/>
                <a:cs typeface="Times New Roman" panose="02020603050405020304" pitchFamily="18" charset="0"/>
              </a:rPr>
            </a:br>
            <a:r>
              <a:rPr lang="en-US" sz="3600" b="1" dirty="0" smtClean="0">
                <a:solidFill>
                  <a:srgbClr val="0000CC"/>
                </a:solidFill>
                <a:latin typeface="Times New Roman" panose="02020603050405020304" pitchFamily="18" charset="0"/>
                <a:cs typeface="Times New Roman" panose="02020603050405020304" pitchFamily="18" charset="0"/>
              </a:rPr>
              <a:t>Сабақ тақырыбы:</a:t>
            </a:r>
            <a:br>
              <a:rPr lang="en-US" sz="3600" b="1" dirty="0" smtClean="0">
                <a:solidFill>
                  <a:srgbClr val="0000CC"/>
                </a:solidFill>
                <a:latin typeface="Times New Roman" panose="02020603050405020304" pitchFamily="18" charset="0"/>
                <a:cs typeface="Times New Roman" panose="02020603050405020304" pitchFamily="18" charset="0"/>
              </a:rPr>
            </a:br>
            <a:r>
              <a:rPr lang="en-US" altLang="en-US" sz="3110" b="1" dirty="0" smtClean="0">
                <a:solidFill>
                  <a:srgbClr val="002060"/>
                </a:solidFill>
                <a:latin typeface="Times New Roman" panose="02020603050405020304" pitchFamily="18" charset="0"/>
                <a:cs typeface="Times New Roman" panose="02020603050405020304" pitchFamily="18" charset="0"/>
              </a:rPr>
              <a:t>Неліктен крест жорықтары ұйымдастырылды?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419475" y="188595"/>
            <a:ext cx="2962910" cy="1229995"/>
          </a:xfrm>
          <a:prstGeom prst="rect">
            <a:avLst/>
          </a:prstGeom>
          <a:noFill/>
        </p:spPr>
        <p:txBody>
          <a:bodyPr wrap="non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2</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 </a:t>
            </a:r>
          </a:p>
          <a:p>
            <a:pPr algn="ctr"/>
            <a:r>
              <a:rPr lang="en-US" altLang="en-US" sz="2800" b="1" dirty="0">
                <a:solidFill>
                  <a:srgbClr val="002060"/>
                </a:solidFill>
                <a:latin typeface="Times New Roman" panose="02020603050405020304" pitchFamily="18" charset="0"/>
                <a:cs typeface="Times New Roman" panose="02020603050405020304" pitchFamily="18" charset="0"/>
                <a:sym typeface="+mn-ea"/>
              </a:rPr>
              <a:t>Мәтінмен жұмыс</a:t>
            </a:r>
            <a:r>
              <a:rPr lang="en-US" b="1" dirty="0">
                <a:solidFill>
                  <a:srgbClr val="002060"/>
                </a:solidFill>
                <a:latin typeface="Times New Roman" panose="02020603050405020304" pitchFamily="18" charset="0"/>
                <a:cs typeface="Times New Roman" panose="02020603050405020304" pitchFamily="18" charset="0"/>
                <a:sym typeface="+mn-ea"/>
              </a:rPr>
              <a:t/>
            </a:r>
            <a:br>
              <a:rPr lang="en-US" b="1" dirty="0">
                <a:solidFill>
                  <a:srgbClr val="002060"/>
                </a:solidFill>
                <a:latin typeface="Times New Roman" panose="02020603050405020304" pitchFamily="18" charset="0"/>
                <a:cs typeface="Times New Roman" panose="02020603050405020304" pitchFamily="18" charset="0"/>
                <a:sym typeface="+mn-ea"/>
              </a:rPr>
            </a:br>
            <a:endParaRPr lang="ru-RU" altLang="en-US"/>
          </a:p>
        </p:txBody>
      </p:sp>
      <p:sp>
        <p:nvSpPr>
          <p:cNvPr id="3" name="Текстовое поле 2"/>
          <p:cNvSpPr txBox="1"/>
          <p:nvPr/>
        </p:nvSpPr>
        <p:spPr>
          <a:xfrm>
            <a:off x="755650" y="1412875"/>
            <a:ext cx="8047355" cy="4523105"/>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Крест жорықтары Батыс Еуропа елдері тарапынан жүргізілген әділетсіз, басқыншылық соғыстар болды. Бұл соғыстар дүниежүзілік өркениеттің дамуына едәуір кедергі келтірді. Жорықтар Еуропа елдерінің ғана емес, Шығыстағы мұсылман елдерінің де шаруашылығына, мәдениетіне орны толмас зиян әкелді. Көптеген өнер туындылары қирады, кітаптар мен құнды деректер жойылып кетті. Дегенмен бұл жорықтардың Батыс Еуропа елдері үшін біраз пайдалы жақтары да болды. Біріншіден, Жерорта теңізіндегі сауданың қыза түсуіне ықпал етті. Бұл саудада Солтүстік Италия қалалары үстемдікке ие болды. Екіншіден, Батыс Еуропа халықтары Шығыстан жоғары дәрежеде дамыган мәдениеттің үлгісін игерді. Кресшілер мұсылман халықтардан тамақ ішер алдында қолдарын жууды, ауықауық ыстық моншаға түсіп, іш киімдерін, төсек-орындарын ауыстырып тұруды, әдемі киінуді, ас ішкенде шанышқыны пайдалануды үйренді. Үшіншіден, еуропалықтар Шығыстан жаңа егіс дақылдарын көріп, Еуропада күріш, лимон, өрік, қарбыз өсіре бастады. Еуропалықтар Шығыс халықтарынан жібек мата тоқуды, айна жасауды, металды сапалы өңдеуді үйренді.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3469323" y="404495"/>
            <a:ext cx="2079625" cy="953135"/>
          </a:xfrm>
          <a:prstGeom prst="rect">
            <a:avLst/>
          </a:prstGeom>
          <a:noFill/>
        </p:spPr>
        <p:txBody>
          <a:bodyPr wrap="non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2</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a:t>
            </a:r>
          </a:p>
          <a:p>
            <a:pPr algn="ctr"/>
            <a:r>
              <a:rPr lang="en-US" altLang="en-US" sz="2800" b="1" dirty="0">
                <a:solidFill>
                  <a:srgbClr val="002060"/>
                </a:solidFill>
                <a:latin typeface="Times New Roman" panose="02020603050405020304" pitchFamily="18" charset="0"/>
                <a:cs typeface="Times New Roman" panose="02020603050405020304" pitchFamily="18" charset="0"/>
                <a:sym typeface="+mn-ea"/>
              </a:rPr>
              <a:t>Жауабы</a:t>
            </a:r>
            <a:r>
              <a:rPr lang="en-US" sz="2800" b="1" dirty="0">
                <a:solidFill>
                  <a:srgbClr val="002060"/>
                </a:solidFill>
                <a:latin typeface="Times New Roman" panose="02020603050405020304" pitchFamily="18" charset="0"/>
                <a:cs typeface="Times New Roman" panose="02020603050405020304" pitchFamily="18" charset="0"/>
                <a:sym typeface="+mn-ea"/>
              </a:rPr>
              <a:t> </a:t>
            </a:r>
            <a:endParaRPr lang="ru-RU" altLang="en-US" sz="2800"/>
          </a:p>
        </p:txBody>
      </p:sp>
      <p:graphicFrame>
        <p:nvGraphicFramePr>
          <p:cNvPr id="4" name="Таблица 3"/>
          <p:cNvGraphicFramePr/>
          <p:nvPr/>
        </p:nvGraphicFramePr>
        <p:xfrm>
          <a:off x="685165" y="1522095"/>
          <a:ext cx="8013700" cy="3940810"/>
        </p:xfrm>
        <a:graphic>
          <a:graphicData uri="http://schemas.openxmlformats.org/drawingml/2006/table">
            <a:tbl>
              <a:tblPr firstRow="1" bandRow="1">
                <a:tableStyleId>{5C22544A-7EE6-4342-B048-85BDC9FD1C3A}</a:tableStyleId>
              </a:tblPr>
              <a:tblGrid>
                <a:gridCol w="4474845">
                  <a:extLst>
                    <a:ext uri="{9D8B030D-6E8A-4147-A177-3AD203B41FA5}">
                      <a16:colId xmlns:a16="http://schemas.microsoft.com/office/drawing/2014/main" val="20000"/>
                    </a:ext>
                  </a:extLst>
                </a:gridCol>
                <a:gridCol w="3538855">
                  <a:extLst>
                    <a:ext uri="{9D8B030D-6E8A-4147-A177-3AD203B41FA5}">
                      <a16:colId xmlns:a16="http://schemas.microsoft.com/office/drawing/2014/main" val="20001"/>
                    </a:ext>
                  </a:extLst>
                </a:gridCol>
              </a:tblGrid>
              <a:tr h="435610">
                <a:tc>
                  <a:txBody>
                    <a:bodyPr/>
                    <a:lstStyle/>
                    <a:p>
                      <a:pPr>
                        <a:buNone/>
                      </a:pPr>
                      <a:endParaRPr lang="ru-RU" altLang="en-US"/>
                    </a:p>
                  </a:txBody>
                  <a:tcPr/>
                </a:tc>
                <a:tc>
                  <a:txBody>
                    <a:bodyPr/>
                    <a:lstStyle/>
                    <a:p>
                      <a:pPr>
                        <a:buNone/>
                      </a:pPr>
                      <a:r>
                        <a:rPr lang="en-US" altLang="ru-RU" sz="2000" b="1">
                          <a:solidFill>
                            <a:srgbClr val="002060"/>
                          </a:solidFill>
                          <a:latin typeface="Times New Roman" panose="02020603050405020304" pitchFamily="18" charset="0"/>
                          <a:cs typeface="Times New Roman" panose="02020603050405020304" pitchFamily="18" charset="0"/>
                        </a:rPr>
                        <a:t>     Жағымсыз салдары</a:t>
                      </a:r>
                    </a:p>
                  </a:txBody>
                  <a:tcPr/>
                </a:tc>
                <a:extLst>
                  <a:ext uri="{0D108BD9-81ED-4DB2-BD59-A6C34878D82A}">
                    <a16:rowId xmlns:a16="http://schemas.microsoft.com/office/drawing/2014/main" val="10000"/>
                  </a:ext>
                </a:extLst>
              </a:tr>
              <a:tr h="3505200">
                <a:tc>
                  <a:txBody>
                    <a:bodyPr/>
                    <a:lstStyle/>
                    <a:p>
                      <a:pPr>
                        <a:buNone/>
                      </a:pPr>
                      <a:r>
                        <a:rPr lang="ru-RU" altLang="en-US" sz="1400">
                          <a:latin typeface="Times New Roman" panose="02020603050405020304" pitchFamily="18" charset="0"/>
                          <a:cs typeface="Times New Roman" panose="02020603050405020304" pitchFamily="18" charset="0"/>
                          <a:sym typeface="+mn-ea"/>
                        </a:rPr>
                        <a:t>Дегенмен бұл жорықтардың Батыс Еуропа елдері үшін біраз пайдалы жақтары да болды. Біріншіден, Жерорта теңізіндегі сауданың қыза түсуіне ықпал етті. Бұл саудада Солтүстік Италия қалалары үстемдікке ие болды. Екіншіден, Батыс Еуропа халықтары Шығыстан жоғары дәрежеде дамыган мәдениеттің үлгісін игерді. Кресшілер мұсылман халықтардан тамақ ішер алдында қолдарын жууды, ауықауық ыстық моншаға түсіп, іш киімдерін, төсек-орындарын ауыстырып тұруды, әдемі киінуді, ас ішкенде шанышқыны пайдалануды үйренді. Үшіншіден, еуропалықтар Шығыстан жаңа егіс дақылдарын көріп, Еуропада күріш, лимон, өрік, қарбыз өсіре бастады. Еуропалықтар Шығыс халықтарынан жібек мата тоқуды, айна жасауды, металды сапалы өңдеуді үйренді.</a:t>
                      </a:r>
                      <a:endParaRPr lang="ru-RU" altLang="en-US" sz="1400">
                        <a:latin typeface="Times New Roman" panose="02020603050405020304" pitchFamily="18" charset="0"/>
                        <a:cs typeface="Times New Roman" panose="02020603050405020304" pitchFamily="18" charset="0"/>
                      </a:endParaRPr>
                    </a:p>
                    <a:p>
                      <a:pPr>
                        <a:buNone/>
                      </a:pPr>
                      <a:endParaRPr lang="ru-RU" altLang="en-US" sz="1400">
                        <a:latin typeface="Times New Roman" panose="02020603050405020304" pitchFamily="18" charset="0"/>
                        <a:cs typeface="Times New Roman" panose="02020603050405020304" pitchFamily="18" charset="0"/>
                        <a:sym typeface="+mn-ea"/>
                      </a:endParaRPr>
                    </a:p>
                  </a:txBody>
                  <a:tcPr/>
                </a:tc>
                <a:tc>
                  <a:txBody>
                    <a:bodyPr/>
                    <a:lstStyle/>
                    <a:p>
                      <a:pPr>
                        <a:buNone/>
                      </a:pPr>
                      <a:r>
                        <a:rPr lang="ru-RU" altLang="en-US" sz="1400">
                          <a:latin typeface="Times New Roman" panose="02020603050405020304" pitchFamily="18" charset="0"/>
                          <a:cs typeface="Times New Roman" panose="02020603050405020304" pitchFamily="18" charset="0"/>
                          <a:sym typeface="+mn-ea"/>
                        </a:rPr>
                        <a:t>Крест жорықтары Батыс Еуропа елдері тарапынан жүргізілген әділетсіз, басқыншылық соғыстар болды. Бұл соғыстар дүниежүзілік өркениеттің дамуына едәуір кедергі келтірді. Жорықтар Еуропа елдерінің ғана емес, Шығыстағы мұсылман елдерінің де шаруашылығына, мәдениетіне орны толмас зиян әкелді. Көптеген өнер туындылары қирады, кітаптар мен құнды деректер жойылып кетті. </a:t>
                      </a:r>
                    </a:p>
                    <a:p>
                      <a:pPr>
                        <a:buNone/>
                      </a:pPr>
                      <a:endParaRPr lang="ru-RU" altLang="en-US" sz="1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5" name="Текстовое поле 4"/>
          <p:cNvSpPr txBox="1"/>
          <p:nvPr/>
        </p:nvSpPr>
        <p:spPr>
          <a:xfrm>
            <a:off x="1547495" y="1556385"/>
            <a:ext cx="2412365" cy="398780"/>
          </a:xfrm>
          <a:prstGeom prst="rect">
            <a:avLst/>
          </a:prstGeom>
          <a:noFill/>
        </p:spPr>
        <p:txBody>
          <a:bodyPr wrap="none" rtlCol="0">
            <a:spAutoFit/>
          </a:bodyPr>
          <a:lstStyle/>
          <a:p>
            <a:r>
              <a:rPr lang="en-US" altLang="ru-RU" sz="2000" b="1">
                <a:solidFill>
                  <a:srgbClr val="002060"/>
                </a:solidFill>
                <a:latin typeface="Times New Roman" panose="02020603050405020304" pitchFamily="18" charset="0"/>
                <a:cs typeface="Times New Roman" panose="02020603050405020304" pitchFamily="18" charset="0"/>
              </a:rPr>
              <a:t>Жағымды салдары</a:t>
            </a:r>
          </a:p>
        </p:txBody>
      </p:sp>
      <p:sp>
        <p:nvSpPr>
          <p:cNvPr id="3" name="Текстовое поле 2"/>
          <p:cNvSpPr txBox="1"/>
          <p:nvPr/>
        </p:nvSpPr>
        <p:spPr>
          <a:xfrm>
            <a:off x="685165" y="5516880"/>
            <a:ext cx="7642860" cy="1198880"/>
          </a:xfrm>
          <a:prstGeom prst="rect">
            <a:avLst/>
          </a:prstGeom>
          <a:noFill/>
        </p:spPr>
        <p:txBody>
          <a:bodyPr wrap="square" rtlCol="0" anchor="t">
            <a:spAutoFit/>
          </a:bodyPr>
          <a:lstStyle/>
          <a:p>
            <a:r>
              <a:rPr lang="en-US" b="1" i="1" dirty="0" smtClean="0">
                <a:solidFill>
                  <a:srgbClr val="002060"/>
                </a:solidFill>
                <a:latin typeface="Times New Roman" panose="02020603050405020304" pitchFamily="18" charset="0"/>
                <a:cs typeface="Times New Roman" panose="02020603050405020304" pitchFamily="18" charset="0"/>
                <a:sym typeface="+mn-ea"/>
              </a:rPr>
              <a:t>Дескриптор:</a:t>
            </a:r>
          </a:p>
          <a:p>
            <a:r>
              <a:rPr lang="ru-RU" b="1" i="1" dirty="0" smtClean="0">
                <a:solidFill>
                  <a:srgbClr val="002060"/>
                </a:solidFill>
                <a:latin typeface="Times New Roman" panose="02020603050405020304" pitchFamily="18" charset="0"/>
                <a:cs typeface="Times New Roman" panose="02020603050405020304" pitchFamily="18" charset="0"/>
                <a:sym typeface="+mn-ea"/>
              </a:rPr>
              <a:t>-</a:t>
            </a:r>
            <a:r>
              <a:rPr lang="en-US" altLang="ru-RU" b="1" i="1" dirty="0" smtClean="0">
                <a:solidFill>
                  <a:srgbClr val="002060"/>
                </a:solidFill>
                <a:latin typeface="Times New Roman" panose="02020603050405020304" pitchFamily="18" charset="0"/>
                <a:cs typeface="Times New Roman" panose="02020603050405020304" pitchFamily="18" charset="0"/>
                <a:sym typeface="+mn-ea"/>
              </a:rPr>
              <a:t> К</a:t>
            </a:r>
            <a:r>
              <a:rPr lang="en-US" b="1" i="1" dirty="0" smtClean="0">
                <a:solidFill>
                  <a:srgbClr val="002060"/>
                </a:solidFill>
                <a:latin typeface="Times New Roman" panose="02020603050405020304" pitchFamily="18" charset="0"/>
                <a:cs typeface="Times New Roman" panose="02020603050405020304" pitchFamily="18" charset="0"/>
                <a:sym typeface="+mn-ea"/>
              </a:rPr>
              <a:t>рест жорықтарының </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жағымды салдарын</a:t>
            </a:r>
            <a:r>
              <a:rPr lang="en-US" b="1" i="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көрсетеді</a:t>
            </a:r>
            <a:r>
              <a:rPr lang="en-US" b="1" i="1" dirty="0" smtClean="0">
                <a:solidFill>
                  <a:srgbClr val="002060"/>
                </a:solidFill>
                <a:latin typeface="Times New Roman" panose="02020603050405020304" pitchFamily="18" charset="0"/>
                <a:cs typeface="Times New Roman" panose="02020603050405020304" pitchFamily="18" charset="0"/>
                <a:sym typeface="+mn-ea"/>
              </a:rPr>
              <a:t>;</a:t>
            </a:r>
            <a:r>
              <a:rPr lang="en-US" altLang="ru-RU" b="1" i="1" dirty="0" smtClean="0">
                <a:solidFill>
                  <a:srgbClr val="002060"/>
                </a:solidFill>
                <a:latin typeface="Times New Roman" panose="02020603050405020304" pitchFamily="18" charset="0"/>
                <a:cs typeface="Times New Roman" panose="02020603050405020304" pitchFamily="18" charset="0"/>
                <a:sym typeface="+mn-ea"/>
              </a:rPr>
              <a:t> </a:t>
            </a:r>
          </a:p>
          <a:p>
            <a:r>
              <a:rPr lang="ru-RU" altLang="ru-RU" b="1" i="1" dirty="0" smtClean="0">
                <a:solidFill>
                  <a:srgbClr val="002060"/>
                </a:solidFill>
                <a:latin typeface="Times New Roman" panose="02020603050405020304" pitchFamily="18" charset="0"/>
                <a:cs typeface="Times New Roman" panose="02020603050405020304" pitchFamily="18" charset="0"/>
                <a:sym typeface="+mn-ea"/>
              </a:rPr>
              <a:t>-</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 К</a:t>
            </a:r>
            <a:r>
              <a:rPr lang="en-US" b="1" i="1" dirty="0" smtClean="0">
                <a:solidFill>
                  <a:srgbClr val="002060"/>
                </a:solidFill>
                <a:latin typeface="Times New Roman" panose="02020603050405020304" pitchFamily="18" charset="0"/>
                <a:cs typeface="Times New Roman" panose="02020603050405020304" pitchFamily="18" charset="0"/>
                <a:sym typeface="+mn-ea"/>
              </a:rPr>
              <a:t>рест жорықтарының </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жағымсыз салдарын көрсетеді</a:t>
            </a:r>
            <a:r>
              <a:rPr lang="en-US" altLang="ru-RU" b="1" i="1" dirty="0" smtClean="0">
                <a:solidFill>
                  <a:srgbClr val="002060"/>
                </a:solidFill>
                <a:latin typeface="Times New Roman" panose="02020603050405020304" pitchFamily="18" charset="0"/>
                <a:cs typeface="Times New Roman" panose="02020603050405020304" pitchFamily="18" charset="0"/>
                <a:sym typeface="+mn-ea"/>
              </a:rPr>
              <a:t>;</a:t>
            </a:r>
          </a:p>
          <a:p>
            <a:endParaRPr lang="ru-RU"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b="1" dirty="0" smtClean="0">
                <a:solidFill>
                  <a:srgbClr val="002060"/>
                </a:solidFill>
                <a:latin typeface="Times New Roman" panose="02020603050405020304" pitchFamily="18" charset="0"/>
                <a:cs typeface="Times New Roman" panose="02020603050405020304" pitchFamily="18" charset="0"/>
              </a:rPr>
              <a:t>Қорытынды</a:t>
            </a:r>
            <a:endParaRPr lang="ru-RU" sz="28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95605" y="1340485"/>
            <a:ext cx="8229600" cy="2998470"/>
          </a:xfrm>
        </p:spPr>
        <p:txBody>
          <a:bodyPr>
            <a:noAutofit/>
          </a:bodyPr>
          <a:lstStyle/>
          <a:p>
            <a:pPr marL="285750" indent="-285750"/>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Крест жорықтары туралы</a:t>
            </a:r>
            <a:r>
              <a:rPr lang="en-US" sz="2700" i="1" dirty="0" smtClean="0">
                <a:solidFill>
                  <a:srgbClr val="002060"/>
                </a:solidFill>
                <a:latin typeface="Times New Roman" panose="02020603050405020304" pitchFamily="18" charset="0"/>
                <a:cs typeface="Times New Roman" panose="02020603050405020304" pitchFamily="18" charset="0"/>
                <a:sym typeface="+mn-ea"/>
              </a:rPr>
              <a:t> біледі</a:t>
            </a:r>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ңіздер.</a:t>
            </a:r>
          </a:p>
          <a:p>
            <a:pPr marL="285750" indent="-285750"/>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Крест жорықтарының себептерін түсіндіңіздер.</a:t>
            </a:r>
          </a:p>
          <a:p>
            <a:r>
              <a:rPr lang="en-US" altLang="en-US" sz="2700" i="1" dirty="0" smtClean="0">
                <a:solidFill>
                  <a:srgbClr val="002060"/>
                </a:solidFill>
                <a:latin typeface="Times New Roman" panose="02020603050405020304" pitchFamily="18" charset="0"/>
                <a:cs typeface="Times New Roman" panose="02020603050405020304" pitchFamily="18" charset="0"/>
                <a:sym typeface="+mn-ea"/>
              </a:rPr>
              <a:t>Крест жорықтарының жағымды, жағымсыз салдарын анықтай алдыңыздар. </a:t>
            </a:r>
            <a:endParaRPr lang="en-US" altLang="en-US" sz="1600" i="1" dirty="0" smtClean="0">
              <a:solidFill>
                <a:srgbClr val="00206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955"/>
            <a:ext cx="8229600" cy="982345"/>
          </a:xfrm>
        </p:spPr>
        <p:txBody>
          <a:bodyPr>
            <a:normAutofit/>
          </a:bodyPr>
          <a:lstStyle/>
          <a:p>
            <a:r>
              <a:rPr lang="en-US" altLang="en-US" sz="3110" b="1" dirty="0" smtClean="0">
                <a:solidFill>
                  <a:srgbClr val="002060"/>
                </a:solidFill>
                <a:latin typeface="Times New Roman" panose="02020603050405020304" pitchFamily="18" charset="0"/>
                <a:cs typeface="Times New Roman" panose="02020603050405020304" pitchFamily="18" charset="0"/>
              </a:rPr>
              <a:t>Оқу</a:t>
            </a:r>
            <a:r>
              <a:rPr lang="en-US" sz="3110" b="1" dirty="0" smtClean="0">
                <a:solidFill>
                  <a:srgbClr val="002060"/>
                </a:solidFill>
                <a:latin typeface="Times New Roman" panose="02020603050405020304" pitchFamily="18" charset="0"/>
                <a:cs typeface="Times New Roman" panose="02020603050405020304" pitchFamily="18" charset="0"/>
              </a:rPr>
              <a:t> тапсырма</a:t>
            </a:r>
            <a:r>
              <a:rPr lang="en-US" altLang="en-US" sz="3110" b="1" dirty="0" smtClean="0">
                <a:solidFill>
                  <a:srgbClr val="002060"/>
                </a:solidFill>
                <a:latin typeface="Times New Roman" panose="02020603050405020304" pitchFamily="18" charset="0"/>
                <a:cs typeface="Times New Roman" panose="02020603050405020304" pitchFamily="18" charset="0"/>
              </a:rPr>
              <a:t>сы</a:t>
            </a:r>
            <a:r>
              <a:rPr lang="en-US" sz="3110" b="1" dirty="0" smtClean="0">
                <a:solidFill>
                  <a:srgbClr val="002060"/>
                </a:solidFill>
                <a:latin typeface="Times New Roman" panose="02020603050405020304" pitchFamily="18" charset="0"/>
                <a:cs typeface="Times New Roman" panose="02020603050405020304" pitchFamily="18" charset="0"/>
              </a:rPr>
              <a:t/>
            </a:r>
            <a:br>
              <a:rPr lang="en-US" sz="3110" b="1" dirty="0" smtClean="0">
                <a:solidFill>
                  <a:srgbClr val="002060"/>
                </a:solidFill>
                <a:latin typeface="Times New Roman" panose="02020603050405020304" pitchFamily="18" charset="0"/>
                <a:cs typeface="Times New Roman" panose="02020603050405020304" pitchFamily="18" charset="0"/>
              </a:rPr>
            </a:br>
            <a:r>
              <a:rPr lang="en-US" altLang="en-US" sz="2220" b="1" dirty="0" smtClean="0">
                <a:solidFill>
                  <a:srgbClr val="002060"/>
                </a:solidFill>
                <a:latin typeface="Times New Roman" panose="02020603050405020304" pitchFamily="18" charset="0"/>
                <a:cs typeface="Times New Roman" panose="02020603050405020304" pitchFamily="18" charset="0"/>
              </a:rPr>
              <a:t>Картамен жұмыс</a:t>
            </a:r>
          </a:p>
        </p:txBody>
      </p:sp>
      <p:sp>
        <p:nvSpPr>
          <p:cNvPr id="3" name="Содержимое 2"/>
          <p:cNvSpPr>
            <a:spLocks noGrp="1"/>
          </p:cNvSpPr>
          <p:nvPr>
            <p:ph idx="1"/>
          </p:nvPr>
        </p:nvSpPr>
        <p:spPr>
          <a:xfrm>
            <a:off x="395605" y="1340485"/>
            <a:ext cx="8229600" cy="4525963"/>
          </a:xfrm>
        </p:spPr>
        <p:txBody>
          <a:bodyPr/>
          <a:lstStyle/>
          <a:p>
            <a:pPr algn="ctr"/>
            <a:endParaRPr lang="ru-RU" b="1" dirty="0">
              <a:latin typeface="Times New Roman" panose="02020603050405020304" pitchFamily="18" charset="0"/>
              <a:cs typeface="Times New Roman" panose="02020603050405020304" pitchFamily="18" charset="0"/>
            </a:endParaRPr>
          </a:p>
          <a:p>
            <a:r>
              <a:rPr lang="en-US" altLang="en-US" sz="2800" dirty="0" smtClean="0">
                <a:solidFill>
                  <a:srgbClr val="002060"/>
                </a:solidFill>
                <a:latin typeface="Times New Roman" panose="02020603050405020304" pitchFamily="18" charset="0"/>
                <a:cs typeface="Times New Roman" panose="02020603050405020304" pitchFamily="18" charset="0"/>
              </a:rPr>
              <a:t>Картада </a:t>
            </a:r>
            <a:r>
              <a:rPr lang="ru-RU" sz="2800" dirty="0" err="1" smtClean="0">
                <a:solidFill>
                  <a:srgbClr val="002060"/>
                </a:solidFill>
                <a:latin typeface="Times New Roman" panose="02020603050405020304" pitchFamily="18" charset="0"/>
                <a:cs typeface="Times New Roman" panose="02020603050405020304" pitchFamily="18" charset="0"/>
                <a:sym typeface="+mn-ea"/>
              </a:rPr>
              <a:t>Клермон</a:t>
            </a:r>
            <a:r>
              <a:rPr lang="ru-RU" sz="2800" dirty="0">
                <a:solidFill>
                  <a:srgbClr val="002060"/>
                </a:solidFill>
                <a:latin typeface="Times New Roman" panose="02020603050405020304" pitchFamily="18" charset="0"/>
                <a:cs typeface="Times New Roman" panose="02020603050405020304" pitchFamily="18" charset="0"/>
                <a:sym typeface="+mn-ea"/>
              </a:rPr>
              <a:t>, Константинополь, Иерусалим, Венеция </a:t>
            </a:r>
            <a:r>
              <a:rPr lang="en-US" sz="2800" dirty="0">
                <a:solidFill>
                  <a:srgbClr val="002060"/>
                </a:solidFill>
                <a:latin typeface="Times New Roman" panose="02020603050405020304" pitchFamily="18" charset="0"/>
                <a:cs typeface="Times New Roman" panose="02020603050405020304" pitchFamily="18" charset="0"/>
                <a:sym typeface="+mn-ea"/>
              </a:rPr>
              <a:t>қалаларын белгілеңіз</a:t>
            </a:r>
            <a:r>
              <a:rPr lang="en-US" dirty="0">
                <a:solidFill>
                  <a:srgbClr val="002060"/>
                </a:solidFill>
                <a:sym typeface="+mn-ea"/>
              </a:rPr>
              <a:t>.</a:t>
            </a:r>
            <a:endParaRPr lang="ru-RU" dirty="0">
              <a:solidFill>
                <a:srgbClr val="002060"/>
              </a:solidFill>
            </a:endParaRPr>
          </a:p>
          <a:p>
            <a:endParaRPr lang="ru-RU" altLang="en-US" dirty="0" smtClean="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332" y="250855"/>
            <a:ext cx="8001056" cy="30460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1"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Оқу мақсаты:</a:t>
            </a:r>
          </a:p>
          <a:p>
            <a:pPr marL="0" marR="0" lvl="0" indent="0" algn="l" defTabSz="914400" rtl="0" eaLnBrk="1" fontAlgn="base" latinLnBrk="0" hangingPunct="1">
              <a:lnSpc>
                <a:spcPct val="100000"/>
              </a:lnSpc>
              <a:spcBef>
                <a:spcPct val="0"/>
              </a:spcBef>
              <a:spcAft>
                <a:spcPct val="0"/>
              </a:spcAft>
              <a:buClrTx/>
              <a:buSzTx/>
              <a:buFontTx/>
              <a:buNone/>
            </a:pPr>
            <a:r>
              <a:rPr kumimoji="0" lang="ru-RU"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6.3.2.6</a:t>
            </a:r>
            <a:r>
              <a:rPr kumimoji="0" lang="en-US" sz="2400" i="0" u="none" strike="noStrike" cap="none" normalizeH="0" baseline="0" dirty="0" smtClean="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картада оқиғаларды даму динамикасында белгілей отырып, 1-4 жорықтар мысалында крест жорықтарының себеп-салдарын анықтау</a:t>
            </a:r>
          </a:p>
          <a:p>
            <a:pPr marL="0" marR="0" lvl="0" indent="0" algn="l" defTabSz="914400" rtl="0" eaLnBrk="1" fontAlgn="base" latinLnBrk="0" hangingPunct="1">
              <a:lnSpc>
                <a:spcPct val="100000"/>
              </a:lnSpc>
              <a:spcBef>
                <a:spcPct val="0"/>
              </a:spcBef>
              <a:spcAft>
                <a:spcPct val="0"/>
              </a:spcAft>
              <a:buClrTx/>
              <a:buSzTx/>
              <a:buFontTx/>
              <a:buNone/>
            </a:pPr>
            <a:r>
              <a:rPr kumimoji="0" lang="en-US" sz="2400" b="1"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Бағалау критерийлері:</a:t>
            </a:r>
            <a:r>
              <a:rPr kumimoji="0" lang="ru-RU" altLang="en-US" sz="2400" b="1"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pPr>
            <a:r>
              <a:rPr kumimoji="0" lang="ru-RU"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-Крест жорықтарының себеп</a:t>
            </a:r>
            <a:r>
              <a:rPr kumimoji="0" lang="en-US" altLang="ru-RU"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терін анықтайды;</a:t>
            </a:r>
          </a:p>
          <a:p>
            <a:pPr marL="0" marR="0" lvl="0" indent="0" algn="l" defTabSz="914400" rtl="0" eaLnBrk="1" fontAlgn="base" latinLnBrk="0" hangingPunct="1">
              <a:lnSpc>
                <a:spcPct val="100000"/>
              </a:lnSpc>
              <a:spcBef>
                <a:spcPct val="0"/>
              </a:spcBef>
              <a:spcAft>
                <a:spcPct val="0"/>
              </a:spcAft>
              <a:buClrTx/>
              <a:buSzTx/>
              <a:buFontTx/>
              <a:buNone/>
            </a:pPr>
            <a:r>
              <a:rPr kumimoji="0" lang="ru-RU"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-Крест жоры</a:t>
            </a:r>
            <a:r>
              <a:rPr kumimoji="0" lang="en-US" altLang="ru-RU"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қтарының </a:t>
            </a:r>
            <a:r>
              <a:rPr kumimoji="0" lang="en-US"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салдарын</a:t>
            </a:r>
            <a:r>
              <a:rPr kumimoji="0" lang="ru-RU"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к</a:t>
            </a:r>
            <a:r>
              <a:rPr kumimoji="0" lang="en-US"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өрсетеді;</a:t>
            </a:r>
            <a:endParaRPr kumimoji="0" lang="ru-RU" altLang="en-US" sz="240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lang="en-US" altLang="en-US" sz="2400" b="1" i="1"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мещающее содержимое 2"/>
          <p:cNvPicPr>
            <a:picLocks noGrp="1" noChangeAspect="1"/>
          </p:cNvPicPr>
          <p:nvPr>
            <p:ph sz="half" idx="1"/>
          </p:nvPr>
        </p:nvPicPr>
        <p:blipFill>
          <a:blip r:embed="rId3"/>
          <a:stretch>
            <a:fillRect/>
          </a:stretch>
        </p:blipFill>
        <p:spPr>
          <a:xfrm>
            <a:off x="5292090" y="332740"/>
            <a:ext cx="3512820" cy="2794635"/>
          </a:xfrm>
          <a:prstGeom prst="rect">
            <a:avLst/>
          </a:prstGeom>
        </p:spPr>
      </p:pic>
      <p:pic>
        <p:nvPicPr>
          <p:cNvPr id="5122" name="Picture 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22463"/>
          <a:stretch>
            <a:fillRect/>
          </a:stretch>
        </p:blipFill>
        <p:spPr bwMode="auto">
          <a:xfrm>
            <a:off x="251460" y="3429000"/>
            <a:ext cx="338074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Текстовое поле 1"/>
          <p:cNvSpPr txBox="1"/>
          <p:nvPr/>
        </p:nvSpPr>
        <p:spPr>
          <a:xfrm>
            <a:off x="179705" y="476250"/>
            <a:ext cx="4910455" cy="1814830"/>
          </a:xfrm>
          <a:prstGeom prst="rect">
            <a:avLst/>
          </a:prstGeom>
          <a:noFill/>
        </p:spPr>
        <p:txBody>
          <a:bodyPr wrap="square" rtlCol="0">
            <a:spAutoFit/>
          </a:bodyPr>
          <a:lstStyle/>
          <a:p>
            <a:r>
              <a:rPr lang="en-US" altLang="ru-RU" sz="2800" b="1">
                <a:solidFill>
                  <a:srgbClr val="002060"/>
                </a:solidFill>
                <a:latin typeface="Times New Roman" panose="02020603050405020304" pitchFamily="18" charset="0"/>
                <a:cs typeface="Times New Roman" panose="02020603050405020304" pitchFamily="18" charset="0"/>
              </a:rPr>
              <a:t>Кресшілер </a:t>
            </a:r>
            <a:r>
              <a:rPr lang="ru-RU" altLang="ru-RU" sz="2800">
                <a:latin typeface="Times New Roman" panose="02020603050405020304" pitchFamily="18" charset="0"/>
                <a:cs typeface="Times New Roman" panose="02020603050405020304" pitchFamily="18" charset="0"/>
              </a:rPr>
              <a:t>- </a:t>
            </a:r>
            <a:r>
              <a:rPr lang="en-US" altLang="ru-RU" sz="2800" b="1">
                <a:solidFill>
                  <a:srgbClr val="0000CC"/>
                </a:solidFill>
                <a:latin typeface="Times New Roman" panose="02020603050405020304" pitchFamily="18" charset="0"/>
                <a:cs typeface="Times New Roman" panose="02020603050405020304" pitchFamily="18" charset="0"/>
              </a:rPr>
              <a:t>Католик шіркеуі ұйымдастырған жорықтарға қатысқан батысеуропалық рыцарьлар мен шаруалар.</a:t>
            </a:r>
          </a:p>
        </p:txBody>
      </p:sp>
      <p:sp>
        <p:nvSpPr>
          <p:cNvPr id="4" name="Текстовое поле 3"/>
          <p:cNvSpPr txBox="1"/>
          <p:nvPr/>
        </p:nvSpPr>
        <p:spPr>
          <a:xfrm>
            <a:off x="3851910" y="3500755"/>
            <a:ext cx="5114290" cy="3107690"/>
          </a:xfrm>
          <a:prstGeom prst="rect">
            <a:avLst/>
          </a:prstGeom>
          <a:noFill/>
        </p:spPr>
        <p:txBody>
          <a:bodyPr wrap="square" rtlCol="0">
            <a:spAutoFit/>
          </a:bodyPr>
          <a:lstStyle/>
          <a:p>
            <a:r>
              <a:rPr lang="en-US" altLang="ru-RU" sz="2800" b="1">
                <a:solidFill>
                  <a:srgbClr val="002060"/>
                </a:solidFill>
                <a:latin typeface="Times New Roman" panose="02020603050405020304" pitchFamily="18" charset="0"/>
                <a:cs typeface="Times New Roman" panose="02020603050405020304" pitchFamily="18" charset="0"/>
              </a:rPr>
              <a:t>Крест жорықтары </a:t>
            </a:r>
            <a:r>
              <a:rPr lang="ru-RU" altLang="ru-RU" sz="2800" b="1">
                <a:solidFill>
                  <a:srgbClr val="002060"/>
                </a:solidFill>
                <a:latin typeface="Times New Roman" panose="02020603050405020304" pitchFamily="18" charset="0"/>
                <a:cs typeface="Times New Roman" panose="02020603050405020304" pitchFamily="18" charset="0"/>
              </a:rPr>
              <a:t>-</a:t>
            </a:r>
            <a:r>
              <a:rPr lang="en-US" altLang="ru-RU" sz="2800" b="1">
                <a:solidFill>
                  <a:srgbClr val="002060"/>
                </a:solidFill>
                <a:latin typeface="Times New Roman" panose="02020603050405020304" pitchFamily="18" charset="0"/>
                <a:cs typeface="Times New Roman" panose="02020603050405020304" pitchFamily="18" charset="0"/>
              </a:rPr>
              <a:t> </a:t>
            </a:r>
            <a:r>
              <a:rPr lang="ru-RU" altLang="ru-RU" sz="2800" b="1">
                <a:solidFill>
                  <a:srgbClr val="0000CC"/>
                </a:solidFill>
                <a:latin typeface="Times New Roman" panose="02020603050405020304" pitchFamily="18" charset="0"/>
                <a:cs typeface="Times New Roman" panose="02020603050405020304" pitchFamily="18" charset="0"/>
              </a:rPr>
              <a:t>иудей</a:t>
            </a:r>
            <a:r>
              <a:rPr lang="en-US" altLang="ru-RU" sz="2800" b="1">
                <a:solidFill>
                  <a:srgbClr val="0000CC"/>
                </a:solidFill>
                <a:latin typeface="Times New Roman" panose="02020603050405020304" pitchFamily="18" charset="0"/>
                <a:cs typeface="Times New Roman" panose="02020603050405020304" pitchFamily="18" charset="0"/>
              </a:rPr>
              <a:t>, христиан және мұсылман діндерін ұстанатын адамдар үшін қадір тұтылатын </a:t>
            </a:r>
            <a:r>
              <a:rPr lang="en-US" altLang="ru-RU" sz="2800" b="1">
                <a:solidFill>
                  <a:srgbClr val="0000CC"/>
                </a:solidFill>
                <a:latin typeface="Times New Roman" panose="02020603050405020304" pitchFamily="18" charset="0"/>
                <a:cs typeface="Times New Roman" panose="02020603050405020304" pitchFamily="18" charset="0"/>
                <a:sym typeface="+mn-ea"/>
              </a:rPr>
              <a:t>Қасиетті </a:t>
            </a:r>
            <a:r>
              <a:rPr lang="en-US" altLang="ru-RU" sz="2800" b="1">
                <a:solidFill>
                  <a:srgbClr val="0000CC"/>
                </a:solidFill>
                <a:latin typeface="Times New Roman" panose="02020603050405020304" pitchFamily="18" charset="0"/>
                <a:cs typeface="Times New Roman" panose="02020603050405020304" pitchFamily="18" charset="0"/>
              </a:rPr>
              <a:t>жердегі Иерусалимді бақылау үшін болған соғыстар.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Замещающее содержимое 5"/>
          <p:cNvPicPr>
            <a:picLocks noGrp="1" noChangeAspect="1"/>
          </p:cNvPicPr>
          <p:nvPr>
            <p:ph idx="1"/>
          </p:nvPr>
        </p:nvPicPr>
        <p:blipFill>
          <a:blip r:embed="rId2"/>
          <a:stretch>
            <a:fillRect/>
          </a:stretch>
        </p:blipFill>
        <p:spPr>
          <a:xfrm>
            <a:off x="1043305" y="1412875"/>
            <a:ext cx="7292975" cy="4646295"/>
          </a:xfrm>
          <a:prstGeom prst="rect">
            <a:avLst/>
          </a:prstGeom>
        </p:spPr>
      </p:pic>
      <p:sp>
        <p:nvSpPr>
          <p:cNvPr id="8" name="Текстовое поле 7"/>
          <p:cNvSpPr txBox="1"/>
          <p:nvPr/>
        </p:nvSpPr>
        <p:spPr>
          <a:xfrm>
            <a:off x="1588135" y="476250"/>
            <a:ext cx="6202680" cy="521970"/>
          </a:xfrm>
          <a:prstGeom prst="rect">
            <a:avLst/>
          </a:prstGeom>
          <a:noFill/>
        </p:spPr>
        <p:txBody>
          <a:bodyPr wrap="square" rtlCol="0" anchor="t">
            <a:spAutoFit/>
          </a:bodyPr>
          <a:lstStyle/>
          <a:p>
            <a:pPr algn="ctr"/>
            <a:r>
              <a:rPr lang="ru-RU" altLang="en-US" sz="2800" b="1">
                <a:solidFill>
                  <a:srgbClr val="002060"/>
                </a:solidFill>
                <a:latin typeface="Times New Roman" panose="02020603050405020304" pitchFamily="18" charset="0"/>
                <a:cs typeface="Times New Roman" panose="02020603050405020304" pitchFamily="18" charset="0"/>
              </a:rPr>
              <a:t>Крест жорықтарының себептері</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en-US" sz="2800" b="1">
                <a:solidFill>
                  <a:srgbClr val="002060"/>
                </a:solidFill>
                <a:latin typeface="Times New Roman" panose="02020603050405020304" pitchFamily="18" charset="0"/>
                <a:cs typeface="Times New Roman" panose="02020603050405020304" pitchFamily="18" charset="0"/>
              </a:rPr>
              <a:t>Шіркеу - Шығысқа жорықты</a:t>
            </a:r>
            <a:br>
              <a:rPr lang="ru-RU" altLang="en-US" sz="2800" b="1">
                <a:solidFill>
                  <a:srgbClr val="002060"/>
                </a:solidFill>
                <a:latin typeface="Times New Roman" panose="02020603050405020304" pitchFamily="18" charset="0"/>
                <a:cs typeface="Times New Roman" panose="02020603050405020304" pitchFamily="18" charset="0"/>
              </a:rPr>
            </a:br>
            <a:r>
              <a:rPr lang="ru-RU" altLang="en-US" sz="2800" b="1">
                <a:solidFill>
                  <a:srgbClr val="002060"/>
                </a:solidFill>
                <a:latin typeface="Times New Roman" panose="02020603050405020304" pitchFamily="18" charset="0"/>
                <a:cs typeface="Times New Roman" panose="02020603050405020304" pitchFamily="18" charset="0"/>
              </a:rPr>
              <a:t> ұйымдастырушы</a:t>
            </a:r>
          </a:p>
        </p:txBody>
      </p:sp>
      <p:pic>
        <p:nvPicPr>
          <p:cNvPr id="4" name="Замещающее содержимое 3"/>
          <p:cNvPicPr>
            <a:picLocks noGrp="1" noChangeAspect="1"/>
          </p:cNvPicPr>
          <p:nvPr>
            <p:ph sz="half" idx="1"/>
          </p:nvPr>
        </p:nvPicPr>
        <p:blipFill>
          <a:blip r:embed="rId2"/>
          <a:stretch>
            <a:fillRect/>
          </a:stretch>
        </p:blipFill>
        <p:spPr>
          <a:xfrm>
            <a:off x="5003800" y="1417955"/>
            <a:ext cx="3741420" cy="2512060"/>
          </a:xfrm>
          <a:prstGeom prst="rect">
            <a:avLst/>
          </a:prstGeom>
        </p:spPr>
      </p:pic>
      <p:pic>
        <p:nvPicPr>
          <p:cNvPr id="5" name="Замещающее содержимое 4"/>
          <p:cNvPicPr>
            <a:picLocks noGrp="1" noChangeAspect="1"/>
          </p:cNvPicPr>
          <p:nvPr>
            <p:ph sz="half" idx="2"/>
          </p:nvPr>
        </p:nvPicPr>
        <p:blipFill>
          <a:blip r:embed="rId3"/>
          <a:stretch>
            <a:fillRect/>
          </a:stretch>
        </p:blipFill>
        <p:spPr>
          <a:xfrm>
            <a:off x="395605" y="4004945"/>
            <a:ext cx="3750310" cy="2653030"/>
          </a:xfrm>
          <a:prstGeom prst="rect">
            <a:avLst/>
          </a:prstGeom>
        </p:spPr>
      </p:pic>
      <p:sp>
        <p:nvSpPr>
          <p:cNvPr id="6" name="Текстовое поле 5"/>
          <p:cNvSpPr txBox="1"/>
          <p:nvPr/>
        </p:nvSpPr>
        <p:spPr>
          <a:xfrm>
            <a:off x="395605" y="1340485"/>
            <a:ext cx="4293235" cy="2584450"/>
          </a:xfrm>
          <a:prstGeom prst="rect">
            <a:avLst/>
          </a:prstGeom>
          <a:noFill/>
        </p:spPr>
        <p:txBody>
          <a:bodyPr wrap="square" rtlCol="0" anchor="t">
            <a:spAutoFit/>
          </a:bodyPr>
          <a:lstStyle/>
          <a:p>
            <a:r>
              <a:rPr lang="ru-RU" altLang="en-US">
                <a:solidFill>
                  <a:srgbClr val="002060"/>
                </a:solidFill>
                <a:latin typeface="Times New Roman" panose="02020603050405020304" pitchFamily="18" charset="0"/>
                <a:cs typeface="Times New Roman" panose="02020603050405020304" pitchFamily="18" charset="0"/>
              </a:rPr>
              <a:t>Ислам әлеміне қарсы жорыққа аттануды II Урбан папа бастады. Ол 1095 жылы Клермон қаласында (Франдия) шіркеу жиынында мыңдаған дінбасылар мен халықтың алдында сөз сөйледі. Халықты Византияның түрік салжұқтарына қарсы күресіне көмектесуге, Иса табыты жатқан Иерусалимді мұсылмандардан азат етуге шақырды. </a:t>
            </a:r>
          </a:p>
        </p:txBody>
      </p:sp>
      <p:sp>
        <p:nvSpPr>
          <p:cNvPr id="7" name="Текстовое поле 6"/>
          <p:cNvSpPr txBox="1"/>
          <p:nvPr/>
        </p:nvSpPr>
        <p:spPr>
          <a:xfrm>
            <a:off x="4427855" y="4149090"/>
            <a:ext cx="4628515" cy="2584450"/>
          </a:xfrm>
          <a:prstGeom prst="rect">
            <a:avLst/>
          </a:prstGeom>
          <a:noFill/>
        </p:spPr>
        <p:txBody>
          <a:bodyPr wrap="square" rtlCol="0" anchor="t">
            <a:spAutoFit/>
          </a:bodyPr>
          <a:lstStyle/>
          <a:p>
            <a:r>
              <a:rPr lang="ru-RU" altLang="en-US">
                <a:solidFill>
                  <a:srgbClr val="002060"/>
                </a:solidFill>
                <a:latin typeface="Times New Roman" panose="02020603050405020304" pitchFamily="18" charset="0"/>
                <a:cs typeface="Times New Roman" panose="02020603050405020304" pitchFamily="18" charset="0"/>
              </a:rPr>
              <a:t>Папа бұл жорыққа катысқандардың барлық күнәсі кешіріледі, шайқаста қаза тапқандар о дүниеде пейішке барып, рақатқа бөленеді деп жариялады. Папа киелі жердің байлығы мен құнарлылығы туралы да еске салды. II Урбанның қаһарлы сөзі жиынға қатысушыларға ерекше әсер етті. Олар тізерлеп отырып, Құдай табытын азат ету үшін өмірлерін аямайтыны туралы ант берді.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Изображение 14"/>
          <p:cNvPicPr>
            <a:picLocks noChangeAspect="1"/>
          </p:cNvPicPr>
          <p:nvPr/>
        </p:nvPicPr>
        <p:blipFill>
          <a:blip r:embed="rId2"/>
          <a:srcRect l="20954" t="12094" r="19583" b="12360"/>
          <a:stretch>
            <a:fillRect/>
          </a:stretch>
        </p:blipFill>
        <p:spPr>
          <a:xfrm>
            <a:off x="3347720" y="2132965"/>
            <a:ext cx="2529205" cy="2647950"/>
          </a:xfrm>
          <a:prstGeom prst="rect">
            <a:avLst/>
          </a:prstGeom>
        </p:spPr>
      </p:pic>
      <p:sp>
        <p:nvSpPr>
          <p:cNvPr id="16" name="Прямоугольник 15"/>
          <p:cNvSpPr/>
          <p:nvPr/>
        </p:nvSpPr>
        <p:spPr>
          <a:xfrm>
            <a:off x="395605" y="692785"/>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ltLang="en-US"/>
          </a:p>
        </p:txBody>
      </p:sp>
      <p:sp>
        <p:nvSpPr>
          <p:cNvPr id="17" name="Прямоугольник 16"/>
          <p:cNvSpPr/>
          <p:nvPr/>
        </p:nvSpPr>
        <p:spPr>
          <a:xfrm>
            <a:off x="395605" y="2853055"/>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ru-RU" b="1">
                <a:solidFill>
                  <a:srgbClr val="002060"/>
                </a:solidFill>
                <a:latin typeface="Times New Roman" panose="02020603050405020304" pitchFamily="18" charset="0"/>
                <a:cs typeface="Times New Roman" panose="02020603050405020304" pitchFamily="18" charset="0"/>
                <a:sym typeface="+mn-ea"/>
              </a:rPr>
              <a:t>IV</a:t>
            </a:r>
          </a:p>
          <a:p>
            <a:pPr algn="ctr"/>
            <a:r>
              <a:rPr lang="ru-RU" altLang="en-US" b="1">
                <a:solidFill>
                  <a:srgbClr val="002060"/>
                </a:solidFill>
                <a:latin typeface="Times New Roman" panose="02020603050405020304" pitchFamily="18" charset="0"/>
                <a:cs typeface="Times New Roman" panose="02020603050405020304" pitchFamily="18" charset="0"/>
                <a:sym typeface="+mn-ea"/>
              </a:rPr>
              <a:t>1</a:t>
            </a:r>
            <a:r>
              <a:rPr lang="en-US" altLang="ru-RU" b="1">
                <a:solidFill>
                  <a:srgbClr val="002060"/>
                </a:solidFill>
                <a:latin typeface="Times New Roman" panose="02020603050405020304" pitchFamily="18" charset="0"/>
                <a:cs typeface="Times New Roman" panose="02020603050405020304" pitchFamily="18" charset="0"/>
                <a:sym typeface="+mn-ea"/>
              </a:rPr>
              <a:t>204</a:t>
            </a:r>
            <a:r>
              <a:rPr lang="en-US" altLang="en-US" b="1">
                <a:solidFill>
                  <a:srgbClr val="002060"/>
                </a:solidFill>
                <a:latin typeface="Times New Roman" panose="02020603050405020304" pitchFamily="18" charset="0"/>
                <a:cs typeface="Times New Roman" panose="02020603050405020304" pitchFamily="18" charset="0"/>
                <a:sym typeface="+mn-ea"/>
              </a:rPr>
              <a:t> </a:t>
            </a:r>
            <a:r>
              <a:rPr lang="en-US" altLang="ru-RU" b="1">
                <a:solidFill>
                  <a:srgbClr val="002060"/>
                </a:solidFill>
                <a:latin typeface="Times New Roman" panose="02020603050405020304" pitchFamily="18" charset="0"/>
                <a:cs typeface="Times New Roman" panose="02020603050405020304" pitchFamily="18" charset="0"/>
                <a:sym typeface="+mn-ea"/>
              </a:rPr>
              <a:t>ж</a:t>
            </a:r>
            <a:r>
              <a:rPr lang="ru-RU" altLang="en-US" b="1">
                <a:solidFill>
                  <a:srgbClr val="002060"/>
                </a:solidFill>
                <a:latin typeface="Times New Roman" panose="02020603050405020304" pitchFamily="18" charset="0"/>
                <a:cs typeface="Times New Roman" panose="02020603050405020304" pitchFamily="18" charset="0"/>
                <a:sym typeface="+mn-ea"/>
              </a:rPr>
              <a:t>.</a:t>
            </a:r>
            <a:endParaRPr lang="ru-RU" altLang="en-US"/>
          </a:p>
        </p:txBody>
      </p:sp>
      <p:sp>
        <p:nvSpPr>
          <p:cNvPr id="18" name="Прямоугольник 17"/>
          <p:cNvSpPr/>
          <p:nvPr/>
        </p:nvSpPr>
        <p:spPr>
          <a:xfrm>
            <a:off x="6588125" y="692785"/>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ru-RU" sz="2000" b="1">
                <a:solidFill>
                  <a:srgbClr val="002060"/>
                </a:solidFill>
                <a:latin typeface="Times New Roman" panose="02020603050405020304" pitchFamily="18" charset="0"/>
                <a:cs typeface="Times New Roman" panose="02020603050405020304" pitchFamily="18" charset="0"/>
                <a:sym typeface="+mn-ea"/>
              </a:rPr>
              <a:t>III</a:t>
            </a:r>
            <a:endParaRPr lang="en-US" altLang="ru-RU" sz="2000" b="1">
              <a:solidFill>
                <a:srgbClr val="002060"/>
              </a:solidFill>
              <a:latin typeface="Times New Roman" panose="02020603050405020304" pitchFamily="18" charset="0"/>
              <a:cs typeface="Times New Roman" panose="02020603050405020304" pitchFamily="18" charset="0"/>
            </a:endParaRPr>
          </a:p>
          <a:p>
            <a:pPr algn="ctr"/>
            <a:r>
              <a:rPr lang="ru-RU" altLang="en-US" sz="2000" b="1">
                <a:solidFill>
                  <a:srgbClr val="002060"/>
                </a:solidFill>
                <a:latin typeface="Times New Roman" panose="02020603050405020304" pitchFamily="18" charset="0"/>
                <a:cs typeface="Times New Roman" panose="02020603050405020304" pitchFamily="18" charset="0"/>
                <a:sym typeface="+mn-ea"/>
              </a:rPr>
              <a:t>1189-1192</a:t>
            </a:r>
            <a:r>
              <a:rPr lang="en-US" altLang="ru-RU" sz="2000" b="1">
                <a:solidFill>
                  <a:srgbClr val="002060"/>
                </a:solidFill>
                <a:latin typeface="Times New Roman" panose="02020603050405020304" pitchFamily="18" charset="0"/>
                <a:cs typeface="Times New Roman" panose="02020603050405020304" pitchFamily="18" charset="0"/>
                <a:sym typeface="+mn-ea"/>
              </a:rPr>
              <a:t> </a:t>
            </a:r>
            <a:r>
              <a:rPr lang="ru-RU" altLang="en-US" sz="2000" b="1">
                <a:solidFill>
                  <a:srgbClr val="002060"/>
                </a:solidFill>
                <a:latin typeface="Times New Roman" panose="02020603050405020304" pitchFamily="18" charset="0"/>
                <a:cs typeface="Times New Roman" panose="02020603050405020304" pitchFamily="18" charset="0"/>
                <a:sym typeface="+mn-ea"/>
              </a:rPr>
              <a:t>жж.</a:t>
            </a:r>
            <a:endParaRPr lang="ru-RU" altLang="en-US" sz="2000" b="1"/>
          </a:p>
        </p:txBody>
      </p:sp>
      <p:sp>
        <p:nvSpPr>
          <p:cNvPr id="19" name="Прямоугольник 18"/>
          <p:cNvSpPr/>
          <p:nvPr/>
        </p:nvSpPr>
        <p:spPr>
          <a:xfrm>
            <a:off x="6659880" y="2924810"/>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ru-RU" b="1">
                <a:solidFill>
                  <a:srgbClr val="002060"/>
                </a:solidFill>
                <a:latin typeface="Times New Roman" panose="02020603050405020304" pitchFamily="18" charset="0"/>
                <a:cs typeface="Times New Roman" panose="02020603050405020304" pitchFamily="18" charset="0"/>
                <a:sym typeface="+mn-ea"/>
              </a:rPr>
              <a:t>V</a:t>
            </a:r>
          </a:p>
          <a:p>
            <a:pPr algn="ctr"/>
            <a:r>
              <a:rPr lang="ru-RU" altLang="en-US" b="1">
                <a:solidFill>
                  <a:srgbClr val="002060"/>
                </a:solidFill>
                <a:latin typeface="Times New Roman" panose="02020603050405020304" pitchFamily="18" charset="0"/>
                <a:cs typeface="Times New Roman" panose="02020603050405020304" pitchFamily="18" charset="0"/>
                <a:sym typeface="+mn-ea"/>
              </a:rPr>
              <a:t>1</a:t>
            </a:r>
            <a:r>
              <a:rPr lang="en-US" altLang="ru-RU" b="1">
                <a:solidFill>
                  <a:srgbClr val="002060"/>
                </a:solidFill>
                <a:latin typeface="Times New Roman" panose="02020603050405020304" pitchFamily="18" charset="0"/>
                <a:cs typeface="Times New Roman" panose="02020603050405020304" pitchFamily="18" charset="0"/>
                <a:sym typeface="+mn-ea"/>
              </a:rPr>
              <a:t>21</a:t>
            </a:r>
            <a:r>
              <a:rPr lang="ru-RU" altLang="en-US" b="1">
                <a:solidFill>
                  <a:srgbClr val="002060"/>
                </a:solidFill>
                <a:latin typeface="Times New Roman" panose="02020603050405020304" pitchFamily="18" charset="0"/>
                <a:cs typeface="Times New Roman" panose="02020603050405020304" pitchFamily="18" charset="0"/>
                <a:sym typeface="+mn-ea"/>
              </a:rPr>
              <a:t>7-1</a:t>
            </a:r>
            <a:r>
              <a:rPr lang="en-US" altLang="ru-RU" b="1">
                <a:solidFill>
                  <a:srgbClr val="002060"/>
                </a:solidFill>
                <a:latin typeface="Times New Roman" panose="02020603050405020304" pitchFamily="18" charset="0"/>
                <a:cs typeface="Times New Roman" panose="02020603050405020304" pitchFamily="18" charset="0"/>
                <a:sym typeface="+mn-ea"/>
              </a:rPr>
              <a:t>221 </a:t>
            </a:r>
            <a:r>
              <a:rPr lang="ru-RU" altLang="en-US" b="1">
                <a:solidFill>
                  <a:srgbClr val="002060"/>
                </a:solidFill>
                <a:latin typeface="Times New Roman" panose="02020603050405020304" pitchFamily="18" charset="0"/>
                <a:cs typeface="Times New Roman" panose="02020603050405020304" pitchFamily="18" charset="0"/>
                <a:sym typeface="+mn-ea"/>
              </a:rPr>
              <a:t>жж.</a:t>
            </a:r>
            <a:endParaRPr lang="ru-RU" altLang="en-US"/>
          </a:p>
        </p:txBody>
      </p:sp>
      <p:sp>
        <p:nvSpPr>
          <p:cNvPr id="20" name="Прямоугольник 19"/>
          <p:cNvSpPr/>
          <p:nvPr/>
        </p:nvSpPr>
        <p:spPr>
          <a:xfrm>
            <a:off x="395605" y="5300980"/>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ru-RU" b="1">
                <a:solidFill>
                  <a:srgbClr val="002060"/>
                </a:solidFill>
                <a:latin typeface="Times New Roman" panose="02020603050405020304" pitchFamily="18" charset="0"/>
                <a:cs typeface="Times New Roman" panose="02020603050405020304" pitchFamily="18" charset="0"/>
                <a:sym typeface="+mn-ea"/>
              </a:rPr>
              <a:t>VI</a:t>
            </a:r>
          </a:p>
          <a:p>
            <a:pPr algn="ctr"/>
            <a:r>
              <a:rPr lang="ru-RU" altLang="en-US" b="1">
                <a:solidFill>
                  <a:srgbClr val="002060"/>
                </a:solidFill>
                <a:latin typeface="Times New Roman" panose="02020603050405020304" pitchFamily="18" charset="0"/>
                <a:cs typeface="Times New Roman" panose="02020603050405020304" pitchFamily="18" charset="0"/>
                <a:sym typeface="+mn-ea"/>
              </a:rPr>
              <a:t>1</a:t>
            </a:r>
            <a:r>
              <a:rPr lang="en-US" altLang="ru-RU" b="1">
                <a:solidFill>
                  <a:srgbClr val="002060"/>
                </a:solidFill>
                <a:latin typeface="Times New Roman" panose="02020603050405020304" pitchFamily="18" charset="0"/>
                <a:cs typeface="Times New Roman" panose="02020603050405020304" pitchFamily="18" charset="0"/>
                <a:sym typeface="+mn-ea"/>
              </a:rPr>
              <a:t>228</a:t>
            </a:r>
            <a:r>
              <a:rPr lang="ru-RU" altLang="en-US" b="1">
                <a:solidFill>
                  <a:srgbClr val="002060"/>
                </a:solidFill>
                <a:latin typeface="Times New Roman" panose="02020603050405020304" pitchFamily="18" charset="0"/>
                <a:cs typeface="Times New Roman" panose="02020603050405020304" pitchFamily="18" charset="0"/>
                <a:sym typeface="+mn-ea"/>
              </a:rPr>
              <a:t>-1</a:t>
            </a:r>
            <a:r>
              <a:rPr lang="en-US" altLang="ru-RU" b="1">
                <a:solidFill>
                  <a:srgbClr val="002060"/>
                </a:solidFill>
                <a:latin typeface="Times New Roman" panose="02020603050405020304" pitchFamily="18" charset="0"/>
                <a:cs typeface="Times New Roman" panose="02020603050405020304" pitchFamily="18" charset="0"/>
                <a:sym typeface="+mn-ea"/>
              </a:rPr>
              <a:t>229 </a:t>
            </a:r>
            <a:r>
              <a:rPr lang="ru-RU" altLang="en-US" b="1">
                <a:solidFill>
                  <a:srgbClr val="002060"/>
                </a:solidFill>
                <a:latin typeface="Times New Roman" panose="02020603050405020304" pitchFamily="18" charset="0"/>
                <a:cs typeface="Times New Roman" panose="02020603050405020304" pitchFamily="18" charset="0"/>
                <a:sym typeface="+mn-ea"/>
              </a:rPr>
              <a:t>жж.</a:t>
            </a:r>
            <a:endParaRPr lang="ru-RU" altLang="en-US"/>
          </a:p>
        </p:txBody>
      </p:sp>
      <p:sp>
        <p:nvSpPr>
          <p:cNvPr id="21" name="Прямоугольник 20"/>
          <p:cNvSpPr/>
          <p:nvPr/>
        </p:nvSpPr>
        <p:spPr>
          <a:xfrm>
            <a:off x="6659880" y="5300980"/>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ru-RU" b="1">
                <a:solidFill>
                  <a:srgbClr val="002060"/>
                </a:solidFill>
                <a:latin typeface="Times New Roman" panose="02020603050405020304" pitchFamily="18" charset="0"/>
                <a:cs typeface="Times New Roman" panose="02020603050405020304" pitchFamily="18" charset="0"/>
                <a:sym typeface="+mn-ea"/>
              </a:rPr>
              <a:t>VIII</a:t>
            </a:r>
          </a:p>
          <a:p>
            <a:pPr algn="ctr"/>
            <a:r>
              <a:rPr lang="ru-RU" altLang="en-US" b="1">
                <a:solidFill>
                  <a:srgbClr val="002060"/>
                </a:solidFill>
                <a:latin typeface="Times New Roman" panose="02020603050405020304" pitchFamily="18" charset="0"/>
                <a:cs typeface="Times New Roman" panose="02020603050405020304" pitchFamily="18" charset="0"/>
                <a:sym typeface="+mn-ea"/>
              </a:rPr>
              <a:t>1</a:t>
            </a:r>
            <a:r>
              <a:rPr lang="en-US" altLang="ru-RU" b="1">
                <a:solidFill>
                  <a:srgbClr val="002060"/>
                </a:solidFill>
                <a:latin typeface="Times New Roman" panose="02020603050405020304" pitchFamily="18" charset="0"/>
                <a:cs typeface="Times New Roman" panose="02020603050405020304" pitchFamily="18" charset="0"/>
                <a:sym typeface="+mn-ea"/>
              </a:rPr>
              <a:t>270 </a:t>
            </a:r>
            <a:r>
              <a:rPr lang="ru-RU" altLang="en-US" b="1">
                <a:solidFill>
                  <a:srgbClr val="002060"/>
                </a:solidFill>
                <a:latin typeface="Times New Roman" panose="02020603050405020304" pitchFamily="18" charset="0"/>
                <a:cs typeface="Times New Roman" panose="02020603050405020304" pitchFamily="18" charset="0"/>
                <a:sym typeface="+mn-ea"/>
              </a:rPr>
              <a:t>ж</a:t>
            </a:r>
            <a:endParaRPr lang="ru-RU" altLang="en-US"/>
          </a:p>
        </p:txBody>
      </p:sp>
      <p:sp>
        <p:nvSpPr>
          <p:cNvPr id="22" name="Прямоугольник 21"/>
          <p:cNvSpPr/>
          <p:nvPr/>
        </p:nvSpPr>
        <p:spPr>
          <a:xfrm>
            <a:off x="3563620" y="5300980"/>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ru-RU" b="1">
                <a:solidFill>
                  <a:srgbClr val="002060"/>
                </a:solidFill>
                <a:latin typeface="Times New Roman" panose="02020603050405020304" pitchFamily="18" charset="0"/>
                <a:cs typeface="Times New Roman" panose="02020603050405020304" pitchFamily="18" charset="0"/>
                <a:sym typeface="+mn-ea"/>
              </a:rPr>
              <a:t>VII</a:t>
            </a:r>
          </a:p>
          <a:p>
            <a:pPr algn="ctr"/>
            <a:r>
              <a:rPr lang="ru-RU" altLang="en-US" b="1">
                <a:solidFill>
                  <a:srgbClr val="002060"/>
                </a:solidFill>
                <a:latin typeface="Times New Roman" panose="02020603050405020304" pitchFamily="18" charset="0"/>
                <a:cs typeface="Times New Roman" panose="02020603050405020304" pitchFamily="18" charset="0"/>
                <a:sym typeface="+mn-ea"/>
              </a:rPr>
              <a:t>1</a:t>
            </a:r>
            <a:r>
              <a:rPr lang="en-US" altLang="ru-RU" b="1">
                <a:solidFill>
                  <a:srgbClr val="002060"/>
                </a:solidFill>
                <a:latin typeface="Times New Roman" panose="02020603050405020304" pitchFamily="18" charset="0"/>
                <a:cs typeface="Times New Roman" panose="02020603050405020304" pitchFamily="18" charset="0"/>
                <a:sym typeface="+mn-ea"/>
              </a:rPr>
              <a:t>248</a:t>
            </a:r>
            <a:r>
              <a:rPr lang="ru-RU" altLang="en-US" b="1">
                <a:solidFill>
                  <a:srgbClr val="002060"/>
                </a:solidFill>
                <a:latin typeface="Times New Roman" panose="02020603050405020304" pitchFamily="18" charset="0"/>
                <a:cs typeface="Times New Roman" panose="02020603050405020304" pitchFamily="18" charset="0"/>
                <a:sym typeface="+mn-ea"/>
              </a:rPr>
              <a:t>-1</a:t>
            </a:r>
            <a:r>
              <a:rPr lang="en-US" altLang="ru-RU" b="1">
                <a:solidFill>
                  <a:srgbClr val="002060"/>
                </a:solidFill>
                <a:latin typeface="Times New Roman" panose="02020603050405020304" pitchFamily="18" charset="0"/>
                <a:cs typeface="Times New Roman" panose="02020603050405020304" pitchFamily="18" charset="0"/>
                <a:sym typeface="+mn-ea"/>
              </a:rPr>
              <a:t>254 </a:t>
            </a:r>
            <a:r>
              <a:rPr lang="ru-RU" altLang="en-US" b="1">
                <a:solidFill>
                  <a:srgbClr val="002060"/>
                </a:solidFill>
                <a:latin typeface="Times New Roman" panose="02020603050405020304" pitchFamily="18" charset="0"/>
                <a:cs typeface="Times New Roman" panose="02020603050405020304" pitchFamily="18" charset="0"/>
                <a:sym typeface="+mn-ea"/>
              </a:rPr>
              <a:t>жж.</a:t>
            </a:r>
            <a:endParaRPr lang="ru-RU" altLang="en-US"/>
          </a:p>
        </p:txBody>
      </p:sp>
      <p:sp>
        <p:nvSpPr>
          <p:cNvPr id="23" name="Прямоугольник 22"/>
          <p:cNvSpPr/>
          <p:nvPr/>
        </p:nvSpPr>
        <p:spPr>
          <a:xfrm>
            <a:off x="3491865" y="693420"/>
            <a:ext cx="2032635"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ru-RU" sz="2000" b="1">
                <a:solidFill>
                  <a:srgbClr val="002060"/>
                </a:solidFill>
                <a:latin typeface="Times New Roman" panose="02020603050405020304" pitchFamily="18" charset="0"/>
                <a:cs typeface="Times New Roman" panose="02020603050405020304" pitchFamily="18" charset="0"/>
                <a:sym typeface="+mn-ea"/>
              </a:rPr>
              <a:t>II</a:t>
            </a:r>
            <a:endParaRPr lang="en-US" altLang="ru-RU" sz="2000" b="1">
              <a:solidFill>
                <a:srgbClr val="002060"/>
              </a:solidFill>
              <a:latin typeface="Times New Roman" panose="02020603050405020304" pitchFamily="18" charset="0"/>
              <a:cs typeface="Times New Roman" panose="02020603050405020304" pitchFamily="18" charset="0"/>
            </a:endParaRPr>
          </a:p>
          <a:p>
            <a:pPr algn="ctr"/>
            <a:r>
              <a:rPr lang="ru-RU" altLang="en-US" sz="2000" b="1">
                <a:solidFill>
                  <a:srgbClr val="002060"/>
                </a:solidFill>
                <a:latin typeface="Times New Roman" panose="02020603050405020304" pitchFamily="18" charset="0"/>
                <a:cs typeface="Times New Roman" panose="02020603050405020304" pitchFamily="18" charset="0"/>
                <a:sym typeface="+mn-ea"/>
              </a:rPr>
              <a:t>1147-1149</a:t>
            </a:r>
            <a:r>
              <a:rPr lang="en-US" altLang="ru-RU" sz="2000" b="1">
                <a:solidFill>
                  <a:srgbClr val="002060"/>
                </a:solidFill>
                <a:latin typeface="Times New Roman" panose="02020603050405020304" pitchFamily="18" charset="0"/>
                <a:cs typeface="Times New Roman" panose="02020603050405020304" pitchFamily="18" charset="0"/>
                <a:sym typeface="+mn-ea"/>
              </a:rPr>
              <a:t> </a:t>
            </a:r>
            <a:r>
              <a:rPr lang="ru-RU" altLang="en-US" sz="2000" b="1">
                <a:solidFill>
                  <a:srgbClr val="002060"/>
                </a:solidFill>
                <a:latin typeface="Times New Roman" panose="02020603050405020304" pitchFamily="18" charset="0"/>
                <a:cs typeface="Times New Roman" panose="02020603050405020304" pitchFamily="18" charset="0"/>
                <a:sym typeface="+mn-ea"/>
              </a:rPr>
              <a:t>жж.</a:t>
            </a:r>
            <a:endParaRPr lang="ru-RU" altLang="en-US" sz="2000" b="1"/>
          </a:p>
        </p:txBody>
      </p:sp>
      <p:sp>
        <p:nvSpPr>
          <p:cNvPr id="24" name="Текстовое поле 23"/>
          <p:cNvSpPr txBox="1"/>
          <p:nvPr/>
        </p:nvSpPr>
        <p:spPr>
          <a:xfrm>
            <a:off x="522605" y="796925"/>
            <a:ext cx="1778635" cy="706755"/>
          </a:xfrm>
          <a:prstGeom prst="rect">
            <a:avLst/>
          </a:prstGeom>
          <a:noFill/>
        </p:spPr>
        <p:txBody>
          <a:bodyPr wrap="none" rtlCol="0">
            <a:spAutoFit/>
          </a:bodyPr>
          <a:lstStyle/>
          <a:p>
            <a:pPr algn="ctr"/>
            <a:r>
              <a:rPr lang="en-US" altLang="ru-RU" sz="2000" b="1">
                <a:solidFill>
                  <a:srgbClr val="002060"/>
                </a:solidFill>
                <a:latin typeface="Times New Roman" panose="02020603050405020304" pitchFamily="18" charset="0"/>
                <a:cs typeface="Times New Roman" panose="02020603050405020304" pitchFamily="18" charset="0"/>
              </a:rPr>
              <a:t>I</a:t>
            </a:r>
          </a:p>
          <a:p>
            <a:r>
              <a:rPr lang="ru-RU" altLang="en-US" sz="2000" b="1">
                <a:solidFill>
                  <a:srgbClr val="002060"/>
                </a:solidFill>
                <a:latin typeface="Times New Roman" panose="02020603050405020304" pitchFamily="18" charset="0"/>
                <a:cs typeface="Times New Roman" panose="02020603050405020304" pitchFamily="18" charset="0"/>
              </a:rPr>
              <a:t>1096-1099</a:t>
            </a:r>
            <a:r>
              <a:rPr lang="en-US" altLang="ru-RU" sz="2000" b="1">
                <a:solidFill>
                  <a:srgbClr val="002060"/>
                </a:solidFill>
                <a:latin typeface="Times New Roman" panose="02020603050405020304" pitchFamily="18" charset="0"/>
                <a:cs typeface="Times New Roman" panose="02020603050405020304" pitchFamily="18" charset="0"/>
              </a:rPr>
              <a:t> </a:t>
            </a:r>
            <a:r>
              <a:rPr lang="ru-RU" altLang="en-US" sz="2000" b="1">
                <a:solidFill>
                  <a:srgbClr val="002060"/>
                </a:solidFill>
                <a:latin typeface="Times New Roman" panose="02020603050405020304" pitchFamily="18" charset="0"/>
                <a:cs typeface="Times New Roman" panose="02020603050405020304" pitchFamily="18" charset="0"/>
              </a:rPr>
              <a:t>жж.</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3260" y="260350"/>
            <a:ext cx="8028940" cy="1143000"/>
          </a:xfrm>
        </p:spPr>
        <p:txBody>
          <a:bodyPr/>
          <a:lstStyle/>
          <a:p>
            <a:r>
              <a:rPr lang="en-US" altLang="en-US" sz="2800" b="1">
                <a:solidFill>
                  <a:srgbClr val="002060"/>
                </a:solidFill>
                <a:latin typeface="Times New Roman" panose="02020603050405020304" pitchFamily="18" charset="0"/>
                <a:cs typeface="Times New Roman" panose="02020603050405020304" pitchFamily="18" charset="0"/>
              </a:rPr>
              <a:t>Крест жорықтарының салдары</a:t>
            </a:r>
          </a:p>
        </p:txBody>
      </p:sp>
      <p:pic>
        <p:nvPicPr>
          <p:cNvPr id="12" name="Изображение 11"/>
          <p:cNvPicPr>
            <a:picLocks noChangeAspect="1"/>
          </p:cNvPicPr>
          <p:nvPr/>
        </p:nvPicPr>
        <p:blipFill>
          <a:blip r:embed="rId3"/>
          <a:srcRect l="50808" b="48818"/>
          <a:stretch>
            <a:fillRect/>
          </a:stretch>
        </p:blipFill>
        <p:spPr>
          <a:xfrm>
            <a:off x="1403350" y="1911985"/>
            <a:ext cx="2961640" cy="2707640"/>
          </a:xfrm>
          <a:prstGeom prst="rect">
            <a:avLst/>
          </a:prstGeom>
        </p:spPr>
      </p:pic>
      <p:pic>
        <p:nvPicPr>
          <p:cNvPr id="13" name="Изображение 12"/>
          <p:cNvPicPr>
            <a:picLocks noChangeAspect="1"/>
          </p:cNvPicPr>
          <p:nvPr/>
        </p:nvPicPr>
        <p:blipFill>
          <a:blip r:embed="rId3"/>
          <a:srcRect l="-3914" t="49591" r="48896" b="-58"/>
          <a:stretch>
            <a:fillRect/>
          </a:stretch>
        </p:blipFill>
        <p:spPr>
          <a:xfrm>
            <a:off x="4787900" y="1911985"/>
            <a:ext cx="3262630" cy="27063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p:nvPr/>
        </p:nvGraphicFramePr>
        <p:xfrm>
          <a:off x="4572000" y="1508760"/>
          <a:ext cx="0" cy="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tblGrid>
              <a:tr h="0">
                <a:tc>
                  <a:txBody>
                    <a:bodyPr/>
                    <a:lstStyle/>
                    <a:p>
                      <a:pPr indent="0">
                        <a:buNone/>
                      </a:pPr>
                      <a:r>
                        <a:rPr lang="en-US" sz="1400" b="0">
                          <a:latin typeface="Times New Roman" panose="02020603050405020304" pitchFamily="18" charset="0"/>
                          <a:cs typeface="Times New Roman" panose="02020603050405020304" pitchFamily="18" charset="0"/>
                        </a:rPr>
                        <a:t>№</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Крест жорықтары</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Уақыты</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Нәтижесі</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0">
                <a:tc>
                  <a:txBody>
                    <a:bodyPr/>
                    <a:lstStyle/>
                    <a:p>
                      <a:pPr indent="0">
                        <a:buNone/>
                      </a:pPr>
                      <a:r>
                        <a:rPr lang="en-US" sz="1400" b="0">
                          <a:latin typeface="Times New Roman" panose="02020603050405020304" pitchFamily="18" charset="0"/>
                          <a:cs typeface="Times New Roman" panose="02020603050405020304" pitchFamily="18" charset="0"/>
                        </a:rPr>
                        <a:t>1</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1400" b="0">
                          <a:latin typeface="Times New Roman" panose="02020603050405020304" pitchFamily="18" charset="0"/>
                          <a:cs typeface="Times New Roman" panose="02020603050405020304" pitchFamily="18" charset="0"/>
                        </a:rPr>
                        <a:t>2</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1400" b="0">
                          <a:latin typeface="Times New Roman" panose="02020603050405020304" pitchFamily="18" charset="0"/>
                          <a:cs typeface="Times New Roman" panose="02020603050405020304" pitchFamily="18" charset="0"/>
                        </a:rPr>
                        <a:t>3</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1400" b="0">
                          <a:latin typeface="Times New Roman" panose="02020603050405020304" pitchFamily="18" charset="0"/>
                          <a:cs typeface="Times New Roman" panose="02020603050405020304" pitchFamily="18" charset="0"/>
                        </a:rPr>
                        <a:t>4</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Текстовое поле 6"/>
          <p:cNvSpPr txBox="1"/>
          <p:nvPr/>
        </p:nvSpPr>
        <p:spPr>
          <a:xfrm>
            <a:off x="3275965" y="404495"/>
            <a:ext cx="2747010" cy="891540"/>
          </a:xfrm>
          <a:prstGeom prst="rect">
            <a:avLst/>
          </a:prstGeom>
          <a:noFill/>
        </p:spPr>
        <p:txBody>
          <a:bodyPr wrap="squar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1</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 </a:t>
            </a:r>
            <a:r>
              <a:rPr lang="en-US" b="1" dirty="0">
                <a:solidFill>
                  <a:srgbClr val="002060"/>
                </a:solidFill>
                <a:latin typeface="Times New Roman" panose="02020603050405020304" pitchFamily="18" charset="0"/>
                <a:cs typeface="Times New Roman" panose="02020603050405020304" pitchFamily="18" charset="0"/>
                <a:sym typeface="+mn-ea"/>
              </a:rPr>
              <a:t/>
            </a:r>
            <a:br>
              <a:rPr lang="en-US" b="1" dirty="0">
                <a:solidFill>
                  <a:srgbClr val="002060"/>
                </a:solidFill>
                <a:latin typeface="Times New Roman" panose="02020603050405020304" pitchFamily="18" charset="0"/>
                <a:cs typeface="Times New Roman" panose="02020603050405020304" pitchFamily="18" charset="0"/>
                <a:sym typeface="+mn-ea"/>
              </a:rPr>
            </a:br>
            <a:r>
              <a:rPr lang="ru-RU" altLang="en-US" sz="2400" b="1" dirty="0">
                <a:solidFill>
                  <a:srgbClr val="002060"/>
                </a:solidFill>
                <a:latin typeface="Times New Roman" panose="02020603050405020304" pitchFamily="18" charset="0"/>
                <a:cs typeface="Times New Roman" panose="02020603050405020304" pitchFamily="18" charset="0"/>
                <a:sym typeface="+mn-ea"/>
              </a:rPr>
              <a:t>Кестен</a:t>
            </a:r>
            <a:r>
              <a:rPr lang="en-US" altLang="en-US" sz="2400" b="1" dirty="0">
                <a:solidFill>
                  <a:srgbClr val="002060"/>
                </a:solidFill>
                <a:latin typeface="Times New Roman" panose="02020603050405020304" pitchFamily="18" charset="0"/>
                <a:cs typeface="Times New Roman" panose="02020603050405020304" pitchFamily="18" charset="0"/>
                <a:sym typeface="+mn-ea"/>
              </a:rPr>
              <a:t>і толтыр</a:t>
            </a:r>
            <a:endParaRPr lang="ru-RU" altLang="en-US" sz="2400"/>
          </a:p>
        </p:txBody>
      </p:sp>
      <p:graphicFrame>
        <p:nvGraphicFramePr>
          <p:cNvPr id="8" name="Таблица 7"/>
          <p:cNvGraphicFramePr/>
          <p:nvPr/>
        </p:nvGraphicFramePr>
        <p:xfrm>
          <a:off x="4572000" y="1508760"/>
          <a:ext cx="0" cy="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tblGrid>
              <a:tr h="0">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Крест жорықтары</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Уақыты</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1">
                          <a:solidFill>
                            <a:srgbClr val="002060"/>
                          </a:solidFill>
                          <a:latin typeface="Times New Roman" panose="02020603050405020304" pitchFamily="18" charset="0"/>
                          <a:cs typeface="Times New Roman" panose="02020603050405020304" pitchFamily="18" charset="0"/>
                        </a:rPr>
                        <a:t>Нәтижесі</a:t>
                      </a:r>
                      <a:endParaRPr lang="en-US" altLang="en-US" sz="1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1</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2</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3</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0">
                <a:tc>
                  <a:txBody>
                    <a:bodyPr/>
                    <a:lstStyle/>
                    <a:p>
                      <a:pPr indent="0" algn="ctr">
                        <a:buNone/>
                      </a:pPr>
                      <a:r>
                        <a:rPr lang="en-US" sz="1400" b="1">
                          <a:solidFill>
                            <a:srgbClr val="0070C0"/>
                          </a:solidFill>
                          <a:latin typeface="Times New Roman" panose="02020603050405020304" pitchFamily="18" charset="0"/>
                          <a:cs typeface="Times New Roman" panose="02020603050405020304" pitchFamily="18" charset="0"/>
                        </a:rPr>
                        <a:t>4</a:t>
                      </a:r>
                      <a:endParaRPr lang="en-US" altLang="en-US" sz="14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Текстовое поле 9"/>
          <p:cNvSpPr txBox="1"/>
          <p:nvPr/>
        </p:nvSpPr>
        <p:spPr>
          <a:xfrm>
            <a:off x="899795" y="5229225"/>
            <a:ext cx="7364730" cy="1537970"/>
          </a:xfrm>
          <a:prstGeom prst="rect">
            <a:avLst/>
          </a:prstGeom>
          <a:noFill/>
        </p:spPr>
        <p:txBody>
          <a:bodyPr wrap="square" rtlCol="0" anchor="t">
            <a:spAutoFit/>
          </a:bodyPr>
          <a:lstStyle/>
          <a:p>
            <a:r>
              <a:rPr lang="en-US" b="1" i="1" dirty="0" smtClean="0">
                <a:solidFill>
                  <a:srgbClr val="002060"/>
                </a:solidFill>
                <a:latin typeface="Times New Roman" panose="02020603050405020304" pitchFamily="18" charset="0"/>
                <a:cs typeface="Times New Roman" panose="02020603050405020304" pitchFamily="18" charset="0"/>
                <a:sym typeface="+mn-ea"/>
              </a:rPr>
              <a:t>Дескриптор:</a:t>
            </a:r>
          </a:p>
          <a:p>
            <a:r>
              <a:rPr lang="ru-RU" b="1" i="1" dirty="0" smtClean="0">
                <a:solidFill>
                  <a:srgbClr val="002060"/>
                </a:solidFill>
                <a:latin typeface="Times New Roman" panose="02020603050405020304" pitchFamily="18" charset="0"/>
                <a:cs typeface="Times New Roman" panose="02020603050405020304" pitchFamily="18" charset="0"/>
                <a:sym typeface="+mn-ea"/>
              </a:rPr>
              <a:t>-</a:t>
            </a:r>
            <a:r>
              <a:rPr lang="en-US" altLang="ru-RU" b="1" i="1" dirty="0" smtClean="0">
                <a:solidFill>
                  <a:srgbClr val="002060"/>
                </a:solidFill>
                <a:latin typeface="Times New Roman" panose="02020603050405020304" pitchFamily="18" charset="0"/>
                <a:cs typeface="Times New Roman" panose="02020603050405020304" pitchFamily="18" charset="0"/>
                <a:sym typeface="+mn-ea"/>
              </a:rPr>
              <a:t>К</a:t>
            </a:r>
            <a:r>
              <a:rPr lang="en-US" b="1" i="1" dirty="0" smtClean="0">
                <a:solidFill>
                  <a:srgbClr val="002060"/>
                </a:solidFill>
                <a:latin typeface="Times New Roman" panose="02020603050405020304" pitchFamily="18" charset="0"/>
                <a:cs typeface="Times New Roman" panose="02020603050405020304" pitchFamily="18" charset="0"/>
                <a:sym typeface="+mn-ea"/>
              </a:rPr>
              <a:t>рест жорықтарының </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саяси себебін</a:t>
            </a:r>
            <a:r>
              <a:rPr lang="en-US" b="1" i="1" dirty="0" smtClean="0">
                <a:solidFill>
                  <a:srgbClr val="002060"/>
                </a:solidFill>
                <a:latin typeface="Times New Roman" panose="02020603050405020304" pitchFamily="18" charset="0"/>
                <a:cs typeface="Times New Roman" panose="02020603050405020304" pitchFamily="18" charset="0"/>
                <a:sym typeface="+mn-ea"/>
              </a:rPr>
              <a:t> жазады;</a:t>
            </a:r>
            <a:r>
              <a:rPr lang="en-US" altLang="ru-RU" b="1" i="1" dirty="0" smtClean="0">
                <a:solidFill>
                  <a:srgbClr val="002060"/>
                </a:solidFill>
                <a:latin typeface="Times New Roman" panose="02020603050405020304" pitchFamily="18" charset="0"/>
                <a:cs typeface="Times New Roman" panose="02020603050405020304" pitchFamily="18" charset="0"/>
                <a:sym typeface="+mn-ea"/>
              </a:rPr>
              <a:t> </a:t>
            </a:r>
          </a:p>
          <a:p>
            <a:r>
              <a:rPr lang="ru-RU" altLang="ru-RU" b="1" i="1" dirty="0" smtClean="0">
                <a:solidFill>
                  <a:srgbClr val="002060"/>
                </a:solidFill>
                <a:latin typeface="Times New Roman" panose="02020603050405020304" pitchFamily="18" charset="0"/>
                <a:cs typeface="Times New Roman" panose="02020603050405020304" pitchFamily="18" charset="0"/>
                <a:sym typeface="+mn-ea"/>
              </a:rPr>
              <a:t>-</a:t>
            </a:r>
            <a:r>
              <a:rPr lang="en-US" altLang="ru-RU" b="1" i="1" dirty="0" smtClean="0">
                <a:solidFill>
                  <a:srgbClr val="002060"/>
                </a:solidFill>
                <a:latin typeface="Times New Roman" panose="02020603050405020304" pitchFamily="18" charset="0"/>
                <a:cs typeface="Times New Roman" panose="02020603050405020304" pitchFamily="18" charset="0"/>
                <a:sym typeface="+mn-ea"/>
              </a:rPr>
              <a:t>Крест жорықтарының  </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әлеуметтік</a:t>
            </a:r>
            <a:r>
              <a:rPr lang="ru-RU" altLang="en-US" b="1" i="1" dirty="0" smtClean="0">
                <a:solidFill>
                  <a:srgbClr val="002060"/>
                </a:solidFill>
                <a:latin typeface="Times New Roman" panose="02020603050405020304" pitchFamily="18" charset="0"/>
                <a:cs typeface="Times New Roman" panose="02020603050405020304" pitchFamily="18" charset="0"/>
                <a:sym typeface="+mn-ea"/>
              </a:rPr>
              <a:t>-</a:t>
            </a:r>
            <a:r>
              <a:rPr lang="en-US" altLang="en-US" b="1" i="1" dirty="0" smtClean="0">
                <a:solidFill>
                  <a:srgbClr val="002060"/>
                </a:solidFill>
                <a:latin typeface="Times New Roman" panose="02020603050405020304" pitchFamily="18" charset="0"/>
                <a:cs typeface="Times New Roman" panose="02020603050405020304" pitchFamily="18" charset="0"/>
                <a:sym typeface="+mn-ea"/>
              </a:rPr>
              <a:t>экономикалық себебін </a:t>
            </a:r>
            <a:r>
              <a:rPr lang="en-US" altLang="ru-RU" b="1" i="1" dirty="0" smtClean="0">
                <a:solidFill>
                  <a:srgbClr val="002060"/>
                </a:solidFill>
                <a:latin typeface="Times New Roman" panose="02020603050405020304" pitchFamily="18" charset="0"/>
                <a:cs typeface="Times New Roman" panose="02020603050405020304" pitchFamily="18" charset="0"/>
                <a:sym typeface="+mn-ea"/>
              </a:rPr>
              <a:t>жазады;</a:t>
            </a:r>
          </a:p>
          <a:p>
            <a:r>
              <a:rPr lang="ru-RU" sz="2000" b="1" i="1" dirty="0" smtClean="0">
                <a:solidFill>
                  <a:srgbClr val="002060"/>
                </a:solidFill>
                <a:latin typeface="Times New Roman" panose="02020603050405020304" pitchFamily="18" charset="0"/>
                <a:cs typeface="Times New Roman" panose="02020603050405020304" pitchFamily="18" charset="0"/>
                <a:sym typeface="+mn-ea"/>
              </a:rPr>
              <a:t>-</a:t>
            </a:r>
            <a:r>
              <a:rPr lang="en-US" altLang="ru-RU" sz="2000" b="1" i="1" dirty="0" smtClean="0">
                <a:solidFill>
                  <a:srgbClr val="002060"/>
                </a:solidFill>
                <a:latin typeface="Times New Roman" panose="02020603050405020304" pitchFamily="18" charset="0"/>
                <a:cs typeface="Times New Roman" panose="02020603050405020304" pitchFamily="18" charset="0"/>
                <a:sym typeface="+mn-ea"/>
              </a:rPr>
              <a:t>К</a:t>
            </a:r>
            <a:r>
              <a:rPr lang="en-US" sz="2000" b="1" i="1" dirty="0" smtClean="0">
                <a:solidFill>
                  <a:srgbClr val="002060"/>
                </a:solidFill>
                <a:latin typeface="Times New Roman" panose="02020603050405020304" pitchFamily="18" charset="0"/>
                <a:cs typeface="Times New Roman" panose="02020603050405020304" pitchFamily="18" charset="0"/>
                <a:sym typeface="+mn-ea"/>
              </a:rPr>
              <a:t>рест жорықтарының </a:t>
            </a:r>
            <a:r>
              <a:rPr lang="ru-RU" altLang="en-US" sz="2000" b="1" i="1" dirty="0" smtClean="0">
                <a:solidFill>
                  <a:srgbClr val="002060"/>
                </a:solidFill>
                <a:latin typeface="Times New Roman" panose="02020603050405020304" pitchFamily="18" charset="0"/>
                <a:cs typeface="Times New Roman" panose="02020603050405020304" pitchFamily="18" charset="0"/>
                <a:sym typeface="+mn-ea"/>
              </a:rPr>
              <a:t>д</a:t>
            </a:r>
            <a:r>
              <a:rPr lang="en-US" altLang="ru-RU" sz="2000" b="1" i="1" dirty="0" smtClean="0">
                <a:solidFill>
                  <a:srgbClr val="002060"/>
                </a:solidFill>
                <a:latin typeface="Times New Roman" panose="02020603050405020304" pitchFamily="18" charset="0"/>
                <a:cs typeface="Times New Roman" panose="02020603050405020304" pitchFamily="18" charset="0"/>
                <a:sym typeface="+mn-ea"/>
              </a:rPr>
              <a:t>і</a:t>
            </a:r>
            <a:r>
              <a:rPr lang="ru-RU" altLang="en-US" sz="2000" b="1" i="1" dirty="0" smtClean="0">
                <a:solidFill>
                  <a:srgbClr val="002060"/>
                </a:solidFill>
                <a:latin typeface="Times New Roman" panose="02020603050405020304" pitchFamily="18" charset="0"/>
                <a:cs typeface="Times New Roman" panose="02020603050405020304" pitchFamily="18" charset="0"/>
                <a:sym typeface="+mn-ea"/>
              </a:rPr>
              <a:t>ни</a:t>
            </a:r>
            <a:r>
              <a:rPr lang="en-US" altLang="en-US" sz="2000" b="1" i="1" dirty="0" smtClean="0">
                <a:solidFill>
                  <a:srgbClr val="002060"/>
                </a:solidFill>
                <a:latin typeface="Times New Roman" panose="02020603050405020304" pitchFamily="18" charset="0"/>
                <a:cs typeface="Times New Roman" panose="02020603050405020304" pitchFamily="18" charset="0"/>
                <a:sym typeface="+mn-ea"/>
              </a:rPr>
              <a:t> себебін</a:t>
            </a:r>
            <a:r>
              <a:rPr lang="en-US" sz="2000" b="1" i="1" dirty="0" smtClean="0">
                <a:solidFill>
                  <a:srgbClr val="002060"/>
                </a:solidFill>
                <a:latin typeface="Times New Roman" panose="02020603050405020304" pitchFamily="18" charset="0"/>
                <a:cs typeface="Times New Roman" panose="02020603050405020304" pitchFamily="18" charset="0"/>
                <a:sym typeface="+mn-ea"/>
              </a:rPr>
              <a:t> жазады;</a:t>
            </a:r>
            <a:r>
              <a:rPr lang="en-US" altLang="ru-RU" sz="2000" b="1" i="1" dirty="0" smtClean="0">
                <a:solidFill>
                  <a:srgbClr val="002060"/>
                </a:solidFill>
                <a:latin typeface="Times New Roman" panose="02020603050405020304" pitchFamily="18" charset="0"/>
                <a:cs typeface="Times New Roman" panose="02020603050405020304" pitchFamily="18" charset="0"/>
                <a:sym typeface="+mn-ea"/>
              </a:rPr>
              <a:t> </a:t>
            </a:r>
          </a:p>
          <a:p>
            <a:endParaRPr lang="ru-RU" altLang="ru-RU" sz="2000" b="1">
              <a:latin typeface="Times New Roman" panose="02020603050405020304" pitchFamily="18" charset="0"/>
              <a:cs typeface="Times New Roman" panose="02020603050405020304" pitchFamily="18" charset="0"/>
            </a:endParaRPr>
          </a:p>
        </p:txBody>
      </p:sp>
      <p:graphicFrame>
        <p:nvGraphicFramePr>
          <p:cNvPr id="2" name="Таблица 1"/>
          <p:cNvGraphicFramePr/>
          <p:nvPr/>
        </p:nvGraphicFramePr>
        <p:xfrm>
          <a:off x="4572000" y="1464183"/>
          <a:ext cx="0" cy="442595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tblGrid>
              <a:tr h="4425950">
                <a:tc>
                  <a:txBody>
                    <a:bodyPr/>
                    <a:lstStyle/>
                    <a:p>
                      <a:pPr indent="0" algn="ctr">
                        <a:buNone/>
                      </a:pPr>
                      <a:r>
                        <a:rPr lang="en-US" sz="700" b="1">
                          <a:solidFill>
                            <a:srgbClr val="002060"/>
                          </a:solidFill>
                          <a:latin typeface="Times New Roman" panose="02020603050405020304" pitchFamily="18" charset="0"/>
                          <a:cs typeface="Times New Roman" panose="02020603050405020304" pitchFamily="18" charset="0"/>
                        </a:rPr>
                        <a:t>Крест жорықтарың саяси себебі</a:t>
                      </a:r>
                      <a:endParaRPr lang="en-US" altLang="en-US" sz="7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700" b="1">
                          <a:solidFill>
                            <a:srgbClr val="002060"/>
                          </a:solidFill>
                          <a:latin typeface="Times New Roman" panose="02020603050405020304" pitchFamily="18" charset="0"/>
                          <a:cs typeface="Times New Roman" panose="02020603050405020304" pitchFamily="18" charset="0"/>
                        </a:rPr>
                        <a:t>Крест жорықтарың әлеуметтік-экономикалық  себебі</a:t>
                      </a:r>
                      <a:endParaRPr lang="en-US" altLang="en-US" sz="7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700" b="1">
                          <a:solidFill>
                            <a:srgbClr val="002060"/>
                          </a:solidFill>
                          <a:latin typeface="Times New Roman" panose="02020603050405020304" pitchFamily="18" charset="0"/>
                          <a:cs typeface="Times New Roman" panose="02020603050405020304" pitchFamily="18" charset="0"/>
                        </a:rPr>
                        <a:t>Крест жорықтарың  діни себебі</a:t>
                      </a:r>
                      <a:endParaRPr lang="en-US" altLang="en-US" sz="7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0">
                <a:tc>
                  <a:txBody>
                    <a:bodyPr/>
                    <a:lstStyle/>
                    <a:p>
                      <a:pPr indent="0" algn="ctr">
                        <a:buNone/>
                      </a:pPr>
                      <a:r>
                        <a:rPr lang="en-US" sz="700" b="1">
                          <a:solidFill>
                            <a:srgbClr val="002060"/>
                          </a:solidFill>
                          <a:latin typeface="Times New Roman" panose="02020603050405020304" pitchFamily="18" charset="0"/>
                          <a:cs typeface="Times New Roman" panose="02020603050405020304" pitchFamily="18" charset="0"/>
                        </a:rPr>
                        <a:t> </a:t>
                      </a:r>
                      <a:endParaRPr lang="en-US" altLang="en-US" sz="7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700" b="1">
                          <a:solidFill>
                            <a:srgbClr val="002060"/>
                          </a:solidFill>
                          <a:latin typeface="Times New Roman" panose="02020603050405020304" pitchFamily="18" charset="0"/>
                          <a:cs typeface="Times New Roman" panose="02020603050405020304" pitchFamily="18" charset="0"/>
                        </a:rPr>
                        <a:t>     </a:t>
                      </a:r>
                      <a:endParaRPr lang="en-US" altLang="en-US" sz="7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endParaRPr lang="en-US" altLang="en-US" sz="7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Изображение 2"/>
          <p:cNvPicPr>
            <a:picLocks noChangeAspect="1"/>
          </p:cNvPicPr>
          <p:nvPr/>
        </p:nvPicPr>
        <p:blipFill>
          <a:blip r:embed="rId2"/>
          <a:srcRect l="819" r="22164" b="7702"/>
          <a:stretch>
            <a:fillRect/>
          </a:stretch>
        </p:blipFill>
        <p:spPr>
          <a:xfrm>
            <a:off x="1675130" y="1674495"/>
            <a:ext cx="6016625" cy="3278505"/>
          </a:xfrm>
          <a:prstGeom prst="rect">
            <a:avLst/>
          </a:prstGeom>
          <a:ln>
            <a:solidFill>
              <a:schemeClr val="tx2"/>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ое поле 4"/>
          <p:cNvSpPr txBox="1"/>
          <p:nvPr/>
        </p:nvSpPr>
        <p:spPr>
          <a:xfrm>
            <a:off x="395605" y="5661025"/>
            <a:ext cx="3578225" cy="922020"/>
          </a:xfrm>
          <a:prstGeom prst="rect">
            <a:avLst/>
          </a:prstGeom>
          <a:noFill/>
        </p:spPr>
        <p:txBody>
          <a:bodyPr wrap="square" rtlCol="0" anchor="t">
            <a:spAutoFit/>
          </a:bodyPr>
          <a:lstStyle/>
          <a:p>
            <a:endParaRPr lang="en-US" b="1" i="1" dirty="0" smtClean="0">
              <a:solidFill>
                <a:srgbClr val="002060"/>
              </a:solidFill>
              <a:latin typeface="Times New Roman" panose="02020603050405020304" pitchFamily="18" charset="0"/>
              <a:cs typeface="Times New Roman" panose="02020603050405020304" pitchFamily="18" charset="0"/>
              <a:sym typeface="+mn-ea"/>
            </a:endParaRPr>
          </a:p>
          <a:p>
            <a:endParaRPr lang="en-US" b="1" i="1" dirty="0" smtClean="0">
              <a:solidFill>
                <a:srgbClr val="002060"/>
              </a:solidFill>
              <a:latin typeface="Times New Roman" panose="02020603050405020304" pitchFamily="18" charset="0"/>
              <a:cs typeface="Times New Roman" panose="02020603050405020304" pitchFamily="18" charset="0"/>
              <a:sym typeface="+mn-ea"/>
            </a:endParaRPr>
          </a:p>
          <a:p>
            <a:endParaRPr lang="ru-RU" altLang="en-US"/>
          </a:p>
        </p:txBody>
      </p:sp>
      <p:sp>
        <p:nvSpPr>
          <p:cNvPr id="6" name="Текстовое поле 5"/>
          <p:cNvSpPr txBox="1"/>
          <p:nvPr/>
        </p:nvSpPr>
        <p:spPr>
          <a:xfrm>
            <a:off x="3779520" y="260350"/>
            <a:ext cx="2168525" cy="953135"/>
          </a:xfrm>
          <a:prstGeom prst="rect">
            <a:avLst/>
          </a:prstGeom>
          <a:noFill/>
        </p:spPr>
        <p:txBody>
          <a:bodyPr wrap="none" rtlCol="0" anchor="t">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sym typeface="+mn-ea"/>
              </a:rPr>
              <a:t>1</a:t>
            </a:r>
            <a:r>
              <a:rPr lang="en-US" sz="2800" b="1" dirty="0">
                <a:solidFill>
                  <a:srgbClr val="002060"/>
                </a:solidFill>
                <a:latin typeface="Times New Roman" panose="02020603050405020304" pitchFamily="18" charset="0"/>
                <a:cs typeface="Times New Roman" panose="02020603050405020304" pitchFamily="18" charset="0"/>
                <a:sym typeface="+mn-ea"/>
              </a:rPr>
              <a:t>-тапсырма </a:t>
            </a:r>
            <a:br>
              <a:rPr lang="en-US" sz="2800" b="1" dirty="0">
                <a:solidFill>
                  <a:srgbClr val="002060"/>
                </a:solidFill>
                <a:latin typeface="Times New Roman" panose="02020603050405020304" pitchFamily="18" charset="0"/>
                <a:cs typeface="Times New Roman" panose="02020603050405020304" pitchFamily="18" charset="0"/>
                <a:sym typeface="+mn-ea"/>
              </a:rPr>
            </a:br>
            <a:r>
              <a:rPr lang="en-US" altLang="en-US" sz="2800" b="1" dirty="0">
                <a:solidFill>
                  <a:srgbClr val="002060"/>
                </a:solidFill>
                <a:latin typeface="Times New Roman" panose="02020603050405020304" pitchFamily="18" charset="0"/>
                <a:cs typeface="Times New Roman" panose="02020603050405020304" pitchFamily="18" charset="0"/>
                <a:sym typeface="+mn-ea"/>
              </a:rPr>
              <a:t>Жауабы</a:t>
            </a:r>
          </a:p>
        </p:txBody>
      </p:sp>
      <p:graphicFrame>
        <p:nvGraphicFramePr>
          <p:cNvPr id="2" name="Таблица 1"/>
          <p:cNvGraphicFramePr/>
          <p:nvPr/>
        </p:nvGraphicFramePr>
        <p:xfrm>
          <a:off x="4572000" y="1439418"/>
          <a:ext cx="0" cy="4526280"/>
        </p:xfrm>
        <a:graphic>
          <a:graphicData uri="http://schemas.openxmlformats.org/drawingml/2006/table">
            <a:tbl>
              <a:tblPr firstRow="1" bandRow="1">
                <a:tableStyleId>{5940675A-B579-460E-94D1-54222C63F5DA}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tblGrid>
              <a:tr h="1017270">
                <a:tc>
                  <a:txBody>
                    <a:bodyPr/>
                    <a:lstStyle/>
                    <a:p>
                      <a:pPr indent="0" algn="ctr">
                        <a:buNone/>
                      </a:pPr>
                      <a:r>
                        <a:rPr lang="en-US" sz="200" b="1">
                          <a:solidFill>
                            <a:srgbClr val="002060"/>
                          </a:solidFill>
                          <a:latin typeface="Times New Roman" panose="02020603050405020304" pitchFamily="18" charset="0"/>
                          <a:cs typeface="Times New Roman" panose="02020603050405020304" pitchFamily="18" charset="0"/>
                        </a:rPr>
                        <a:t>Крест жорықтарың саяси себебі</a:t>
                      </a:r>
                      <a:endParaRPr lang="en-US" altLang="en-US" sz="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200" b="1">
                          <a:solidFill>
                            <a:srgbClr val="002060"/>
                          </a:solidFill>
                          <a:latin typeface="Times New Roman" panose="02020603050405020304" pitchFamily="18" charset="0"/>
                          <a:cs typeface="Times New Roman" panose="02020603050405020304" pitchFamily="18" charset="0"/>
                        </a:rPr>
                        <a:t>Крест жорықтарың әлеуметтік-экономикалық  себебі</a:t>
                      </a:r>
                      <a:endParaRPr lang="en-US" altLang="en-US" sz="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200" b="1">
                          <a:solidFill>
                            <a:srgbClr val="002060"/>
                          </a:solidFill>
                          <a:latin typeface="Times New Roman" panose="02020603050405020304" pitchFamily="18" charset="0"/>
                          <a:cs typeface="Times New Roman" panose="02020603050405020304" pitchFamily="18" charset="0"/>
                        </a:rPr>
                        <a:t>Крест жорықтарың  діни себебі</a:t>
                      </a:r>
                      <a:endParaRPr lang="en-US" altLang="en-US" sz="2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509010">
                <a:tc>
                  <a:txBody>
                    <a:bodyPr/>
                    <a:lstStyle/>
                    <a:p>
                      <a:pPr indent="0" algn="ctr">
                        <a:buNone/>
                      </a:pPr>
                      <a:r>
                        <a:rPr lang="en-US" sz="100" b="0">
                          <a:latin typeface="Times New Roman" panose="02020603050405020304" pitchFamily="18" charset="0"/>
                          <a:cs typeface="Times New Roman" panose="02020603050405020304" pitchFamily="18" charset="0"/>
                        </a:rPr>
                        <a:t>Византиның ауыр саяси жағдайы:  печенег тайпалары ауыр соққы берді.Түрік-салжұқтар Таяу Шығыстың көп бөлігін басып алды (Сирия, Палестина).</a:t>
                      </a:r>
                      <a:r>
                        <a:rPr lang="en-US" sz="100" b="0">
                          <a:latin typeface="Calibri" panose="020F0502020204030204" charset="0"/>
                          <a:cs typeface="Calibri" panose="020F0502020204030204" charset="0"/>
                        </a:rPr>
                        <a:t> </a:t>
                      </a:r>
                      <a:r>
                        <a:rPr lang="en-US" sz="100" b="1">
                          <a:solidFill>
                            <a:srgbClr val="002060"/>
                          </a:solidFill>
                          <a:latin typeface="Times New Roman" panose="02020603050405020304" pitchFamily="18" charset="0"/>
                          <a:cs typeface="Times New Roman" panose="02020603050405020304" pitchFamily="18" charset="0"/>
                        </a:rPr>
                        <a:t> </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00" b="0">
                          <a:latin typeface="Times New Roman" panose="02020603050405020304" pitchFamily="18" charset="0"/>
                          <a:cs typeface="Times New Roman" panose="02020603050405020304" pitchFamily="18" charset="0"/>
                        </a:rPr>
                        <a:t>Еуропадағы вассальдық жүйе феодалдардың арасында жер жетіспеушілігіне себеп болды. Еуропада рыцарлар пайда болды, жер иеліктері аз немесе тіпті болмады.Ірі феодалдар Шығыста көп жерлерді иемденуді көздеді. </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cap="flat">
                      <a:noFill/>
                    </a:lnT>
                    <a:lnB cap="flat">
                      <a:noFill/>
                    </a:lnB>
                    <a:lnTlToBr>
                      <a:noFill/>
                    </a:lnTlToBr>
                    <a:lnBlToTr>
                      <a:noFill/>
                    </a:lnBlToTr>
                    <a:noFill/>
                  </a:tcPr>
                </a:tc>
                <a:tc>
                  <a:txBody>
                    <a:bodyPr/>
                    <a:lstStyle/>
                    <a:p>
                      <a:pPr indent="0" algn="ctr">
                        <a:buNone/>
                      </a:pPr>
                      <a:r>
                        <a:rPr lang="en-US" sz="100" b="0">
                          <a:latin typeface="Times New Roman" panose="02020603050405020304" pitchFamily="18" charset="0"/>
                          <a:cs typeface="Times New Roman" panose="02020603050405020304" pitchFamily="18" charset="0"/>
                        </a:rPr>
                        <a:t>Иерусалим қаласында Иса табыты орналасқан, қала мұсылмандардың қолында болды.Католик шіркеуі билікті Шығысқа таратуды көздеді.</a:t>
                      </a:r>
                      <a:endParaRPr lang="en-US" altLang="en-US" sz="1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4" name="Замещающее содержимое 3"/>
          <p:cNvPicPr>
            <a:picLocks noGrp="1" noChangeAspect="1"/>
          </p:cNvPicPr>
          <p:nvPr>
            <p:ph idx="1"/>
          </p:nvPr>
        </p:nvPicPr>
        <p:blipFill>
          <a:blip r:embed="rId2"/>
          <a:srcRect l="-34" t="659" r="21591" b="4984"/>
          <a:stretch>
            <a:fillRect/>
          </a:stretch>
        </p:blipFill>
        <p:spPr>
          <a:xfrm>
            <a:off x="1619885" y="1540510"/>
            <a:ext cx="6061710" cy="3776345"/>
          </a:xfrm>
          <a:prstGeom prst="rect">
            <a:avLst/>
          </a:prstGeom>
          <a:ln>
            <a:solidFill>
              <a:schemeClr val="tx2"/>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Экран (4:3)</PresentationFormat>
  <Paragraphs>104</Paragraphs>
  <Slides>13</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   Бөлім тақырыбы: Крест жорықтары Сабақ тақырыбы: Неліктен крест жорықтары ұйымдастырылды?</vt:lpstr>
      <vt:lpstr>Презентация PowerPoint</vt:lpstr>
      <vt:lpstr>Презентация PowerPoint</vt:lpstr>
      <vt:lpstr>Презентация PowerPoint</vt:lpstr>
      <vt:lpstr>Шіркеу - Шығысқа жорықты  ұйымдастырушы</vt:lpstr>
      <vt:lpstr>Презентация PowerPoint</vt:lpstr>
      <vt:lpstr>Крест жорықтарының салдары</vt:lpstr>
      <vt:lpstr>Презентация PowerPoint</vt:lpstr>
      <vt:lpstr>Презентация PowerPoint</vt:lpstr>
      <vt:lpstr>Презентация PowerPoint</vt:lpstr>
      <vt:lpstr>Презентация PowerPoint</vt:lpstr>
      <vt:lpstr>Қорытынды</vt:lpstr>
      <vt:lpstr>Оқу тапсырмасы Картамен жұмыс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Бөлім тақырыбы: Терімшілер-аңшылардан бастап жер иеленушілер мен мал өсірушілерге дейін Сабақ тақырыбы: Алғашқы адам қалай пайда болды?</dc:title>
  <dc:creator>001</dc:creator>
  <cp:lastModifiedBy>Данагул</cp:lastModifiedBy>
  <cp:revision>68</cp:revision>
  <dcterms:created xsi:type="dcterms:W3CDTF">2020-09-10T05:41:00Z</dcterms:created>
  <dcterms:modified xsi:type="dcterms:W3CDTF">2024-11-16T15:55:36Z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1049-11.2.0.10132</vt:lpwstr>
  </property>
</Properties>
</file>