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3" r:id="rId5"/>
    <p:sldMasterId id="2147483654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A5C35E-DFAA-4B07-A771-6825553032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E29F2DA-D3FA-4CF8-8490-8CA67CF7F2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рямоугольник 8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 useBgFill="1">
        <p:nvSpPr>
          <p:cNvPr id="1" name="Скругленный прямоугольник 7"/>
          <p:cNvSpPr/>
          <p:nvPr/>
        </p:nvSpPr>
        <p:spPr>
          <a:xfrm>
            <a:off x="85680" y="69840"/>
            <a:ext cx="12017520" cy="6692760"/>
          </a:xfrm>
          <a:prstGeom prst="roundRect">
            <a:avLst>
              <a:gd name="adj" fmla="val 4931"/>
            </a:avLst>
          </a:prstGeom>
          <a:ln cap="sq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9144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464646"/>
                </a:solidFill>
                <a:uFillTx/>
                <a:latin typeface="Calibri"/>
              </a:rPr>
              <a:t>Click to edit the title text format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72880" indent="-272880"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Click to edit the outline text format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1" marL="547560" indent="-228600">
              <a:spcBef>
                <a:spcPts val="575"/>
              </a:spcBef>
              <a:buClr>
                <a:srgbClr val="da1f28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Second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2" marL="822240" indent="-228600">
              <a:spcBef>
                <a:spcPts val="575"/>
              </a:spcBef>
              <a:buClr>
                <a:srgbClr val="adcedc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Third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3" marL="1096920" indent="-228600">
              <a:spcBef>
                <a:spcPts val="575"/>
              </a:spcBef>
              <a:buClr>
                <a:srgbClr val="eb641b"/>
              </a:buClr>
              <a:buSzPct val="80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Fourth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4" marL="1371600" indent="-228600">
              <a:spcBef>
                <a:spcPts val="575"/>
              </a:spcBef>
              <a:buClr>
                <a:srgbClr val="eb641b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Fifth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5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Sixth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6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Seventh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8229600" y="6190920"/>
            <a:ext cx="33019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46464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464646"/>
                </a:solidFill>
                <a:uFillTx/>
                <a:latin typeface="Times New Roman"/>
              </a:rPr>
              <a:t>&lt;date/time&gt;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1218960" y="6172200"/>
            <a:ext cx="5283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284400" y="6277320"/>
            <a:ext cx="431280" cy="32328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AF68A1-7EB9-4206-AA32-06B70A5AAA00}" type="slidenum">
              <a:rPr b="0" lang="ru-RU" sz="1400" strike="noStrike" u="none">
                <a:solidFill>
                  <a:srgbClr val="ffffff"/>
                </a:solidFill>
                <a:uFillTx/>
                <a:latin typeface="Calibri"/>
              </a:rPr>
              <a:t>&lt;number&gt;</a:t>
            </a:fld>
            <a:endParaRPr b="0" lang="ru-RU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9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 useBgFill="1">
        <p:nvSpPr>
          <p:cNvPr id="8" name="Скругленный прямоугольник 10"/>
          <p:cNvSpPr/>
          <p:nvPr/>
        </p:nvSpPr>
        <p:spPr>
          <a:xfrm>
            <a:off x="87480" y="69840"/>
            <a:ext cx="12017160" cy="6692760"/>
          </a:xfrm>
          <a:prstGeom prst="roundRect">
            <a:avLst>
              <a:gd name="adj" fmla="val 4931"/>
            </a:avLst>
          </a:prstGeom>
          <a:ln cap="sq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Прямоугольник 11"/>
          <p:cNvSpPr/>
          <p:nvPr/>
        </p:nvSpPr>
        <p:spPr>
          <a:xfrm>
            <a:off x="84240" y="1449360"/>
            <a:ext cx="12028320" cy="152712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84240" y="1397160"/>
            <a:ext cx="12028320" cy="120600"/>
          </a:xfrm>
          <a:prstGeom prst="rect">
            <a:avLst/>
          </a:prstGeom>
          <a:solidFill>
            <a:srgbClr val="adce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Прямоугольник 14"/>
          <p:cNvSpPr/>
          <p:nvPr/>
        </p:nvSpPr>
        <p:spPr>
          <a:xfrm>
            <a:off x="84240" y="2976480"/>
            <a:ext cx="12028320" cy="111240"/>
          </a:xfrm>
          <a:prstGeom prst="rect">
            <a:avLst/>
          </a:prstGeom>
          <a:solidFill>
            <a:srgbClr val="474b7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9144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464646"/>
                </a:solidFill>
                <a:uFillTx/>
                <a:latin typeface="Calibri"/>
              </a:rPr>
              <a:t>Click to edit the title text format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72880" indent="-272880"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Click to edit the outline text format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1" marL="547560" indent="-228600">
              <a:spcBef>
                <a:spcPts val="575"/>
              </a:spcBef>
              <a:buClr>
                <a:srgbClr val="da1f28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Second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2" marL="822240" indent="-228600">
              <a:spcBef>
                <a:spcPts val="575"/>
              </a:spcBef>
              <a:buClr>
                <a:srgbClr val="adcedc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Third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3" marL="1096920" indent="-228600">
              <a:spcBef>
                <a:spcPts val="575"/>
              </a:spcBef>
              <a:buClr>
                <a:srgbClr val="eb641b"/>
              </a:buClr>
              <a:buSzPct val="80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Fourth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4" marL="1371600" indent="-228600">
              <a:spcBef>
                <a:spcPts val="575"/>
              </a:spcBef>
              <a:buClr>
                <a:srgbClr val="eb641b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Fifth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5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Sixth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6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Seventh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8229600" y="6190920"/>
            <a:ext cx="33019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46464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464646"/>
                </a:solidFill>
                <a:uFillTx/>
                <a:latin typeface="Times New Roman"/>
              </a:rPr>
              <a:t>&lt;date/time&gt;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1218960" y="6172200"/>
            <a:ext cx="5283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284400" y="6277320"/>
            <a:ext cx="431280" cy="32328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DB1DC0-A08E-4BC0-ABDF-EC3C58CB382A}" type="slidenum">
              <a:rPr b="0" lang="ru-RU" sz="1400" strike="noStrike" u="none">
                <a:solidFill>
                  <a:srgbClr val="ffffff"/>
                </a:solidFill>
                <a:uFillTx/>
                <a:latin typeface="Calibri"/>
              </a:rPr>
              <a:t>&lt;number&gt;</a:t>
            </a:fld>
            <a:endParaRPr b="0" lang="ru-RU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9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8" name="Скругленный прямоугольник 10"/>
          <p:cNvGrpSpPr/>
          <p:nvPr/>
        </p:nvGrpSpPr>
        <p:grpSpPr>
          <a:xfrm>
            <a:off x="85680" y="66600"/>
            <a:ext cx="12026880" cy="6699240"/>
            <a:chOff x="85680" y="66600"/>
            <a:chExt cx="12026880" cy="6699240"/>
          </a:xfrm>
        </p:grpSpPr>
        <p:pic>
          <p:nvPicPr>
            <p:cNvPr id="19" name="Скругленный прямоугольник 10" descr=""/>
            <p:cNvPicPr/>
            <p:nvPr/>
          </p:nvPicPr>
          <p:blipFill>
            <a:blip r:embed="rId2"/>
            <a:stretch/>
          </p:blipFill>
          <p:spPr>
            <a:xfrm>
              <a:off x="85680" y="66600"/>
              <a:ext cx="12026880" cy="669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" name=""/>
            <p:cNvSpPr/>
            <p:nvPr/>
          </p:nvSpPr>
          <p:spPr>
            <a:xfrm>
              <a:off x="184320" y="166680"/>
              <a:ext cx="11823480" cy="649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21" name="Прямоугольник 11"/>
          <p:cNvSpPr/>
          <p:nvPr/>
        </p:nvSpPr>
        <p:spPr>
          <a:xfrm flipV="1">
            <a:off x="92160" y="2376000"/>
            <a:ext cx="12018960" cy="9216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Прямоугольник 12"/>
          <p:cNvSpPr/>
          <p:nvPr/>
        </p:nvSpPr>
        <p:spPr>
          <a:xfrm>
            <a:off x="92160" y="2341440"/>
            <a:ext cx="12018960" cy="46080"/>
          </a:xfrm>
          <a:prstGeom prst="rect">
            <a:avLst/>
          </a:prstGeom>
          <a:solidFill>
            <a:srgbClr val="adce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Прямоугольник 14"/>
          <p:cNvSpPr/>
          <p:nvPr/>
        </p:nvSpPr>
        <p:spPr>
          <a:xfrm>
            <a:off x="90360" y="2468520"/>
            <a:ext cx="12020760" cy="46080"/>
          </a:xfrm>
          <a:prstGeom prst="rect">
            <a:avLst/>
          </a:prstGeom>
          <a:solidFill>
            <a:srgbClr val="474b7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9144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464646"/>
                </a:solidFill>
                <a:uFillTx/>
                <a:latin typeface="Calibri"/>
              </a:rPr>
              <a:t>Click to edit the title text format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72880" indent="-272880"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Click to edit the outline text format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1" marL="547560" indent="-228600">
              <a:spcBef>
                <a:spcPts val="575"/>
              </a:spcBef>
              <a:buClr>
                <a:srgbClr val="da1f28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Second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2" marL="822240" indent="-228600">
              <a:spcBef>
                <a:spcPts val="575"/>
              </a:spcBef>
              <a:buClr>
                <a:srgbClr val="adcedc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Third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3" marL="1096920" indent="-228600">
              <a:spcBef>
                <a:spcPts val="575"/>
              </a:spcBef>
              <a:buClr>
                <a:srgbClr val="eb641b"/>
              </a:buClr>
              <a:buSzPct val="80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Fourth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4" marL="1371600" indent="-228600">
              <a:spcBef>
                <a:spcPts val="575"/>
              </a:spcBef>
              <a:buClr>
                <a:srgbClr val="eb641b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Fifth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5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Sixth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6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Seventh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7"/>
          </p:nvPr>
        </p:nvSpPr>
        <p:spPr>
          <a:xfrm>
            <a:off x="8229600" y="6190920"/>
            <a:ext cx="33019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46464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464646"/>
                </a:solidFill>
                <a:uFillTx/>
                <a:latin typeface="Times New Roman"/>
              </a:rPr>
              <a:t>&lt;date/time&gt;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8"/>
          </p:nvPr>
        </p:nvSpPr>
        <p:spPr>
          <a:xfrm>
            <a:off x="1066320" y="6172200"/>
            <a:ext cx="5334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9"/>
          </p:nvPr>
        </p:nvSpPr>
        <p:spPr>
          <a:xfrm>
            <a:off x="284400" y="6275520"/>
            <a:ext cx="431280" cy="32328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0DB934-4181-4EF7-96EE-C6234CDA6A3E}" type="slidenum">
              <a:rPr b="0" lang="ru-RU" sz="1400" strike="noStrike" u="none">
                <a:solidFill>
                  <a:srgbClr val="ffffff"/>
                </a:solidFill>
                <a:uFillTx/>
                <a:latin typeface="Calibri"/>
              </a:rPr>
              <a:t>&lt;number&gt;</a:t>
            </a:fld>
            <a:endParaRPr b="0" lang="ru-RU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8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 useBgFill="1">
        <p:nvSpPr>
          <p:cNvPr id="30" name="Скругленный прямоугольник 7"/>
          <p:cNvSpPr/>
          <p:nvPr/>
        </p:nvSpPr>
        <p:spPr>
          <a:xfrm>
            <a:off x="85680" y="69840"/>
            <a:ext cx="12017520" cy="6692760"/>
          </a:xfrm>
          <a:prstGeom prst="roundRect">
            <a:avLst>
              <a:gd name="adj" fmla="val 4931"/>
            </a:avLst>
          </a:prstGeom>
          <a:ln cap="sq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Прямоугольник 9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 useBgFill="1">
        <p:nvSpPr>
          <p:cNvPr id="32" name="Скругленный прямоугольник 10"/>
          <p:cNvSpPr/>
          <p:nvPr/>
        </p:nvSpPr>
        <p:spPr>
          <a:xfrm>
            <a:off x="85680" y="69840"/>
            <a:ext cx="12017520" cy="6692760"/>
          </a:xfrm>
          <a:prstGeom prst="roundRect">
            <a:avLst>
              <a:gd name="adj" fmla="val 4931"/>
            </a:avLst>
          </a:prstGeom>
          <a:ln cap="sq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9144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464646"/>
                </a:solidFill>
                <a:uFillTx/>
                <a:latin typeface="Calibri"/>
              </a:rPr>
              <a:t>Click to edit the title text format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72880" indent="-272880"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Click to edit the outline text format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1" marL="547560" indent="-228600">
              <a:spcBef>
                <a:spcPts val="575"/>
              </a:spcBef>
              <a:buClr>
                <a:srgbClr val="da1f28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Second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2" marL="822240" indent="-228600">
              <a:spcBef>
                <a:spcPts val="575"/>
              </a:spcBef>
              <a:buClr>
                <a:srgbClr val="adcedc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Third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3" marL="1096920" indent="-228600">
              <a:spcBef>
                <a:spcPts val="575"/>
              </a:spcBef>
              <a:buClr>
                <a:srgbClr val="eb641b"/>
              </a:buClr>
              <a:buSzPct val="80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Fourth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4" marL="1371600" indent="-228600">
              <a:spcBef>
                <a:spcPts val="575"/>
              </a:spcBef>
              <a:buClr>
                <a:srgbClr val="eb641b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Fifth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5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Sixth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6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Seventh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0"/>
          </p:nvPr>
        </p:nvSpPr>
        <p:spPr>
          <a:xfrm>
            <a:off x="8229600" y="6190920"/>
            <a:ext cx="33019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46464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464646"/>
                </a:solidFill>
                <a:uFillTx/>
                <a:latin typeface="Times New Roman"/>
              </a:rPr>
              <a:t>&lt;date/time&gt;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11"/>
          </p:nvPr>
        </p:nvSpPr>
        <p:spPr>
          <a:xfrm>
            <a:off x="1218960" y="6172200"/>
            <a:ext cx="52830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12"/>
          </p:nvPr>
        </p:nvSpPr>
        <p:spPr>
          <a:xfrm>
            <a:off x="284400" y="6277320"/>
            <a:ext cx="431280" cy="32328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C580DF-030C-4F26-B6C8-F41A1F41E671}" type="slidenum">
              <a:rPr b="0" lang="ru-RU" sz="1400" strike="noStrike" u="none">
                <a:solidFill>
                  <a:srgbClr val="ffffff"/>
                </a:solidFill>
                <a:uFillTx/>
                <a:latin typeface="Calibri"/>
              </a:rPr>
              <a:t>&lt;number&gt;</a:t>
            </a:fld>
            <a:endParaRPr b="0" lang="ru-RU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f5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8"/>
          <p:cNvSpPr/>
          <p:nvPr/>
        </p:nvSpPr>
        <p:spPr>
          <a:xfrm>
            <a:off x="0" y="0"/>
            <a:ext cx="1219212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 useBgFill="1">
        <p:nvSpPr>
          <p:cNvPr id="39" name="Скругленный прямоугольник 7"/>
          <p:cNvSpPr/>
          <p:nvPr/>
        </p:nvSpPr>
        <p:spPr>
          <a:xfrm>
            <a:off x="85680" y="69840"/>
            <a:ext cx="12017520" cy="6692760"/>
          </a:xfrm>
          <a:prstGeom prst="roundRect">
            <a:avLst>
              <a:gd name="adj" fmla="val 4931"/>
            </a:avLst>
          </a:prstGeom>
          <a:ln cap="sq"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Прямоугольник 9"/>
          <p:cNvSpPr/>
          <p:nvPr/>
        </p:nvSpPr>
        <p:spPr>
          <a:xfrm flipV="1">
            <a:off x="90360" y="4682160"/>
            <a:ext cx="12009600" cy="9180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Прямоугольник 10"/>
          <p:cNvSpPr/>
          <p:nvPr/>
        </p:nvSpPr>
        <p:spPr>
          <a:xfrm>
            <a:off x="92160" y="4649760"/>
            <a:ext cx="12007800" cy="46080"/>
          </a:xfrm>
          <a:prstGeom prst="rect">
            <a:avLst/>
          </a:prstGeom>
          <a:solidFill>
            <a:srgbClr val="adce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Прямоугольник 11"/>
          <p:cNvSpPr/>
          <p:nvPr/>
        </p:nvSpPr>
        <p:spPr>
          <a:xfrm>
            <a:off x="92160" y="4773600"/>
            <a:ext cx="12007800" cy="49320"/>
          </a:xfrm>
          <a:prstGeom prst="rect">
            <a:avLst/>
          </a:prstGeom>
          <a:solidFill>
            <a:srgbClr val="474b7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9144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464646"/>
                </a:solidFill>
                <a:uFillTx/>
                <a:latin typeface="Calibri"/>
              </a:rPr>
              <a:t>Click to edit the title text format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72880" indent="-272880"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Click to edit the outline text format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1" marL="547560" indent="-228600">
              <a:spcBef>
                <a:spcPts val="575"/>
              </a:spcBef>
              <a:buClr>
                <a:srgbClr val="da1f28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Second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2" marL="822240" indent="-228600">
              <a:spcBef>
                <a:spcPts val="575"/>
              </a:spcBef>
              <a:buClr>
                <a:srgbClr val="adcedc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Third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3" marL="1096920" indent="-228600">
              <a:spcBef>
                <a:spcPts val="575"/>
              </a:spcBef>
              <a:buClr>
                <a:srgbClr val="eb641b"/>
              </a:buClr>
              <a:buSzPct val="80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Fourth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4" marL="1371600" indent="-228600">
              <a:spcBef>
                <a:spcPts val="575"/>
              </a:spcBef>
              <a:buClr>
                <a:srgbClr val="eb641b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Fifth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5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Sixth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lvl="6" marL="1371600" indent="-228600">
              <a:spcBef>
                <a:spcPts val="575"/>
              </a:spcBef>
              <a:buClr>
                <a:srgbClr val="000000"/>
              </a:buClr>
              <a:buFont typeface="Cambri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uFillTx/>
                <a:latin typeface="Cambria"/>
              </a:rPr>
              <a:t>Seventh Outline Level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13"/>
          </p:nvPr>
        </p:nvSpPr>
        <p:spPr>
          <a:xfrm>
            <a:off x="8229600" y="6190920"/>
            <a:ext cx="33019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46464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400" strike="noStrike" u="none">
                <a:solidFill>
                  <a:srgbClr val="464646"/>
                </a:solidFill>
                <a:uFillTx/>
                <a:latin typeface="Times New Roman"/>
              </a:rPr>
              <a:t>&lt;date/time&gt;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14"/>
          </p:nvPr>
        </p:nvSpPr>
        <p:spPr>
          <a:xfrm>
            <a:off x="1218960" y="6172200"/>
            <a:ext cx="5181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15"/>
          </p:nvPr>
        </p:nvSpPr>
        <p:spPr>
          <a:xfrm>
            <a:off x="284400" y="6275520"/>
            <a:ext cx="431280" cy="323280"/>
          </a:xfrm>
          <a:prstGeom prst="rect">
            <a:avLst/>
          </a:prstGeom>
          <a:solidFill>
            <a:srgbClr val="2da2bf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ffffff"/>
                </a:solidFill>
                <a:uFillTx/>
                <a:latin typeface="Calibri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926FBD-D44A-48C4-8DFE-503ECFB77F3A}" type="slidenum">
              <a:rPr b="0" lang="ru-RU" sz="1400" strike="noStrike" u="none">
                <a:solidFill>
                  <a:srgbClr val="ffffff"/>
                </a:solidFill>
                <a:uFillTx/>
                <a:latin typeface="Calibri"/>
              </a:rPr>
              <a:t>&lt;number&gt;</a:t>
            </a:fld>
            <a:endParaRPr b="0" lang="ru-RU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Заголовок 1" descr=""/>
          <p:cNvPicPr/>
          <p:nvPr/>
        </p:nvPicPr>
        <p:blipFill>
          <a:blip r:embed="rId1"/>
          <a:stretch/>
        </p:blipFill>
        <p:spPr>
          <a:xfrm>
            <a:off x="895320" y="304920"/>
            <a:ext cx="9163080" cy="2609640"/>
          </a:xfrm>
          <a:prstGeom prst="rect">
            <a:avLst/>
          </a:prstGeom>
          <a:ln w="0">
            <a:noFill/>
          </a:ln>
        </p:spPr>
      </p:pic>
      <p:pic>
        <p:nvPicPr>
          <p:cNvPr id="49" name="Picture 6" descr="https://celitel2.com/wp-content/uploads/2017/09/pobedit_virus_gerpes.jpg"/>
          <p:cNvPicPr/>
          <p:nvPr/>
        </p:nvPicPr>
        <p:blipFill>
          <a:blip r:embed="rId2"/>
          <a:stretch/>
        </p:blipFill>
        <p:spPr>
          <a:xfrm>
            <a:off x="393840" y="3425760"/>
            <a:ext cx="3868560" cy="2417760"/>
          </a:xfrm>
          <a:prstGeom prst="rect">
            <a:avLst/>
          </a:prstGeom>
          <a:ln w="0">
            <a:noFill/>
          </a:ln>
        </p:spPr>
      </p:pic>
      <p:pic>
        <p:nvPicPr>
          <p:cNvPr id="50" name="Picture 8" descr="https://avatars.mds.yandex.net/get-pdb/1325254/4550f071-a1c4-4ed7-aaf1-d6a0cc3e4469/s1200?webp=false"/>
          <p:cNvPicPr/>
          <p:nvPr/>
        </p:nvPicPr>
        <p:blipFill>
          <a:blip r:embed="rId3"/>
          <a:stretch/>
        </p:blipFill>
        <p:spPr>
          <a:xfrm>
            <a:off x="4127400" y="2873520"/>
            <a:ext cx="3618000" cy="2260440"/>
          </a:xfrm>
          <a:prstGeom prst="rect">
            <a:avLst/>
          </a:prstGeom>
          <a:ln w="0">
            <a:noFill/>
          </a:ln>
        </p:spPr>
      </p:pic>
      <p:pic>
        <p:nvPicPr>
          <p:cNvPr id="51" name="Picture 10" descr="https://avatars.mds.yandex.net/get-zen_doc/1350031/pub_5dc44ca65ba2b500ae6bb3e0_5dc44f638d5b5f00b12ecf15/scale_1200"/>
          <p:cNvPicPr/>
          <p:nvPr/>
        </p:nvPicPr>
        <p:blipFill>
          <a:blip r:embed="rId4"/>
          <a:stretch/>
        </p:blipFill>
        <p:spPr>
          <a:xfrm>
            <a:off x="7877160" y="3581280"/>
            <a:ext cx="3271680" cy="2178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40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Оқу мақсаты: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1219320" y="1784160"/>
            <a:ext cx="10362960" cy="2098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2880" indent="-272880">
              <a:lnSpc>
                <a:spcPct val="9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4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6.1.2.1 макро және микроәлем нысандарының параметрлерін атау</a:t>
            </a:r>
            <a:endParaRPr b="0" lang="ru-RU" sz="48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000" strike="noStrike" u="none">
                <a:solidFill>
                  <a:srgbClr val="464646"/>
                </a:solidFill>
                <a:uFillTx/>
                <a:latin typeface="Calibri"/>
              </a:rPr>
              <a:t>Мағынаны тану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759960" y="1377720"/>
            <a:ext cx="10821960" cy="427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 lnSpcReduction="9999"/>
          </a:bodyPr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Микроәлем 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– бұл молекулалар, атомдар, қарапайым бөлшектер – көзге ілінбейтін тым кішкентай микронысандар әлемі. 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    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«Микро» сөзі өте кіші өлшемдерге қатысты айтылады. 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Микроәлем нысандарын зерттеу үшін арнайы аспап –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микроскоп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қолданылады. Микроскопты италиялық физик, астроном, математик Галилео Галилей жасаған. Оның құрылғысы кәдімгі окуляр мен екі линзалы құрама қондырғыдан тұрады. Заманауи микроскоптар 1500–2000 есеге дейін үлкейтіп көрсете алады.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Микроәлемнің өзіндік ерекшеліктері бар, оларды былай айтуға болады: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м, км-мен белгіленген қашықтық өлшем бірліктері «микроәлем» түсінігіне қолданылмайды;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г, кг, фунт масса өлшем бірліктері де «микроәлем» түсінігі үшін тым үлкен.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  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 algn="just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19320" y="274320"/>
            <a:ext cx="103629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0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Микроәлемге мысалдар:</a:t>
            </a:r>
            <a:endParaRPr b="0" lang="ru-RU" sz="40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pic>
        <p:nvPicPr>
          <p:cNvPr id="57" name="Picture 13" descr="75-1"/>
          <p:cNvPicPr/>
          <p:nvPr/>
        </p:nvPicPr>
        <p:blipFill>
          <a:blip r:embed="rId1"/>
          <a:stretch/>
        </p:blipFill>
        <p:spPr>
          <a:xfrm>
            <a:off x="1200240" y="1407960"/>
            <a:ext cx="3343320" cy="227808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2" descr="https://im0-tub-kz.yandex.net/i?id=6fc6f42ed3a2d50196b2b612f996a9df-l&amp;n=13"/>
          <p:cNvPicPr/>
          <p:nvPr/>
        </p:nvPicPr>
        <p:blipFill>
          <a:blip r:embed="rId2"/>
          <a:stretch/>
        </p:blipFill>
        <p:spPr>
          <a:xfrm>
            <a:off x="6864480" y="1333440"/>
            <a:ext cx="4213080" cy="239400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4" descr="https://avatars.mds.yandex.net/get-pdb/1649807/2273333d-9172-43d0-8023-b0222eca8546/s1200?webp=false"/>
          <p:cNvPicPr/>
          <p:nvPr/>
        </p:nvPicPr>
        <p:blipFill>
          <a:blip r:embed="rId3"/>
          <a:stretch/>
        </p:blipFill>
        <p:spPr>
          <a:xfrm>
            <a:off x="928800" y="4249800"/>
            <a:ext cx="3614760" cy="2033640"/>
          </a:xfrm>
          <a:prstGeom prst="rect">
            <a:avLst/>
          </a:prstGeom>
          <a:ln w="0">
            <a:noFill/>
          </a:ln>
        </p:spPr>
      </p:pic>
      <p:pic>
        <p:nvPicPr>
          <p:cNvPr id="60" name="Picture 6" descr="https://avatars.mds.yandex.net/get-turbo/1604311/a4350bf86c15050c71c47d195e9aa369/orig"/>
          <p:cNvPicPr/>
          <p:nvPr/>
        </p:nvPicPr>
        <p:blipFill>
          <a:blip r:embed="rId4"/>
          <a:stretch/>
        </p:blipFill>
        <p:spPr>
          <a:xfrm>
            <a:off x="6991200" y="4235400"/>
            <a:ext cx="4010040" cy="2060640"/>
          </a:xfrm>
          <a:prstGeom prst="rect">
            <a:avLst/>
          </a:prstGeom>
          <a:ln w="0">
            <a:noFill/>
          </a:ln>
        </p:spPr>
      </p:pic>
      <p:sp>
        <p:nvSpPr>
          <p:cNvPr id="61" name="Заголовок 3"/>
          <p:cNvSpPr/>
          <p:nvPr/>
        </p:nvSpPr>
        <p:spPr>
          <a:xfrm>
            <a:off x="1076400" y="6302520"/>
            <a:ext cx="355104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атом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Заголовок 3"/>
          <p:cNvSpPr/>
          <p:nvPr/>
        </p:nvSpPr>
        <p:spPr>
          <a:xfrm>
            <a:off x="1243080" y="3668760"/>
            <a:ext cx="35510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бактерия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Заголовок 3"/>
          <p:cNvSpPr/>
          <p:nvPr/>
        </p:nvSpPr>
        <p:spPr>
          <a:xfrm>
            <a:off x="7251840" y="6302520"/>
            <a:ext cx="355284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вирус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Заголовок 3"/>
          <p:cNvSpPr/>
          <p:nvPr/>
        </p:nvSpPr>
        <p:spPr>
          <a:xfrm>
            <a:off x="6985080" y="3741840"/>
            <a:ext cx="3551040" cy="3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молекула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 txBox="1"/>
          <p:nvPr/>
        </p:nvSpPr>
        <p:spPr>
          <a:xfrm>
            <a:off x="689040" y="461880"/>
            <a:ext cx="10725120" cy="60372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2880" indent="-272880">
              <a:lnSpc>
                <a:spcPct val="9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Макроәлем 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– макронысандар әлемі. Оның өлшем бірлігі адам тәжірибесінің өлшемімен өзара қатынаста: кеңістіктік өлшемдер миллиметрмен, сантиметрмен және километрмен, ал уақыт – секундпен, минутпен, сағатпен, жылмен көрсетіледі.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9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    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Макроәлем – бұл күнделікті өмірде әр адамды қоршап тұратын бүкіл әлем. Макроәлем мегаәлем мен микроәлемнің аралығында болатын үлкен нысандардың әлемі болып табылады. Іс жүзінде макроәлемді макроденелер – адамдар, оның іс-әрекеті нәтижесінде алынған өнімдер, тірі организмдер, түрлі жағдайдағы заттар, макромолекулалар құрайды.</a:t>
            </a:r>
            <a:br>
              <a:rPr sz="3200"/>
            </a:b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 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9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 txBox="1"/>
          <p:nvPr/>
        </p:nvSpPr>
        <p:spPr>
          <a:xfrm>
            <a:off x="717120" y="492120"/>
            <a:ext cx="10836360" cy="61056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2880" indent="-272880" algn="ctr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Макроәлем 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жансыз нысандар (тау, су) 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жанды нысандар (ағаш, жылқы) 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жасанды нысандар (үй, мәшине) болып бөлінеді.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Мегаәлем мен микроәлемнен айырмашылығы </a:t>
            </a:r>
            <a:r>
              <a:rPr b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– </a:t>
            </a:r>
            <a:r>
              <a:rPr b="1" i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макроәлемнің нысандарын аспапсыз көзбен бақылауға болады. 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Бұл жерде </a:t>
            </a:r>
            <a:r>
              <a:rPr b="0" i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километрмен, метрмен, сантиметрмен және миллиметрмен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анықталатын арақашықтық бар. Сонымен бірге уақыт өлшемдері – </a:t>
            </a:r>
            <a:r>
              <a:rPr b="0" i="1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жыл, ай, күн, сағат, минут және секунд </a:t>
            </a:r>
            <a:r>
              <a:rPr b="0" lang="ru-RU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қолданылады.</a:t>
            </a:r>
            <a:endParaRPr b="0" lang="ru-RU" sz="32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25120" y="202680"/>
            <a:ext cx="10363320" cy="51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Жауап бер:</a:t>
            </a:r>
            <a:endParaRPr b="0" lang="ru-RU" sz="36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767880" y="814320"/>
            <a:ext cx="10363320" cy="4348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Ойлан, тапсырманы орында.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6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Берілген нысандарды екі бағанға бөліп орналастыр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Тау, мысық, адам, молекула, атом, тау жынысы, қарапайым бөлшек, ағаш, автокөлік.</a:t>
            </a:r>
            <a:endParaRPr b="0" lang="ru-RU" sz="24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  <p:sp>
        <p:nvSpPr>
          <p:cNvPr id="69" name="Блок-схема: процесс 3"/>
          <p:cNvSpPr/>
          <p:nvPr/>
        </p:nvSpPr>
        <p:spPr>
          <a:xfrm>
            <a:off x="1154160" y="2743200"/>
            <a:ext cx="4092480" cy="1927080"/>
          </a:xfrm>
          <a:prstGeom prst="flowChartProcess">
            <a:avLst/>
          </a:prstGeom>
          <a:solidFill>
            <a:srgbClr val="2da2bf"/>
          </a:solidFill>
          <a:ln w="12600">
            <a:solidFill>
              <a:srgbClr val="1e76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Микроәлем: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Прямая соединительная линия 6"/>
          <p:cNvSpPr/>
          <p:nvPr/>
        </p:nvSpPr>
        <p:spPr>
          <a:xfrm>
            <a:off x="1463760" y="5668920"/>
            <a:ext cx="3671640" cy="14400"/>
          </a:xfrm>
          <a:prstGeom prst="line">
            <a:avLst/>
          </a:prstGeom>
          <a:ln w="57240">
            <a:solidFill>
              <a:srgbClr val="1c849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Прямая соединительная линия 8"/>
          <p:cNvSpPr/>
          <p:nvPr/>
        </p:nvSpPr>
        <p:spPr>
          <a:xfrm flipV="1">
            <a:off x="7020000" y="5640120"/>
            <a:ext cx="3124080" cy="14040"/>
          </a:xfrm>
          <a:prstGeom prst="line">
            <a:avLst/>
          </a:prstGeom>
          <a:ln w="57240">
            <a:solidFill>
              <a:srgbClr val="1c849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Прямоугольник 7"/>
          <p:cNvSpPr/>
          <p:nvPr/>
        </p:nvSpPr>
        <p:spPr>
          <a:xfrm>
            <a:off x="1603440" y="4773600"/>
            <a:ext cx="713268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72880" indent="-272880">
              <a:lnSpc>
                <a:spcPct val="100000"/>
              </a:lnSpc>
              <a:spcBef>
                <a:spcPts val="5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Әр топқа өзің бір мысалдан қос.</a:t>
            </a:r>
            <a:endParaRPr b="0" lang="ru-RU" sz="2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Блок-схема: процесс 9"/>
          <p:cNvSpPr/>
          <p:nvPr/>
        </p:nvSpPr>
        <p:spPr>
          <a:xfrm>
            <a:off x="6130800" y="2768760"/>
            <a:ext cx="4094280" cy="1957320"/>
          </a:xfrm>
          <a:prstGeom prst="flowChartProcess">
            <a:avLst/>
          </a:prstGeom>
          <a:solidFill>
            <a:srgbClr val="2da2bf"/>
          </a:solidFill>
          <a:ln w="12600">
            <a:solidFill>
              <a:srgbClr val="1e76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Макроәлем: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.................................................................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Прямоугольник 10"/>
          <p:cNvSpPr/>
          <p:nvPr/>
        </p:nvSpPr>
        <p:spPr>
          <a:xfrm>
            <a:off x="1150920" y="5811840"/>
            <a:ext cx="85550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Микроәлем және макроәлем нысандарын ажырата алады.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Макро және микроәлемге бір мысалдан келтіре алады.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Қалыптастырушы бағалау: “Бағдаршам”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063800" y="272520"/>
            <a:ext cx="10362960" cy="473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3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Орында ;</a:t>
            </a:r>
            <a:endParaRPr b="0" lang="ru-RU" sz="43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1027080" y="858960"/>
          <a:ext cx="10423440" cy="4400280"/>
        </p:xfrm>
        <a:graphic>
          <a:graphicData uri="http://schemas.openxmlformats.org/drawingml/2006/table">
            <a:tbl>
              <a:tblPr/>
              <a:tblGrid>
                <a:gridCol w="3508560"/>
                <a:gridCol w="3457440"/>
                <a:gridCol w="3457440"/>
              </a:tblGrid>
              <a:tr h="1052280"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Микроәлем нысандары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7fd13b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Салыстыру сызығы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f9d1d3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Макроәлем нысандары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7fd13b"/>
                    </a:solidFill>
                  </a:tcPr>
                </a:tc>
              </a:tr>
              <a:tr h="1192680"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8eece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Нысандар мөлшері 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a6ddea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8eece"/>
                    </a:solidFill>
                  </a:tcPr>
                </a:tc>
              </a:tr>
              <a:tr h="1192680"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cf7e8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Нысандарды өлшеу бірлігі 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a6ddea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cf7e8"/>
                    </a:solidFill>
                  </a:tcPr>
                </a:tc>
              </a:tr>
              <a:tr h="962640"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8eece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Нысан мысалы 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a6ddea"/>
                    </a:solidFill>
                  </a:tcPr>
                </a:tc>
                <a:tc>
                  <a:txBody>
                    <a:bodyPr lIns="70560" rIns="70560" tIns="35280" bIns="3528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2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Calibri"/>
                        </a:rPr>
                        <a:t>..........................</a:t>
                      </a:r>
                      <a:endParaRPr b="0" lang="ru-RU" sz="3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70560" marR="705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  <p:sp>
        <p:nvSpPr>
          <p:cNvPr id="77" name="Прямоугольник 16"/>
          <p:cNvSpPr/>
          <p:nvPr/>
        </p:nvSpPr>
        <p:spPr>
          <a:xfrm>
            <a:off x="1165320" y="5600880"/>
            <a:ext cx="94280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Дескриптор: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Микро және макроәлем нысандарының мөлшерін жазады; Нысандарды өлшеу бірлігін біледі және жазады;Микро және макроәлемге мысал келтіреді.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Қалыптастырушы бағалау: “Дұрыс-бұрыс”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952200" y="302760"/>
            <a:ext cx="103633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9144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Рефлексия «</a:t>
            </a:r>
            <a:r>
              <a:rPr b="0" lang="kk-KZ" sz="32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3 – 3 - 1</a:t>
            </a:r>
            <a:r>
              <a:rPr b="1" lang="kk-KZ" sz="3200" strike="noStrike" u="none">
                <a:solidFill>
                  <a:srgbClr val="464646"/>
                </a:solidFill>
                <a:uFillTx/>
                <a:latin typeface="Times New Roman"/>
                <a:ea typeface="Times New Roman"/>
              </a:rPr>
              <a:t>»</a:t>
            </a:r>
            <a:endParaRPr b="0" lang="ru-RU" sz="3200" strike="noStrike" u="none">
              <a:solidFill>
                <a:srgbClr val="464646"/>
              </a:solidFill>
              <a:uFillTx/>
              <a:latin typeface="Calibri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1219320" y="1447920"/>
            <a:ext cx="10362960" cy="4572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3- жаңалық (нені білдің)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3- сұрақ (нені білгің келеді)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  <a:p>
            <a:pPr marL="272880" indent="-272880">
              <a:lnSpc>
                <a:spcPct val="100000"/>
              </a:lnSpc>
              <a:spcBef>
                <a:spcPts val="575"/>
              </a:spcBef>
              <a:buClr>
                <a:srgbClr val="2da2bf"/>
              </a:buClr>
              <a:buSzPct val="85000"/>
              <a:buFont typeface="Wingdings 2" charset="2"/>
              <a:buChar char="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1- ұсыныс (немен бөліскің келеді)</a:t>
            </a:r>
            <a:endParaRPr b="0" lang="ru-RU" sz="2600" strike="noStrike" u="none">
              <a:solidFill>
                <a:srgbClr val="000000"/>
              </a:solidFill>
              <a:uFillTx/>
              <a:latin typeface="Cambr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2018-07-07T21:44:19Z</dcterms:created>
  <dc:creator>ПК</dc:creator>
  <dc:description/>
  <dc:language>ru-RU</dc:language>
  <cp:lastModifiedBy>Huawei</cp:lastModifiedBy>
  <dcterms:modified xsi:type="dcterms:W3CDTF">2024-10-30T19:58:34Z</dcterms:modified>
  <cp:revision>70</cp:revision>
  <dc:subject/>
  <dc:title>Презентация PowerPoint</dc:title>
</cp:coreProperties>
</file>