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Masters/_rels/slideMaster1.xml.rels" ContentType="application/vnd.openxmlformats-package.relationships+xml"/>
  <Override PartName="/ppt/slideMasters/slideMaster1.xml" ContentType="application/vnd.openxmlformats-officedocument.presentationml.slide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png" ContentType="image/png"/>
  <Override PartName="/ppt/media/image4.jpeg" ContentType="image/jpeg"/>
  <Override PartName="/ppt/media/image5.png" ContentType="image/png"/>
  <Override PartName="/ppt/media/image7.jpeg" ContentType="image/jpeg"/>
  <Override PartName="/ppt/media/image11.jpeg" ContentType="image/jpeg"/>
  <Override PartName="/ppt/media/image2.png" ContentType="image/png"/>
  <Override PartName="/ppt/media/image13.jpeg" ContentType="image/jpeg"/>
  <Override PartName="/ppt/media/image9.jpeg" ContentType="image/jpeg"/>
  <Override PartName="/ppt/media/image6.png" ContentType="image/png"/>
  <Override PartName="/ppt/media/image10.jpeg" ContentType="image/jpeg"/>
  <Override PartName="/ppt/media/image3.jpeg" ContentType="image/jpeg"/>
  <Override PartName="/ppt/media/image8.jpeg" ContentType="image/jpeg"/>
  <Override PartName="/ppt/media/image12.jpeg" ContentType="image/jpeg"/>
  <Override PartName="/ppt/media/image14.jpeg" ContentType="image/jpeg"/>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notesSlides/_rels/notesSlide8.xml.rels" ContentType="application/vnd.openxmlformats-package.relationships+xml"/>
  <Override PartName="/ppt/notesSlides/notesSlide8.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 name=""/>
          <p:cNvSpPr/>
          <p:nvPr/>
        </p:nvSpPr>
        <p:spPr>
          <a:xfrm>
            <a:off x="0" y="0"/>
            <a:ext cx="6858000" cy="9144000"/>
          </a:xfrm>
          <a:prstGeom prst="rect">
            <a:avLst/>
          </a:prstGeom>
          <a:solidFill>
            <a:srgbClr val="ffffff"/>
          </a:solidFill>
          <a:ln w="0">
            <a:noFill/>
          </a:ln>
        </p:spPr>
        <p:txBody>
          <a:bodyPr lIns="90000" rIns="90000" tIns="45000" bIns="45000" anchor="ctr" anchorCtr="1">
            <a:noAutofit/>
          </a:bodyPr>
          <a:p>
            <a:endParaRPr b="0" lang="ru-RU" sz="1800" strike="noStrike" u="none">
              <a:solidFill>
                <a:srgbClr val="000000"/>
              </a:solidFill>
              <a:uFillTx/>
              <a:latin typeface="Arial"/>
            </a:endParaRPr>
          </a:p>
        </p:txBody>
      </p:sp>
      <p:sp>
        <p:nvSpPr>
          <p:cNvPr id="6" name="PlaceHolder 1"/>
          <p:cNvSpPr>
            <a:spLocks noGrp="1"/>
          </p:cNvSpPr>
          <p:nvPr>
            <p:ph type="sldImg"/>
          </p:nvPr>
        </p:nvSpPr>
        <p:spPr>
          <a:xfrm>
            <a:off x="217440" y="812880"/>
            <a:ext cx="7121520" cy="4006800"/>
          </a:xfrm>
          <a:prstGeom prst="rect">
            <a:avLst/>
          </a:prstGeom>
          <a:noFill/>
          <a:ln w="0">
            <a:noFill/>
          </a:ln>
        </p:spPr>
        <p:txBody>
          <a:bodyPr lIns="90000" rIns="90000" tIns="46800" bIns="46800" anchor="t">
            <a:noAutofit/>
          </a:bodyPr>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move the slide</a:t>
            </a:r>
            <a:endParaRPr b="0" lang="ru-RU" sz="4400" strike="noStrike" u="none">
              <a:solidFill>
                <a:srgbClr val="000000"/>
              </a:solidFill>
              <a:uFillTx/>
              <a:latin typeface="Calibri Light"/>
            </a:endParaRPr>
          </a:p>
        </p:txBody>
      </p:sp>
      <p:sp>
        <p:nvSpPr>
          <p:cNvPr id="7" name="PlaceHolder 2"/>
          <p:cNvSpPr>
            <a:spLocks noGrp="1"/>
          </p:cNvSpPr>
          <p:nvPr>
            <p:ph type="body"/>
          </p:nvPr>
        </p:nvSpPr>
        <p:spPr>
          <a:xfrm>
            <a:off x="755280" y="5078160"/>
            <a:ext cx="6046920" cy="4809960"/>
          </a:xfrm>
          <a:prstGeom prst="rect">
            <a:avLst/>
          </a:prstGeom>
          <a:noFill/>
          <a:ln w="0">
            <a:noFill/>
          </a:ln>
        </p:spPr>
        <p:txBody>
          <a:bodyPr lIns="0" rIns="0" tIns="0" bIns="0" anchor="t">
            <a:noAutofit/>
          </a:bodyPr>
          <a:p>
            <a:pPr indent="0">
              <a:spcBef>
                <a:spcPts val="451"/>
              </a:spcBef>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ru-RU" sz="1200" strike="noStrike" u="none">
                <a:solidFill>
                  <a:srgbClr val="000000"/>
                </a:solidFill>
                <a:uFillTx/>
                <a:latin typeface="Times New Roman"/>
              </a:rPr>
              <a:t>Click to edit the notes format</a:t>
            </a:r>
            <a:endParaRPr b="0" lang="ru-RU" sz="1200" strike="noStrike" u="none">
              <a:solidFill>
                <a:srgbClr val="000000"/>
              </a:solidFill>
              <a:uFillTx/>
              <a:latin typeface="Times New Roman"/>
            </a:endParaRPr>
          </a:p>
        </p:txBody>
      </p:sp>
      <p:sp>
        <p:nvSpPr>
          <p:cNvPr id="8" name="PlaceHolder 3"/>
          <p:cNvSpPr>
            <a:spLocks noGrp="1"/>
          </p:cNvSpPr>
          <p:nvPr>
            <p:ph type="hdr"/>
          </p:nvPr>
        </p:nvSpPr>
        <p:spPr>
          <a:xfrm>
            <a:off x="0" y="0"/>
            <a:ext cx="3279600" cy="533520"/>
          </a:xfrm>
          <a:prstGeom prst="rect">
            <a:avLst/>
          </a:prstGeom>
          <a:noFill/>
          <a:ln w="0">
            <a:noFill/>
          </a:ln>
        </p:spPr>
        <p:txBody>
          <a:bodyPr lIns="0" rIns="0" tIns="0" bIns="0" anchor="t">
            <a:noAutofit/>
          </a:bodyPr>
          <a:p>
            <a:pPr indent="0">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800" strike="noStrike" u="none">
              <a:solidFill>
                <a:srgbClr val="000000"/>
              </a:solidFill>
              <a:uFillTx/>
              <a:latin typeface="Arial"/>
            </a:endParaRPr>
          </a:p>
        </p:txBody>
      </p:sp>
      <p:sp>
        <p:nvSpPr>
          <p:cNvPr id="9" name="PlaceHolder 4"/>
          <p:cNvSpPr>
            <a:spLocks noGrp="1"/>
          </p:cNvSpPr>
          <p:nvPr>
            <p:ph type="dt" idx="4"/>
          </p:nvPr>
        </p:nvSpPr>
        <p:spPr>
          <a:xfrm>
            <a:off x="4277880" y="0"/>
            <a:ext cx="3279960" cy="533520"/>
          </a:xfrm>
          <a:prstGeom prst="rect">
            <a:avLst/>
          </a:prstGeom>
          <a:noFill/>
          <a:ln w="0">
            <a:noFill/>
          </a:ln>
        </p:spPr>
        <p:txBody>
          <a:bodyPr lIns="0" rIns="0" tIns="0" bIns="0" anchor="t">
            <a:noAutofit/>
          </a:bodyPr>
          <a:p>
            <a:pPr indent="0">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800" strike="noStrike" u="none">
              <a:solidFill>
                <a:srgbClr val="000000"/>
              </a:solidFill>
              <a:uFillTx/>
              <a:latin typeface="Arial"/>
            </a:endParaRPr>
          </a:p>
        </p:txBody>
      </p:sp>
      <p:sp>
        <p:nvSpPr>
          <p:cNvPr id="10" name="PlaceHolder 5"/>
          <p:cNvSpPr>
            <a:spLocks noGrp="1"/>
          </p:cNvSpPr>
          <p:nvPr>
            <p:ph type="ftr" idx="5"/>
          </p:nvPr>
        </p:nvSpPr>
        <p:spPr>
          <a:xfrm>
            <a:off x="0" y="10156680"/>
            <a:ext cx="3279600" cy="533520"/>
          </a:xfrm>
          <a:prstGeom prst="rect">
            <a:avLst/>
          </a:prstGeom>
          <a:noFill/>
          <a:ln w="0">
            <a:noFill/>
          </a:ln>
        </p:spPr>
        <p:txBody>
          <a:bodyPr lIns="0" rIns="0" tIns="0" bIns="0" anchor="b">
            <a:noAutofit/>
          </a:bodyPr>
          <a:p>
            <a:pPr indent="0">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800" strike="noStrike" u="none">
              <a:solidFill>
                <a:srgbClr val="000000"/>
              </a:solidFill>
              <a:uFillTx/>
              <a:latin typeface="Arial"/>
            </a:endParaRPr>
          </a:p>
        </p:txBody>
      </p:sp>
      <p:sp>
        <p:nvSpPr>
          <p:cNvPr id="11" name="PlaceHolder 6"/>
          <p:cNvSpPr>
            <a:spLocks noGrp="1"/>
          </p:cNvSpPr>
          <p:nvPr>
            <p:ph type="sldNum" idx="6"/>
          </p:nvPr>
        </p:nvSpPr>
        <p:spPr>
          <a:xfrm>
            <a:off x="4277880" y="10156680"/>
            <a:ext cx="3279960" cy="533520"/>
          </a:xfrm>
          <a:prstGeom prst="rect">
            <a:avLst/>
          </a:prstGeom>
          <a:noFill/>
          <a:ln w="0">
            <a:noFill/>
          </a:ln>
        </p:spPr>
        <p:txBody>
          <a:bodyPr lIns="0" rIns="0" tIns="0" bIns="0" anchor="b">
            <a:noAutofit/>
          </a:bodyPr>
          <a:lstStyle>
            <a:lvl1pPr indent="0" algn="r">
              <a:lnSpc>
                <a:spcPct val="95000"/>
              </a:lnSpc>
              <a:buNone/>
              <a:tabLst>
                <a:tab algn="l" pos="0"/>
                <a:tab algn="l" pos="723960"/>
                <a:tab algn="l" pos="1447920"/>
                <a:tab algn="l" pos="2171880"/>
                <a:tab algn="l" pos="28954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defRPr b="0" lang="ru-RU" sz="1400" strike="noStrike" u="none">
                <a:solidFill>
                  <a:srgbClr val="000000"/>
                </a:solidFill>
                <a:uFillTx/>
                <a:latin typeface="Times New Roman"/>
                <a:ea typeface="Arial Unicode MS"/>
              </a:defRPr>
            </a:lvl1pPr>
          </a:lstStyle>
          <a:p>
            <a:pPr indent="0" algn="r">
              <a:lnSpc>
                <a:spcPct val="95000"/>
              </a:lnSpc>
              <a:buNone/>
              <a:tabLst>
                <a:tab algn="l" pos="0"/>
                <a:tab algn="l" pos="723960"/>
                <a:tab algn="l" pos="1447920"/>
                <a:tab algn="l" pos="2171880"/>
                <a:tab algn="l" pos="28954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fld id="{D9C05A9D-4684-43C4-A2DC-0D6C843A71DD}" type="slidenum">
              <a:rPr b="0" lang="ru-RU" sz="1400" strike="noStrike" u="none">
                <a:solidFill>
                  <a:srgbClr val="000000"/>
                </a:solidFill>
                <a:uFillTx/>
                <a:latin typeface="Times New Roman"/>
                <a:ea typeface="Arial Unicode MS"/>
              </a:rPr>
              <a:t>&lt;number&gt;</a:t>
            </a:fld>
            <a:endParaRPr b="0" lang="ru-RU" sz="1400" strike="noStrike" u="none">
              <a:solidFill>
                <a:srgbClr val="000000"/>
              </a:solidFill>
              <a:uFillTx/>
              <a:latin typeface="Arial"/>
            </a:endParaRPr>
          </a:p>
        </p:txBody>
      </p:sp>
    </p:spTree>
  </p:cSld>
  <p:clrMap bg1="lt1" bg2="lt2" tx1="dk1" tx2="dk2" accent1="accent1" accent2="accent2" accent3="accent3" accent4="accent4" accent5="accent5" accent6="accent6" hlink="hlink" folHlink="folHlink"/>
</p:notesMaster>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Rectangle 6"/>
          <p:cNvSpPr/>
          <p:nvPr/>
        </p:nvSpPr>
        <p:spPr>
          <a:xfrm>
            <a:off x="4278240" y="10156680"/>
            <a:ext cx="3279960" cy="533520"/>
          </a:xfrm>
          <a:prstGeom prst="rect">
            <a:avLst/>
          </a:prstGeom>
          <a:noFill/>
          <a:ln w="0">
            <a:noFill/>
          </a:ln>
        </p:spPr>
        <p:style>
          <a:lnRef idx="0"/>
          <a:fillRef idx="0"/>
          <a:effectRef idx="0"/>
          <a:fontRef idx="minor"/>
        </p:style>
        <p:txBody>
          <a:bodyPr lIns="0" rIns="0" tIns="0" bIns="0" anchor="b">
            <a:noAutofit/>
          </a:bodyPr>
          <a:p>
            <a:pPr algn="r">
              <a:lnSpc>
                <a:spcPct val="95000"/>
              </a:lnSpc>
              <a:tabLst>
                <a:tab algn="l" pos="0"/>
                <a:tab algn="l" pos="723960"/>
                <a:tab algn="l" pos="1447920"/>
                <a:tab algn="l" pos="2171880"/>
                <a:tab algn="l" pos="28954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fld id="{933916F6-3564-4C41-A47C-A9FD1C792113}" type="slidenum">
              <a:rPr b="0" lang="ru-RU" sz="1400" strike="noStrike" u="none">
                <a:solidFill>
                  <a:srgbClr val="000000"/>
                </a:solidFill>
                <a:uFillTx/>
                <a:latin typeface="Times New Roman"/>
                <a:ea typeface="Arial Unicode MS"/>
              </a:rPr>
              <a:t>&lt;number&gt;</a:t>
            </a:fld>
            <a:endParaRPr b="0" lang="ru-RU" sz="1400" strike="noStrike" u="none">
              <a:solidFill>
                <a:srgbClr val="000000"/>
              </a:solidFill>
              <a:uFillTx/>
              <a:latin typeface="Arial"/>
            </a:endParaRPr>
          </a:p>
        </p:txBody>
      </p:sp>
      <p:sp>
        <p:nvSpPr>
          <p:cNvPr id="97" name="PlaceHolder 1"/>
          <p:cNvSpPr>
            <a:spLocks noGrp="1"/>
          </p:cNvSpPr>
          <p:nvPr>
            <p:ph type="sldImg"/>
          </p:nvPr>
        </p:nvSpPr>
        <p:spPr>
          <a:xfrm>
            <a:off x="217440" y="812880"/>
            <a:ext cx="7123320" cy="4008240"/>
          </a:xfrm>
          <a:prstGeom prst="rect">
            <a:avLst/>
          </a:prstGeom>
          <a:ln w="0">
            <a:noFill/>
          </a:ln>
        </p:spPr>
      </p:sp>
      <p:sp>
        <p:nvSpPr>
          <p:cNvPr id="98" name="PlaceHolder 2"/>
          <p:cNvSpPr>
            <a:spLocks noGrp="1"/>
          </p:cNvSpPr>
          <p:nvPr>
            <p:ph type="body"/>
          </p:nvPr>
        </p:nvSpPr>
        <p:spPr>
          <a:xfrm>
            <a:off x="755280" y="5078520"/>
            <a:ext cx="6048360" cy="4811760"/>
          </a:xfrm>
          <a:prstGeom prst="rect">
            <a:avLst/>
          </a:prstGeom>
          <a:noFill/>
          <a:ln w="0">
            <a:noFill/>
          </a:ln>
        </p:spPr>
        <p:txBody>
          <a:bodyPr lIns="0" rIns="0" tIns="0" bIns="0" anchor="ctr">
            <a:noAutofit/>
          </a:bodyPr>
          <a:p>
            <a:pPr indent="0">
              <a:spcBef>
                <a:spcPts val="451"/>
              </a:spcBef>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200" strike="noStrike" u="none">
              <a:solidFill>
                <a:srgbClr val="000000"/>
              </a:solidFill>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1B0EA247-EA81-454E-9B61-7B627E2850BB}" type="slidenum">
              <a:t>&lt;#&gt;</a:t>
            </a:fld>
          </a:p>
        </p:txBody>
      </p:sp>
      <p:sp>
        <p:nvSpPr>
          <p:cNvPr id="4" name="PlaceHolder 3"/>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edit the title text format</a:t>
            </a:r>
            <a:endParaRPr b="0" lang="ru-RU" sz="4400" strike="noStrike" u="none">
              <a:solidFill>
                <a:srgbClr val="000000"/>
              </a:solidFill>
              <a:uFillTx/>
              <a:latin typeface="Calibri Light"/>
            </a:endParaRPr>
          </a:p>
        </p:txBody>
      </p:sp>
      <p:sp>
        <p:nvSpPr>
          <p:cNvPr id="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Click to edit the outline text format</a:t>
            </a:r>
            <a:endParaRPr b="0" lang="ru-RU" sz="2800" strike="noStrike" u="none">
              <a:solidFill>
                <a:srgbClr val="000000"/>
              </a:solidFill>
              <a:uFillTx/>
              <a:latin typeface="Calibri"/>
            </a:endParaRPr>
          </a:p>
          <a:p>
            <a:pPr lvl="1" marL="6858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Second Outline Level</a:t>
            </a:r>
            <a:endParaRPr b="0" lang="ru-RU" sz="2800" strike="noStrike" u="none">
              <a:solidFill>
                <a:srgbClr val="000000"/>
              </a:solidFill>
              <a:uFillTx/>
              <a:latin typeface="Calibri"/>
            </a:endParaRPr>
          </a:p>
          <a:p>
            <a:pPr lvl="2" marL="11430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Third Outline Level</a:t>
            </a:r>
            <a:endParaRPr b="0" lang="ru-RU" sz="2800" strike="noStrike" u="none">
              <a:solidFill>
                <a:srgbClr val="000000"/>
              </a:solidFill>
              <a:uFillTx/>
              <a:latin typeface="Calibri"/>
            </a:endParaRPr>
          </a:p>
          <a:p>
            <a:pPr lvl="3" marL="16002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Fourth Outline Level</a:t>
            </a:r>
            <a:endParaRPr b="0" lang="ru-RU" sz="2800" strike="noStrike" u="none">
              <a:solidFill>
                <a:srgbClr val="000000"/>
              </a:solidFill>
              <a:uFillTx/>
              <a:latin typeface="Calibri"/>
            </a:endParaRPr>
          </a:p>
          <a:p>
            <a:pPr lvl="4"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Fifth Outline Level</a:t>
            </a:r>
            <a:endParaRPr b="0" lang="ru-RU" sz="2800" strike="noStrike" u="none">
              <a:solidFill>
                <a:srgbClr val="000000"/>
              </a:solidFill>
              <a:uFillTx/>
              <a:latin typeface="Calibri"/>
            </a:endParaRPr>
          </a:p>
          <a:p>
            <a:pPr lvl="5"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Sixth Outline Level</a:t>
            </a:r>
            <a:endParaRPr b="0" lang="ru-RU" sz="2800" strike="noStrike" u="none">
              <a:solidFill>
                <a:srgbClr val="000000"/>
              </a:solidFill>
              <a:uFillTx/>
              <a:latin typeface="Calibri"/>
            </a:endParaRPr>
          </a:p>
          <a:p>
            <a:pPr lvl="6"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Seventh Outline Level</a:t>
            </a:r>
            <a:endParaRPr b="0" lang="ru-RU" sz="2800" strike="noStrike" u="none">
              <a:solidFill>
                <a:srgbClr val="000000"/>
              </a:solidFill>
              <a:uFillTx/>
              <a:latin typeface="Calibri"/>
            </a:endParaRPr>
          </a:p>
        </p:txBody>
      </p:sp>
      <p:sp>
        <p:nvSpPr>
          <p:cNvPr id="2" name="PlaceHolder 3"/>
          <p:cNvSpPr>
            <a:spLocks noGrp="1"/>
          </p:cNvSpPr>
          <p:nvPr>
            <p:ph type="dt" idx="1"/>
          </p:nvPr>
        </p:nvSpPr>
        <p:spPr>
          <a:xfrm>
            <a:off x="838080" y="6356520"/>
            <a:ext cx="2743200" cy="365040"/>
          </a:xfrm>
          <a:prstGeom prst="rect">
            <a:avLst/>
          </a:prstGeom>
          <a:noFill/>
          <a:ln w="0">
            <a:noFill/>
          </a:ln>
        </p:spPr>
        <p:txBody>
          <a:bodyPr lIns="90000" rIns="90000" tIns="46800" bIns="46800" anchor="ctr">
            <a:noAutofit/>
          </a:bodyPr>
          <a:lstStyle>
            <a:lvl1pPr indent="0">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defRPr b="0" lang="ru-RU" sz="1200" strike="noStrike" u="none">
                <a:solidFill>
                  <a:srgbClr val="898989"/>
                </a:solidFill>
                <a:uFillTx/>
                <a:latin typeface="Arial"/>
              </a:defRPr>
            </a:lvl1pPr>
          </a:lstStyle>
          <a:p>
            <a:pPr indent="0">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ru-RU" sz="1200" strike="noStrike" u="none">
                <a:solidFill>
                  <a:srgbClr val="898989"/>
                </a:solidFill>
                <a:uFillTx/>
                <a:latin typeface="Arial"/>
              </a:rPr>
              <a:t>9.4.17</a:t>
            </a:r>
            <a:endParaRPr b="0" lang="ru-RU" sz="1200" strike="noStrike" u="none">
              <a:solidFill>
                <a:srgbClr val="000000"/>
              </a:solidFill>
              <a:uFillTx/>
              <a:latin typeface="Arial"/>
            </a:endParaRPr>
          </a:p>
        </p:txBody>
      </p:sp>
      <p:sp>
        <p:nvSpPr>
          <p:cNvPr id="3" name="PlaceHolder 4"/>
          <p:cNvSpPr>
            <a:spLocks noGrp="1"/>
          </p:cNvSpPr>
          <p:nvPr>
            <p:ph type="ftr" idx="2"/>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800" strike="noStrike" u="none">
              <a:solidFill>
                <a:srgbClr val="000000"/>
              </a:solidFill>
              <a:uFillTx/>
              <a:latin typeface="Arial"/>
            </a:endParaRPr>
          </a:p>
        </p:txBody>
      </p:sp>
      <p:sp>
        <p:nvSpPr>
          <p:cNvPr id="4" name="PlaceHolder 5"/>
          <p:cNvSpPr>
            <a:spLocks noGrp="1"/>
          </p:cNvSpPr>
          <p:nvPr>
            <p:ph type="sldNum" idx="3"/>
          </p:nvPr>
        </p:nvSpPr>
        <p:spPr>
          <a:xfrm>
            <a:off x="8610480" y="6356520"/>
            <a:ext cx="2743200" cy="365040"/>
          </a:xfrm>
          <a:prstGeom prst="rect">
            <a:avLst/>
          </a:prstGeom>
          <a:noFill/>
          <a:ln w="0">
            <a:noFill/>
          </a:ln>
        </p:spPr>
        <p:txBody>
          <a:bodyPr lIns="90000" rIns="90000" tIns="46800" bIns="46800" anchor="ctr">
            <a:noAutofit/>
          </a:bodyPr>
          <a:lstStyle>
            <a:lvl1pPr indent="0" algn="r">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defRPr b="0" lang="ru-RU" sz="1200" strike="noStrike" u="none">
                <a:solidFill>
                  <a:srgbClr val="898989"/>
                </a:solidFill>
                <a:uFillTx/>
                <a:latin typeface="Arial"/>
              </a:defRPr>
            </a:lvl1pPr>
          </a:lstStyle>
          <a:p>
            <a:pPr indent="0" algn="r">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fld id="{C4B3B849-2A3D-4926-A561-A1DB92848B98}" type="slidenum">
              <a:rPr b="0" lang="ru-RU" sz="1200" strike="noStrike" u="none">
                <a:solidFill>
                  <a:srgbClr val="898989"/>
                </a:solidFill>
                <a:uFillTx/>
                <a:latin typeface="Arial"/>
              </a:rPr>
              <a:t>&lt;number&gt;</a:t>
            </a:fld>
            <a:endParaRPr b="0" lang="ru-RU" sz="12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2.jpeg"/><Relationship Id="rId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3.jpe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4.jpe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6.png"/><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slideLayout" Target="../slideLayouts/slideLayout1.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1.jpe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 name="Google Shape;76;p1"/>
          <p:cNvSpPr/>
          <p:nvPr/>
        </p:nvSpPr>
        <p:spPr>
          <a:xfrm>
            <a:off x="1127160" y="2708280"/>
            <a:ext cx="9648720" cy="3863880"/>
          </a:xfrm>
          <a:prstGeom prst="rect">
            <a:avLst/>
          </a:prstGeom>
          <a:noFill/>
          <a:ln w="0">
            <a:noFill/>
          </a:ln>
        </p:spPr>
        <p:style>
          <a:lnRef idx="0"/>
          <a:fillRef idx="0"/>
          <a:effectRef idx="0"/>
          <a:fontRef idx="minor"/>
        </p:style>
        <p:txBody>
          <a:bodyPr lIns="44280" rIns="44280" tIns="22320" bIns="22320" anchor="t">
            <a:noAutofit/>
          </a:bodyPr>
          <a:p>
            <a:pPr algn="ctr">
              <a:lnSpc>
                <a:spcPct val="100000"/>
              </a:lnSpc>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kk-KZ" sz="2400" strike="noStrike" u="none">
                <a:solidFill>
                  <a:srgbClr val="002060"/>
                </a:solidFill>
                <a:uFillTx/>
                <a:latin typeface="Tahoma"/>
                <a:ea typeface="Tahoma"/>
              </a:rPr>
              <a:t> </a:t>
            </a:r>
            <a:r>
              <a:rPr b="1" lang="kk-KZ" sz="2800" strike="noStrike" u="none">
                <a:solidFill>
                  <a:srgbClr val="002060"/>
                </a:solidFill>
                <a:uFillTx/>
                <a:latin typeface="Tahoma"/>
                <a:ea typeface="Tahoma"/>
              </a:rPr>
              <a:t>Тақырыбы:  </a:t>
            </a:r>
            <a:r>
              <a:rPr b="0" lang="kk-KZ" sz="2800" strike="noStrike" u="none">
                <a:solidFill>
                  <a:srgbClr val="002060"/>
                </a:solidFill>
                <a:uFillTx/>
                <a:latin typeface="Tahoma"/>
                <a:ea typeface="Tahoma"/>
              </a:rPr>
              <a:t>Тірі табиғаттағы үдерістер. Тірі ағзаларға тән үдерістерді түсіндіру</a:t>
            </a:r>
            <a:endParaRPr b="0" lang="ru-RU" sz="2800" strike="noStrike" u="none">
              <a:solidFill>
                <a:srgbClr val="000000"/>
              </a:solidFill>
              <a:uFillTx/>
              <a:latin typeface="Arial"/>
            </a:endParaRPr>
          </a:p>
          <a:p>
            <a:pPr algn="ctr">
              <a:lnSpc>
                <a:spcPct val="100000"/>
              </a:lnSpc>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2800" strike="noStrike" u="none">
              <a:solidFill>
                <a:srgbClr val="000000"/>
              </a:solidFill>
              <a:uFillTx/>
              <a:latin typeface="Arial"/>
            </a:endParaRPr>
          </a:p>
          <a:p>
            <a:pPr algn="ctr">
              <a:lnSpc>
                <a:spcPct val="100000"/>
              </a:lnSpc>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800" strike="noStrike" u="none">
              <a:solidFill>
                <a:srgbClr val="000000"/>
              </a:solidFill>
              <a:uFillTx/>
              <a:latin typeface="Arial"/>
            </a:endParaRPr>
          </a:p>
          <a:p>
            <a:pPr algn="ctr">
              <a:lnSpc>
                <a:spcPct val="100000"/>
              </a:lnSpc>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800" strike="noStrike" u="none">
              <a:solidFill>
                <a:srgbClr val="000000"/>
              </a:solidFill>
              <a:uFillTx/>
              <a:latin typeface="Arial"/>
            </a:endParaRPr>
          </a:p>
          <a:p>
            <a:pPr algn="ctr">
              <a:lnSpc>
                <a:spcPct val="100000"/>
              </a:lnSpc>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800" strike="noStrike" u="none">
              <a:solidFill>
                <a:srgbClr val="000000"/>
              </a:solidFill>
              <a:uFillTx/>
              <a:latin typeface="Arial"/>
            </a:endParaRPr>
          </a:p>
          <a:p>
            <a:pPr algn="ctr">
              <a:lnSpc>
                <a:spcPct val="100000"/>
              </a:lnSpc>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800" strike="noStrike" u="none">
              <a:solidFill>
                <a:srgbClr val="000000"/>
              </a:solidFill>
              <a:uFillTx/>
              <a:latin typeface="Arial"/>
            </a:endParaRPr>
          </a:p>
          <a:p>
            <a:pPr algn="ctr">
              <a:lnSpc>
                <a:spcPct val="100000"/>
              </a:lnSpc>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800" strike="noStrike" u="none">
              <a:solidFill>
                <a:srgbClr val="000000"/>
              </a:solidFill>
              <a:uFillTx/>
              <a:latin typeface="Arial"/>
            </a:endParaRPr>
          </a:p>
          <a:p>
            <a:pPr algn="ctr">
              <a:lnSpc>
                <a:spcPct val="100000"/>
              </a:lnSpc>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kk-KZ" sz="2400" strike="noStrike" u="none">
                <a:solidFill>
                  <a:srgbClr val="002060"/>
                </a:solidFill>
                <a:uFillTx/>
                <a:latin typeface="Tahoma"/>
                <a:ea typeface="Tahoma"/>
              </a:rPr>
              <a:t>6-сынып</a:t>
            </a:r>
            <a:endParaRPr b="0" lang="ru-RU" sz="2400" strike="noStrike" u="none">
              <a:solidFill>
                <a:srgbClr val="000000"/>
              </a:solidFill>
              <a:uFillTx/>
              <a:latin typeface="Arial"/>
            </a:endParaRPr>
          </a:p>
          <a:p>
            <a:pPr algn="ctr">
              <a:lnSpc>
                <a:spcPct val="100000"/>
              </a:lnSpc>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2400" strike="noStrike" u="none">
              <a:solidFill>
                <a:srgbClr val="000000"/>
              </a:solidFill>
              <a:uFillTx/>
              <a:latin typeface="Arial"/>
            </a:endParaRPr>
          </a:p>
        </p:txBody>
      </p:sp>
      <p:cxnSp>
        <p:nvCxnSpPr>
          <p:cNvPr id="13" name="Google Shape;77;p1"/>
          <p:cNvCxnSpPr/>
          <p:nvPr/>
        </p:nvCxnSpPr>
        <p:spPr>
          <a:xfrm>
            <a:off x="2711160" y="5013000"/>
            <a:ext cx="6941160" cy="1080"/>
          </a:xfrm>
          <a:prstGeom prst="straightConnector1">
            <a:avLst/>
          </a:prstGeom>
          <a:ln w="38160">
            <a:solidFill>
              <a:srgbClr val="090f78"/>
            </a:solidFill>
            <a:miter/>
          </a:ln>
        </p:spPr>
      </p:cxnSp>
      <p:cxnSp>
        <p:nvCxnSpPr>
          <p:cNvPr id="14" name="Google Shape;78;p1"/>
          <p:cNvCxnSpPr/>
          <p:nvPr/>
        </p:nvCxnSpPr>
        <p:spPr>
          <a:xfrm>
            <a:off x="2782440" y="5084280"/>
            <a:ext cx="6714360" cy="1080"/>
          </a:xfrm>
          <a:prstGeom prst="straightConnector1">
            <a:avLst/>
          </a:prstGeom>
          <a:ln w="38160">
            <a:solidFill>
              <a:srgbClr val="00b050"/>
            </a:solidFill>
            <a:miter/>
          </a:ln>
        </p:spPr>
      </p:cxn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2" name="Picture 2" descr="C:\Users\Типография\Desktop\Безымянный.png"/>
          <p:cNvPicPr/>
          <p:nvPr/>
        </p:nvPicPr>
        <p:blipFill>
          <a:blip r:embed="rId1"/>
          <a:srcRect l="11758" t="0" r="11484" b="0"/>
          <a:stretch/>
        </p:blipFill>
        <p:spPr>
          <a:xfrm>
            <a:off x="0" y="0"/>
            <a:ext cx="12239640" cy="6759720"/>
          </a:xfrm>
          <a:prstGeom prst="rect">
            <a:avLst/>
          </a:prstGeom>
          <a:ln w="0">
            <a:noFill/>
          </a:ln>
        </p:spPr>
      </p:pic>
      <p:sp>
        <p:nvSpPr>
          <p:cNvPr id="63" name="Google Shape;123;p4"/>
          <p:cNvSpPr/>
          <p:nvPr/>
        </p:nvSpPr>
        <p:spPr>
          <a:xfrm>
            <a:off x="9982080" y="6083280"/>
            <a:ext cx="2057400" cy="27324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fld id="{4C87A17B-A941-42A3-9131-5403B4181427}" type="slidenum">
              <a:rPr b="1" lang="ru-RU" sz="2400" strike="noStrike" u="none">
                <a:solidFill>
                  <a:srgbClr val="002060"/>
                </a:solidFill>
                <a:uFillTx/>
                <a:latin typeface="Arial"/>
                <a:ea typeface="Arial"/>
              </a:rPr>
              <a:t>&lt;number&gt;</a:t>
            </a:fld>
            <a:endParaRPr b="0" lang="ru-RU" sz="2400" strike="noStrike" u="none">
              <a:solidFill>
                <a:srgbClr val="000000"/>
              </a:solidFill>
              <a:uFillTx/>
              <a:latin typeface="Arial"/>
            </a:endParaRPr>
          </a:p>
        </p:txBody>
      </p:sp>
      <p:cxnSp>
        <p:nvCxnSpPr>
          <p:cNvPr id="64" name="Google Shape;124;p4"/>
          <p:cNvCxnSpPr/>
          <p:nvPr/>
        </p:nvCxnSpPr>
        <p:spPr>
          <a:xfrm flipV="1">
            <a:off x="623520" y="5732280"/>
            <a:ext cx="10729080" cy="73440"/>
          </a:xfrm>
          <a:prstGeom prst="straightConnector1">
            <a:avLst/>
          </a:prstGeom>
          <a:ln w="38160">
            <a:solidFill>
              <a:srgbClr val="002060"/>
            </a:solidFill>
            <a:miter/>
          </a:ln>
        </p:spPr>
      </p:cxnSp>
      <p:cxnSp>
        <p:nvCxnSpPr>
          <p:cNvPr id="65" name="Google Shape;125;p4"/>
          <p:cNvCxnSpPr/>
          <p:nvPr/>
        </p:nvCxnSpPr>
        <p:spPr>
          <a:xfrm flipV="1">
            <a:off x="982800" y="5949360"/>
            <a:ext cx="10154160" cy="1080"/>
          </a:xfrm>
          <a:prstGeom prst="straightConnector1">
            <a:avLst/>
          </a:prstGeom>
          <a:ln w="38160">
            <a:solidFill>
              <a:srgbClr val="00b050"/>
            </a:solidFill>
            <a:miter/>
          </a:ln>
        </p:spPr>
      </p:cxnSp>
      <p:sp>
        <p:nvSpPr>
          <p:cNvPr id="66" name="TextBox 12"/>
          <p:cNvSpPr/>
          <p:nvPr/>
        </p:nvSpPr>
        <p:spPr>
          <a:xfrm>
            <a:off x="237960" y="1643040"/>
            <a:ext cx="5072400" cy="1801800"/>
          </a:xfrm>
          <a:prstGeom prst="rect">
            <a:avLst/>
          </a:prstGeom>
          <a:solidFill>
            <a:srgbClr val="ffffff"/>
          </a:solidFill>
          <a:ln w="12600">
            <a:solidFill>
              <a:srgbClr val="5b9bd5"/>
            </a:solidFill>
            <a:miter/>
          </a:ln>
        </p:spPr>
        <p:style>
          <a:lnRef idx="0"/>
          <a:fillRef idx="0"/>
          <a:effectRef idx="0"/>
          <a:fontRef idx="minor"/>
        </p:style>
        <p:txBody>
          <a:bodyPr lIns="90000" rIns="90000" tIns="46800" bIns="46800" anchor="t">
            <a:spAutoFit/>
          </a:bodyPr>
          <a:p>
            <a:pPr>
              <a:lnSpc>
                <a:spcPct val="100000"/>
              </a:lnSpc>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kk-KZ" sz="2800" strike="noStrike" u="none">
                <a:solidFill>
                  <a:srgbClr val="000000"/>
                </a:solidFill>
                <a:uFillTx/>
                <a:latin typeface="Calibri"/>
              </a:rPr>
              <a:t>5)Тыныс алу – қоршаған орта мен ағза арасындағы газ алмасу процесі. Бұл да үздіксіз жүретін күрделі үдеріс</a:t>
            </a:r>
            <a:endParaRPr b="0" lang="ru-RU" sz="2800" strike="noStrike" u="none">
              <a:solidFill>
                <a:srgbClr val="000000"/>
              </a:solidFill>
              <a:uFillTx/>
              <a:latin typeface="Arial"/>
            </a:endParaRPr>
          </a:p>
        </p:txBody>
      </p:sp>
      <p:pic>
        <p:nvPicPr>
          <p:cNvPr id="67" name="Picture 15" descr="Тыныс алу ағзаларын тексеру әдістері | KazMedic"/>
          <p:cNvPicPr/>
          <p:nvPr/>
        </p:nvPicPr>
        <p:blipFill>
          <a:blip r:embed="rId2"/>
          <a:srcRect l="15703" t="2940" r="12401" b="10383"/>
          <a:stretch/>
        </p:blipFill>
        <p:spPr>
          <a:xfrm>
            <a:off x="5524560" y="1357200"/>
            <a:ext cx="6215040" cy="407196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8" name="Picture 2" descr="C:\Users\Типография\Desktop\Безымянный.png"/>
          <p:cNvPicPr/>
          <p:nvPr/>
        </p:nvPicPr>
        <p:blipFill>
          <a:blip r:embed="rId1"/>
          <a:srcRect l="11758" t="0" r="11484" b="0"/>
          <a:stretch/>
        </p:blipFill>
        <p:spPr>
          <a:xfrm>
            <a:off x="0" y="77760"/>
            <a:ext cx="12217320" cy="6759720"/>
          </a:xfrm>
          <a:prstGeom prst="rect">
            <a:avLst/>
          </a:prstGeom>
          <a:ln w="0">
            <a:noFill/>
          </a:ln>
        </p:spPr>
      </p:pic>
      <p:sp>
        <p:nvSpPr>
          <p:cNvPr id="69" name="Google Shape;123;p4"/>
          <p:cNvSpPr/>
          <p:nvPr/>
        </p:nvSpPr>
        <p:spPr>
          <a:xfrm>
            <a:off x="9982080" y="6083280"/>
            <a:ext cx="2057400" cy="27324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fld id="{7E9F58A1-8D61-4593-8CE6-CFFE8C87C154}" type="slidenum">
              <a:rPr b="1" lang="ru-RU" sz="2400" strike="noStrike" u="none">
                <a:solidFill>
                  <a:srgbClr val="002060"/>
                </a:solidFill>
                <a:uFillTx/>
                <a:latin typeface="Arial"/>
                <a:ea typeface="Arial"/>
              </a:rPr>
              <a:t>&lt;number&gt;</a:t>
            </a:fld>
            <a:endParaRPr b="0" lang="ru-RU" sz="2400" strike="noStrike" u="none">
              <a:solidFill>
                <a:srgbClr val="000000"/>
              </a:solidFill>
              <a:uFillTx/>
              <a:latin typeface="Arial"/>
            </a:endParaRPr>
          </a:p>
        </p:txBody>
      </p:sp>
      <p:cxnSp>
        <p:nvCxnSpPr>
          <p:cNvPr id="70" name="Google Shape;124;p4"/>
          <p:cNvCxnSpPr/>
          <p:nvPr/>
        </p:nvCxnSpPr>
        <p:spPr>
          <a:xfrm flipV="1">
            <a:off x="623520" y="5732280"/>
            <a:ext cx="10729080" cy="73440"/>
          </a:xfrm>
          <a:prstGeom prst="straightConnector1">
            <a:avLst/>
          </a:prstGeom>
          <a:ln w="38160">
            <a:solidFill>
              <a:srgbClr val="002060"/>
            </a:solidFill>
            <a:miter/>
          </a:ln>
        </p:spPr>
      </p:cxnSp>
      <p:cxnSp>
        <p:nvCxnSpPr>
          <p:cNvPr id="71" name="Google Shape;125;p4"/>
          <p:cNvCxnSpPr/>
          <p:nvPr/>
        </p:nvCxnSpPr>
        <p:spPr>
          <a:xfrm flipV="1">
            <a:off x="982800" y="5949360"/>
            <a:ext cx="10154160" cy="1080"/>
          </a:xfrm>
          <a:prstGeom prst="straightConnector1">
            <a:avLst/>
          </a:prstGeom>
          <a:ln w="38160">
            <a:solidFill>
              <a:srgbClr val="00b050"/>
            </a:solidFill>
            <a:miter/>
          </a:ln>
        </p:spPr>
      </p:cxnSp>
      <p:sp>
        <p:nvSpPr>
          <p:cNvPr id="72" name="AutoShape 4"/>
          <p:cNvSpPr/>
          <p:nvPr/>
        </p:nvSpPr>
        <p:spPr>
          <a:xfrm>
            <a:off x="155520" y="-144360"/>
            <a:ext cx="304920" cy="304560"/>
          </a:xfrm>
          <a:prstGeom prst="rect">
            <a:avLst/>
          </a:prstGeom>
          <a:no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Arial"/>
            </a:endParaRPr>
          </a:p>
        </p:txBody>
      </p:sp>
      <p:sp>
        <p:nvSpPr>
          <p:cNvPr id="73" name="AutoShape 6"/>
          <p:cNvSpPr/>
          <p:nvPr/>
        </p:nvSpPr>
        <p:spPr>
          <a:xfrm>
            <a:off x="307800" y="7920"/>
            <a:ext cx="304920" cy="304920"/>
          </a:xfrm>
          <a:prstGeom prst="rect">
            <a:avLst/>
          </a:prstGeom>
          <a:no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Arial"/>
            </a:endParaRPr>
          </a:p>
        </p:txBody>
      </p:sp>
      <p:sp>
        <p:nvSpPr>
          <p:cNvPr id="74" name="TextBox 11"/>
          <p:cNvSpPr/>
          <p:nvPr/>
        </p:nvSpPr>
        <p:spPr>
          <a:xfrm>
            <a:off x="738360" y="1143000"/>
            <a:ext cx="10644120" cy="1557000"/>
          </a:xfrm>
          <a:prstGeom prst="rect">
            <a:avLst/>
          </a:prstGeom>
          <a:solidFill>
            <a:srgbClr val="ffffff"/>
          </a:solidFill>
          <a:ln w="12600">
            <a:solidFill>
              <a:srgbClr val="5b9bd5"/>
            </a:solidFill>
            <a:miter/>
          </a:ln>
        </p:spPr>
        <p:style>
          <a:lnRef idx="0"/>
          <a:fillRef idx="0"/>
          <a:effectRef idx="0"/>
          <a:fontRef idx="minor"/>
        </p:style>
        <p:txBody>
          <a:bodyPr lIns="90000" rIns="90000" tIns="46800" bIns="46800" anchor="t">
            <a:spAutoFit/>
          </a:bodyPr>
          <a:p>
            <a:pPr>
              <a:lnSpc>
                <a:spcPct val="100000"/>
              </a:lnSpc>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kk-KZ" sz="2400" strike="noStrike" u="none">
                <a:solidFill>
                  <a:srgbClr val="000000"/>
                </a:solidFill>
                <a:uFillTx/>
                <a:latin typeface="Calibri"/>
              </a:rPr>
              <a:t>6)Бөліп шығару – үздіксіз жүретін зат алмасу процесі кезінде ағзаға қажетсіз, улы заттар, тұздар мен қорытылмаған заттардың сыртқа шығарылуы немесе бөлінуі. Мысалы жапырақтардың сарғайып түсуі өсімдіктердің қажетсіз заттарды жапырақ арқылы сыртқа шығаруын айтуға болады</a:t>
            </a:r>
            <a:endParaRPr b="0" lang="ru-RU" sz="2400" strike="noStrike" u="none">
              <a:solidFill>
                <a:srgbClr val="000000"/>
              </a:solidFill>
              <a:uFillTx/>
              <a:latin typeface="Arial"/>
            </a:endParaRPr>
          </a:p>
        </p:txBody>
      </p:sp>
      <p:pic>
        <p:nvPicPr>
          <p:cNvPr id="75" name="Picture 17" descr="Презентация по биологии &quot;Мочевыделительная система&quot;"/>
          <p:cNvPicPr/>
          <p:nvPr/>
        </p:nvPicPr>
        <p:blipFill>
          <a:blip r:embed="rId2"/>
          <a:srcRect l="1563" t="30210" r="1563" b="27087"/>
          <a:stretch/>
        </p:blipFill>
        <p:spPr>
          <a:xfrm>
            <a:off x="1380960" y="2786040"/>
            <a:ext cx="8858520" cy="292896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6" name="Picture 2" descr="C:\Users\Типография\Desktop\Безымянный.png"/>
          <p:cNvPicPr/>
          <p:nvPr/>
        </p:nvPicPr>
        <p:blipFill>
          <a:blip r:embed="rId1"/>
          <a:srcRect l="11758" t="0" r="11484" b="0"/>
          <a:stretch/>
        </p:blipFill>
        <p:spPr>
          <a:xfrm>
            <a:off x="0" y="0"/>
            <a:ext cx="12217320" cy="6759720"/>
          </a:xfrm>
          <a:prstGeom prst="rect">
            <a:avLst/>
          </a:prstGeom>
          <a:ln w="0">
            <a:noFill/>
          </a:ln>
        </p:spPr>
      </p:pic>
      <p:sp>
        <p:nvSpPr>
          <p:cNvPr id="77" name="Google Shape;123;p4"/>
          <p:cNvSpPr/>
          <p:nvPr/>
        </p:nvSpPr>
        <p:spPr>
          <a:xfrm>
            <a:off x="9982080" y="6083280"/>
            <a:ext cx="2057400" cy="27324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fld id="{003FB0BD-21F0-4AE3-8D1C-496E19AB2C4E}" type="slidenum">
              <a:rPr b="1" lang="ru-RU" sz="2400" strike="noStrike" u="none">
                <a:solidFill>
                  <a:srgbClr val="002060"/>
                </a:solidFill>
                <a:uFillTx/>
                <a:latin typeface="Arial"/>
                <a:ea typeface="Arial"/>
              </a:rPr>
              <a:t>&lt;number&gt;</a:t>
            </a:fld>
            <a:endParaRPr b="0" lang="ru-RU" sz="2400" strike="noStrike" u="none">
              <a:solidFill>
                <a:srgbClr val="000000"/>
              </a:solidFill>
              <a:uFillTx/>
              <a:latin typeface="Arial"/>
            </a:endParaRPr>
          </a:p>
        </p:txBody>
      </p:sp>
      <p:sp>
        <p:nvSpPr>
          <p:cNvPr id="78" name="AutoShape 4"/>
          <p:cNvSpPr/>
          <p:nvPr/>
        </p:nvSpPr>
        <p:spPr>
          <a:xfrm>
            <a:off x="155520" y="-144360"/>
            <a:ext cx="304920" cy="304560"/>
          </a:xfrm>
          <a:prstGeom prst="rect">
            <a:avLst/>
          </a:prstGeom>
          <a:no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Arial"/>
            </a:endParaRPr>
          </a:p>
        </p:txBody>
      </p:sp>
      <p:sp>
        <p:nvSpPr>
          <p:cNvPr id="79" name="AutoShape 6"/>
          <p:cNvSpPr/>
          <p:nvPr/>
        </p:nvSpPr>
        <p:spPr>
          <a:xfrm>
            <a:off x="307800" y="7920"/>
            <a:ext cx="304920" cy="304920"/>
          </a:xfrm>
          <a:prstGeom prst="rect">
            <a:avLst/>
          </a:prstGeom>
          <a:no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Arial"/>
            </a:endParaRPr>
          </a:p>
        </p:txBody>
      </p:sp>
      <p:sp>
        <p:nvSpPr>
          <p:cNvPr id="80" name="TextBox 4"/>
          <p:cNvSpPr/>
          <p:nvPr/>
        </p:nvSpPr>
        <p:spPr>
          <a:xfrm>
            <a:off x="0" y="214200"/>
            <a:ext cx="10453680" cy="7038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kk-KZ" sz="2000" strike="noStrike" u="none">
                <a:solidFill>
                  <a:srgbClr val="ffffff"/>
                </a:solidFill>
                <a:uFillTx/>
                <a:latin typeface="Arial"/>
              </a:rPr>
              <a:t>Тапсырма №2</a:t>
            </a:r>
            <a:r>
              <a:rPr b="0" lang="kk-KZ" sz="2000" strike="noStrike" u="none">
                <a:solidFill>
                  <a:srgbClr val="ffffff"/>
                </a:solidFill>
                <a:uFillTx/>
                <a:latin typeface="Arial"/>
              </a:rPr>
              <a:t> </a:t>
            </a:r>
            <a:endParaRPr b="0" lang="ru-RU" sz="2000" strike="noStrike" u="none">
              <a:solidFill>
                <a:srgbClr val="000000"/>
              </a:solidFill>
              <a:uFillTx/>
              <a:latin typeface="Arial"/>
            </a:endParaRPr>
          </a:p>
          <a:p>
            <a:pP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kk-KZ" sz="2000" strike="noStrike" u="none">
                <a:solidFill>
                  <a:srgbClr val="ffffff"/>
                </a:solidFill>
                <a:uFillTx/>
                <a:latin typeface="Arial"/>
              </a:rPr>
              <a:t>Тірі ағзаларға тән қасиеттерді және олардың сипаттамаларын сәйкестендіріңіз</a:t>
            </a:r>
            <a:endParaRPr b="0" lang="ru-RU" sz="2000" strike="noStrike" u="none">
              <a:solidFill>
                <a:srgbClr val="000000"/>
              </a:solidFill>
              <a:uFillTx/>
              <a:latin typeface="Arial"/>
            </a:endParaRPr>
          </a:p>
        </p:txBody>
      </p:sp>
      <p:graphicFrame>
        <p:nvGraphicFramePr>
          <p:cNvPr id="81" name=""/>
          <p:cNvGraphicFramePr/>
          <p:nvPr/>
        </p:nvGraphicFramePr>
        <p:xfrm>
          <a:off x="1380960" y="1071720"/>
          <a:ext cx="9215640" cy="5133960"/>
        </p:xfrm>
        <a:graphic>
          <a:graphicData uri="http://schemas.openxmlformats.org/drawingml/2006/table">
            <a:tbl>
              <a:tblPr/>
              <a:tblGrid>
                <a:gridCol w="3387960"/>
                <a:gridCol w="5827680"/>
              </a:tblGrid>
              <a:tr h="357120">
                <a:tc>
                  <a:txBody>
                    <a:bodyPr lIns="60840" rIns="60840" tIns="0" bIns="0" anchor="t">
                      <a:noAutofit/>
                    </a:bodyPr>
                    <a:p>
                      <a:pPr algn="ct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Calibri"/>
                        </a:rPr>
                        <a:t>Тірі ағзаға тән үдерістер</a:t>
                      </a:r>
                      <a:endParaRPr b="0" lang="ru-RU" sz="1800" strike="noStrike" u="none">
                        <a:solidFill>
                          <a:srgbClr val="000000"/>
                        </a:solidFill>
                        <a:uFillTx/>
                        <a:latin typeface="Arial"/>
                      </a:endParaRPr>
                    </a:p>
                  </a:txBody>
                  <a:tcPr anchor="t" marL="60840" marR="608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0840" rIns="60840" tIns="0" bIns="0" anchor="t">
                      <a:noAutofit/>
                    </a:bodyPr>
                    <a:p>
                      <a:pPr algn="ct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Calibri"/>
                        </a:rPr>
                        <a:t>Сипаттамасы </a:t>
                      </a:r>
                      <a:endParaRPr b="0" lang="ru-RU" sz="1800" strike="noStrike" u="none">
                        <a:solidFill>
                          <a:srgbClr val="000000"/>
                        </a:solidFill>
                        <a:uFillTx/>
                        <a:latin typeface="Arial"/>
                      </a:endParaRPr>
                    </a:p>
                  </a:txBody>
                  <a:tcPr anchor="t" marL="60840" marR="608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946440">
                <a:tc>
                  <a:txBody>
                    <a:bodyPr lIns="60840" rIns="6084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1800" strike="noStrike" u="none">
                          <a:solidFill>
                            <a:srgbClr val="000000"/>
                          </a:solidFill>
                          <a:uFillTx/>
                          <a:latin typeface="Times New Roman"/>
                          <a:ea typeface="Calibri"/>
                        </a:rPr>
                        <a:t>1)зат алмасу</a:t>
                      </a:r>
                      <a:endParaRPr b="0" lang="ru-RU" sz="1800" strike="noStrike" u="none">
                        <a:solidFill>
                          <a:srgbClr val="000000"/>
                        </a:solidFill>
                        <a:uFillTx/>
                        <a:latin typeface="Arial"/>
                      </a:endParaRPr>
                    </a:p>
                  </a:txBody>
                  <a:tcPr anchor="t" marL="60840" marR="608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0840" rIns="6084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Calibri"/>
                        </a:rPr>
                        <a:t>А)</a:t>
                      </a:r>
                      <a:r>
                        <a:rPr b="0" lang="kk-KZ" sz="1800" strike="noStrike" u="none">
                          <a:solidFill>
                            <a:srgbClr val="000000"/>
                          </a:solidFill>
                          <a:uFillTx/>
                          <a:latin typeface="Times New Roman"/>
                          <a:ea typeface="SchoolBookKza"/>
                        </a:rPr>
                        <a:t> кезінде ағзаға қажетсіз, улы заттар, тұздар мен қорытылмаған заттардың сыртқа шығарылуы немесе бөлінуі</a:t>
                      </a:r>
                      <a:endParaRPr b="0" lang="ru-RU" sz="1800" strike="noStrike" u="none">
                        <a:solidFill>
                          <a:srgbClr val="000000"/>
                        </a:solidFill>
                        <a:uFillTx/>
                        <a:latin typeface="Arial"/>
                      </a:endParaRPr>
                    </a:p>
                  </a:txBody>
                  <a:tcPr anchor="t" marL="60840" marR="608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1179360">
                <a:tc>
                  <a:txBody>
                    <a:bodyPr lIns="60840" rIns="6084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1800" strike="noStrike" u="none">
                          <a:solidFill>
                            <a:srgbClr val="000000"/>
                          </a:solidFill>
                          <a:uFillTx/>
                          <a:latin typeface="Times New Roman"/>
                          <a:ea typeface="Calibri"/>
                        </a:rPr>
                        <a:t>2)көбею</a:t>
                      </a:r>
                      <a:endParaRPr b="0" lang="ru-RU" sz="1800" strike="noStrike" u="none">
                        <a:solidFill>
                          <a:srgbClr val="000000"/>
                        </a:solidFill>
                        <a:uFillTx/>
                        <a:latin typeface="Arial"/>
                      </a:endParaRPr>
                    </a:p>
                  </a:txBody>
                  <a:tcPr anchor="t" marL="60840" marR="608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0840" rIns="6084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Calibri"/>
                        </a:rPr>
                        <a:t>В)</a:t>
                      </a:r>
                      <a:r>
                        <a:rPr b="0" lang="kk-KZ" sz="1800" strike="noStrike" u="none">
                          <a:solidFill>
                            <a:srgbClr val="000000"/>
                          </a:solidFill>
                          <a:uFillTx/>
                          <a:latin typeface="Times New Roman"/>
                          <a:ea typeface="SchoolBookKza"/>
                        </a:rPr>
                        <a:t> даралар санының артуына, таралуына, тіршілік ету аумағын кеңейтуге көмектеседі. Қолайлы жағдайда тұқымнан жаңа өсімдік пайда болады.  </a:t>
                      </a:r>
                      <a:endParaRPr b="0" lang="ru-RU" sz="1800" strike="noStrike" u="none">
                        <a:solidFill>
                          <a:srgbClr val="000000"/>
                        </a:solidFill>
                        <a:uFillTx/>
                        <a:latin typeface="Arial"/>
                      </a:endParaRPr>
                    </a:p>
                  </a:txBody>
                  <a:tcPr anchor="t" marL="60840" marR="608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631080">
                <a:tc>
                  <a:txBody>
                    <a:bodyPr lIns="60840" rIns="6084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1800" strike="noStrike" u="none">
                          <a:solidFill>
                            <a:srgbClr val="000000"/>
                          </a:solidFill>
                          <a:uFillTx/>
                          <a:latin typeface="Times New Roman"/>
                          <a:ea typeface="Calibri"/>
                        </a:rPr>
                        <a:t>3)бөліп шығару</a:t>
                      </a:r>
                      <a:endParaRPr b="0" lang="ru-RU" sz="1800" strike="noStrike" u="none">
                        <a:solidFill>
                          <a:srgbClr val="000000"/>
                        </a:solidFill>
                        <a:uFillTx/>
                        <a:latin typeface="Arial"/>
                      </a:endParaRPr>
                    </a:p>
                  </a:txBody>
                  <a:tcPr anchor="t" marL="60840" marR="608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0840" rIns="6084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Calibri"/>
                        </a:rPr>
                        <a:t>С)</a:t>
                      </a:r>
                      <a:r>
                        <a:rPr b="0" lang="kk-KZ" sz="1800" strike="noStrike" u="none">
                          <a:solidFill>
                            <a:srgbClr val="000000"/>
                          </a:solidFill>
                          <a:uFillTx/>
                          <a:latin typeface="Times New Roman"/>
                          <a:ea typeface="SchoolBookKza"/>
                        </a:rPr>
                        <a:t> қоршаған орта мен ағза арасындағы газ алмасу процесі.</a:t>
                      </a:r>
                      <a:endParaRPr b="0" lang="ru-RU" sz="1800" strike="noStrike" u="none">
                        <a:solidFill>
                          <a:srgbClr val="000000"/>
                        </a:solidFill>
                        <a:uFillTx/>
                        <a:latin typeface="Arial"/>
                      </a:endParaRPr>
                    </a:p>
                  </a:txBody>
                  <a:tcPr anchor="t" marL="60840" marR="608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1011240">
                <a:tc>
                  <a:txBody>
                    <a:bodyPr lIns="60840" rIns="6084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1800" strike="noStrike" u="none">
                          <a:solidFill>
                            <a:srgbClr val="000000"/>
                          </a:solidFill>
                          <a:uFillTx/>
                          <a:latin typeface="Times New Roman"/>
                          <a:ea typeface="Calibri"/>
                        </a:rPr>
                        <a:t>4)тыныс алу</a:t>
                      </a:r>
                      <a:endParaRPr b="0" lang="ru-RU" sz="1800" strike="noStrike" u="none">
                        <a:solidFill>
                          <a:srgbClr val="000000"/>
                        </a:solidFill>
                        <a:uFillTx/>
                        <a:latin typeface="Arial"/>
                      </a:endParaRPr>
                    </a:p>
                  </a:txBody>
                  <a:tcPr anchor="t" marL="60840" marR="608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0840" rIns="6084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Calibri"/>
                        </a:rPr>
                        <a:t>Д)</a:t>
                      </a:r>
                      <a:r>
                        <a:rPr b="0" lang="kk-KZ" sz="1800" strike="noStrike" u="none">
                          <a:solidFill>
                            <a:srgbClr val="000000"/>
                          </a:solidFill>
                          <a:uFillTx/>
                          <a:latin typeface="Times New Roman"/>
                          <a:ea typeface="SchoolBookKza"/>
                        </a:rPr>
                        <a:t> өсімдік күнге қарай  бұрылады, жануарлар тіршілік етуге қажет жағдайларды іздеу мақсатында, қорек және т.б. үшін қозғалады.</a:t>
                      </a:r>
                      <a:endParaRPr b="0" lang="ru-RU" sz="1800" strike="noStrike" u="none">
                        <a:solidFill>
                          <a:srgbClr val="000000"/>
                        </a:solidFill>
                        <a:uFillTx/>
                        <a:latin typeface="Arial"/>
                      </a:endParaRPr>
                    </a:p>
                  </a:txBody>
                  <a:tcPr anchor="t" marL="60840" marR="608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1008720">
                <a:tc>
                  <a:txBody>
                    <a:bodyPr lIns="60840" rIns="6084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1800" strike="noStrike" u="none">
                          <a:solidFill>
                            <a:srgbClr val="000000"/>
                          </a:solidFill>
                          <a:uFillTx/>
                          <a:latin typeface="Times New Roman"/>
                          <a:ea typeface="Calibri"/>
                        </a:rPr>
                        <a:t>5)қозғалу</a:t>
                      </a:r>
                      <a:endParaRPr b="0" lang="ru-RU" sz="1800" strike="noStrike" u="none">
                        <a:solidFill>
                          <a:srgbClr val="000000"/>
                        </a:solidFill>
                        <a:uFillTx/>
                        <a:latin typeface="Arial"/>
                      </a:endParaRPr>
                    </a:p>
                  </a:txBody>
                  <a:tcPr anchor="t" marL="60840" marR="608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0840" rIns="6084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Calibri"/>
                        </a:rPr>
                        <a:t>Е)</a:t>
                      </a:r>
                      <a:r>
                        <a:rPr b="0" lang="kk-KZ" sz="1800" strike="noStrike" u="none">
                          <a:solidFill>
                            <a:srgbClr val="000000"/>
                          </a:solidFill>
                          <a:uFillTx/>
                          <a:latin typeface="Times New Roman"/>
                          <a:ea typeface="SchoolBookKza"/>
                        </a:rPr>
                        <a:t> Олар тіршілік ету үшін қоршаған ортадан  оттек, су, тағы солар секілді  әр түрлі қоректік заттарды алып отыруы және шығаруы</a:t>
                      </a:r>
                      <a:endParaRPr b="0" lang="ru-RU" sz="1800" strike="noStrike" u="none">
                        <a:solidFill>
                          <a:srgbClr val="000000"/>
                        </a:solidFill>
                        <a:uFillTx/>
                        <a:latin typeface="Arial"/>
                      </a:endParaRPr>
                    </a:p>
                  </a:txBody>
                  <a:tcPr anchor="t" marL="60840" marR="608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
        <p:nvSpPr>
          <p:cNvPr id="82" name="TextBox 20"/>
          <p:cNvSpPr/>
          <p:nvPr/>
        </p:nvSpPr>
        <p:spPr>
          <a:xfrm>
            <a:off x="1380960" y="6143760"/>
            <a:ext cx="9215640" cy="9169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kk-KZ" sz="1800" strike="noStrike" u="none">
                <a:solidFill>
                  <a:srgbClr val="000000"/>
                </a:solidFill>
                <a:uFillTx/>
                <a:latin typeface="Arial"/>
              </a:rPr>
              <a:t>Дескриптор: </a:t>
            </a:r>
            <a:endParaRPr b="0" lang="ru-RU" sz="1800" strike="noStrike" u="none">
              <a:solidFill>
                <a:srgbClr val="000000"/>
              </a:solidFill>
              <a:uFillTx/>
              <a:latin typeface="Arial"/>
            </a:endParaRPr>
          </a:p>
          <a:p>
            <a:pP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kk-KZ" sz="1800" strike="noStrike" u="none">
                <a:solidFill>
                  <a:srgbClr val="000000"/>
                </a:solidFill>
                <a:uFillTx/>
                <a:latin typeface="Arial"/>
              </a:rPr>
              <a:t>Тірі ағзаларға тән қасиеттерді және олардың сипаттамаларын сәйкестендіреді</a:t>
            </a:r>
            <a:endParaRPr b="0" lang="ru-RU" sz="1800" strike="noStrike" u="none">
              <a:solidFill>
                <a:srgbClr val="000000"/>
              </a:solidFill>
              <a:uFillTx/>
              <a:latin typeface="Arial"/>
            </a:endParaRPr>
          </a:p>
          <a:p>
            <a:pP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3" name="Picture 2" descr="C:\Users\Типография\Desktop\Безымянный.png"/>
          <p:cNvPicPr/>
          <p:nvPr/>
        </p:nvPicPr>
        <p:blipFill>
          <a:blip r:embed="rId1"/>
          <a:srcRect l="11758" t="0" r="11484" b="0"/>
          <a:stretch/>
        </p:blipFill>
        <p:spPr>
          <a:xfrm>
            <a:off x="0" y="0"/>
            <a:ext cx="12217320" cy="6759720"/>
          </a:xfrm>
          <a:prstGeom prst="rect">
            <a:avLst/>
          </a:prstGeom>
          <a:ln w="0">
            <a:noFill/>
          </a:ln>
        </p:spPr>
      </p:pic>
      <p:sp>
        <p:nvSpPr>
          <p:cNvPr id="84" name="Google Shape;123;p4"/>
          <p:cNvSpPr/>
          <p:nvPr/>
        </p:nvSpPr>
        <p:spPr>
          <a:xfrm>
            <a:off x="10134720" y="5929200"/>
            <a:ext cx="2057400" cy="27324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ru-RU" sz="2400" strike="noStrike" u="none">
                <a:solidFill>
                  <a:srgbClr val="002060"/>
                </a:solidFill>
                <a:uFillTx/>
                <a:latin typeface="Arial"/>
                <a:ea typeface="Arial"/>
              </a:rPr>
              <a:t>14</a:t>
            </a:r>
            <a:endParaRPr b="0" lang="ru-RU" sz="2400" strike="noStrike" u="none">
              <a:solidFill>
                <a:srgbClr val="000000"/>
              </a:solidFill>
              <a:uFillTx/>
              <a:latin typeface="Arial"/>
            </a:endParaRPr>
          </a:p>
        </p:txBody>
      </p:sp>
      <p:sp>
        <p:nvSpPr>
          <p:cNvPr id="85" name="AutoShape 4"/>
          <p:cNvSpPr/>
          <p:nvPr/>
        </p:nvSpPr>
        <p:spPr>
          <a:xfrm>
            <a:off x="155520" y="-144360"/>
            <a:ext cx="304920" cy="304560"/>
          </a:xfrm>
          <a:prstGeom prst="rect">
            <a:avLst/>
          </a:prstGeom>
          <a:no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Arial"/>
            </a:endParaRPr>
          </a:p>
        </p:txBody>
      </p:sp>
      <p:sp>
        <p:nvSpPr>
          <p:cNvPr id="86" name="AutoShape 6"/>
          <p:cNvSpPr/>
          <p:nvPr/>
        </p:nvSpPr>
        <p:spPr>
          <a:xfrm>
            <a:off x="307800" y="7920"/>
            <a:ext cx="304920" cy="304920"/>
          </a:xfrm>
          <a:prstGeom prst="rect">
            <a:avLst/>
          </a:prstGeom>
          <a:no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Arial"/>
            </a:endParaRPr>
          </a:p>
        </p:txBody>
      </p:sp>
      <p:sp>
        <p:nvSpPr>
          <p:cNvPr id="87" name="TextBox 4"/>
          <p:cNvSpPr/>
          <p:nvPr/>
        </p:nvSpPr>
        <p:spPr>
          <a:xfrm>
            <a:off x="0" y="214200"/>
            <a:ext cx="10453680" cy="7038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kk-KZ" sz="2000" strike="noStrike" u="none">
                <a:solidFill>
                  <a:srgbClr val="ffffff"/>
                </a:solidFill>
                <a:uFillTx/>
                <a:latin typeface="Arial"/>
              </a:rPr>
              <a:t>Тапсырма №2</a:t>
            </a:r>
            <a:r>
              <a:rPr b="0" lang="kk-KZ" sz="2000" strike="noStrike" u="none">
                <a:solidFill>
                  <a:srgbClr val="ffffff"/>
                </a:solidFill>
                <a:uFillTx/>
                <a:latin typeface="Arial"/>
              </a:rPr>
              <a:t>  жауабы</a:t>
            </a:r>
            <a:endParaRPr b="0" lang="ru-RU" sz="2000" strike="noStrike" u="none">
              <a:solidFill>
                <a:srgbClr val="000000"/>
              </a:solidFill>
              <a:uFillTx/>
              <a:latin typeface="Arial"/>
            </a:endParaRPr>
          </a:p>
          <a:p>
            <a:pP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kk-KZ" sz="2000" strike="noStrike" u="none">
                <a:solidFill>
                  <a:srgbClr val="ffffff"/>
                </a:solidFill>
                <a:uFillTx/>
                <a:latin typeface="Arial"/>
              </a:rPr>
              <a:t>Тірі ағзаларға тән қасиеттерді және олардың сипаттамаларын сәйкестендіріңіз</a:t>
            </a:r>
            <a:endParaRPr b="0" lang="ru-RU" sz="2000" strike="noStrike" u="none">
              <a:solidFill>
                <a:srgbClr val="000000"/>
              </a:solidFill>
              <a:uFillTx/>
              <a:latin typeface="Arial"/>
            </a:endParaRPr>
          </a:p>
        </p:txBody>
      </p:sp>
      <p:graphicFrame>
        <p:nvGraphicFramePr>
          <p:cNvPr id="88" name=""/>
          <p:cNvGraphicFramePr/>
          <p:nvPr/>
        </p:nvGraphicFramePr>
        <p:xfrm>
          <a:off x="1380960" y="1071720"/>
          <a:ext cx="9215640" cy="5133960"/>
        </p:xfrm>
        <a:graphic>
          <a:graphicData uri="http://schemas.openxmlformats.org/drawingml/2006/table">
            <a:tbl>
              <a:tblPr/>
              <a:tblGrid>
                <a:gridCol w="3387960"/>
                <a:gridCol w="5827680"/>
              </a:tblGrid>
              <a:tr h="357120">
                <a:tc>
                  <a:txBody>
                    <a:bodyPr lIns="60840" rIns="60840" tIns="0" bIns="0" anchor="t">
                      <a:noAutofit/>
                    </a:bodyPr>
                    <a:p>
                      <a:pPr algn="ct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Calibri"/>
                        </a:rPr>
                        <a:t>Тірі ағзаға тән үдерістер</a:t>
                      </a:r>
                      <a:endParaRPr b="0" lang="ru-RU" sz="1800" strike="noStrike" u="none">
                        <a:solidFill>
                          <a:srgbClr val="000000"/>
                        </a:solidFill>
                        <a:uFillTx/>
                        <a:latin typeface="Arial"/>
                      </a:endParaRPr>
                    </a:p>
                  </a:txBody>
                  <a:tcPr anchor="t" marL="60840" marR="608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0840" rIns="60840" tIns="0" bIns="0" anchor="t">
                      <a:noAutofit/>
                    </a:bodyPr>
                    <a:p>
                      <a:pPr algn="ct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Calibri"/>
                        </a:rPr>
                        <a:t>Сипаттамасы </a:t>
                      </a:r>
                      <a:endParaRPr b="0" lang="ru-RU" sz="1800" strike="noStrike" u="none">
                        <a:solidFill>
                          <a:srgbClr val="000000"/>
                        </a:solidFill>
                        <a:uFillTx/>
                        <a:latin typeface="Arial"/>
                      </a:endParaRPr>
                    </a:p>
                  </a:txBody>
                  <a:tcPr anchor="t" marL="60840" marR="608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946440">
                <a:tc>
                  <a:txBody>
                    <a:bodyPr lIns="60840" rIns="6084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1800" strike="noStrike" u="none">
                          <a:solidFill>
                            <a:srgbClr val="000000"/>
                          </a:solidFill>
                          <a:uFillTx/>
                          <a:latin typeface="Times New Roman"/>
                          <a:ea typeface="Calibri"/>
                        </a:rPr>
                        <a:t>1)зат алмасу</a:t>
                      </a:r>
                      <a:endParaRPr b="0" lang="ru-RU" sz="1800" strike="noStrike" u="none">
                        <a:solidFill>
                          <a:srgbClr val="000000"/>
                        </a:solidFill>
                        <a:uFillTx/>
                        <a:latin typeface="Arial"/>
                      </a:endParaRPr>
                    </a:p>
                  </a:txBody>
                  <a:tcPr anchor="t" marL="60840" marR="608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0840" rIns="6084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Calibri"/>
                        </a:rPr>
                        <a:t>А)</a:t>
                      </a:r>
                      <a:r>
                        <a:rPr b="0" lang="kk-KZ" sz="1800" strike="noStrike" u="none">
                          <a:solidFill>
                            <a:srgbClr val="000000"/>
                          </a:solidFill>
                          <a:uFillTx/>
                          <a:latin typeface="Times New Roman"/>
                          <a:ea typeface="SchoolBookKza"/>
                        </a:rPr>
                        <a:t> кезінде ағзаға қажетсіз, улы заттар, тұздар мен қорытылмаған заттардың сыртқа шығарылуы немесе бөлінуі</a:t>
                      </a:r>
                      <a:endParaRPr b="0" lang="ru-RU" sz="1800" strike="noStrike" u="none">
                        <a:solidFill>
                          <a:srgbClr val="000000"/>
                        </a:solidFill>
                        <a:uFillTx/>
                        <a:latin typeface="Arial"/>
                      </a:endParaRPr>
                    </a:p>
                  </a:txBody>
                  <a:tcPr anchor="t" marL="60840" marR="608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1179360">
                <a:tc>
                  <a:txBody>
                    <a:bodyPr lIns="60840" rIns="6084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1800" strike="noStrike" u="none">
                          <a:solidFill>
                            <a:srgbClr val="000000"/>
                          </a:solidFill>
                          <a:uFillTx/>
                          <a:latin typeface="Times New Roman"/>
                          <a:ea typeface="Calibri"/>
                        </a:rPr>
                        <a:t>2)көбею</a:t>
                      </a:r>
                      <a:endParaRPr b="0" lang="ru-RU" sz="1800" strike="noStrike" u="none">
                        <a:solidFill>
                          <a:srgbClr val="000000"/>
                        </a:solidFill>
                        <a:uFillTx/>
                        <a:latin typeface="Arial"/>
                      </a:endParaRPr>
                    </a:p>
                  </a:txBody>
                  <a:tcPr anchor="t" marL="60840" marR="608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0840" rIns="6084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Calibri"/>
                        </a:rPr>
                        <a:t>В)</a:t>
                      </a:r>
                      <a:r>
                        <a:rPr b="0" lang="kk-KZ" sz="1800" strike="noStrike" u="none">
                          <a:solidFill>
                            <a:srgbClr val="000000"/>
                          </a:solidFill>
                          <a:uFillTx/>
                          <a:latin typeface="Times New Roman"/>
                          <a:ea typeface="SchoolBookKza"/>
                        </a:rPr>
                        <a:t> даралар санының артуына, таралуына, тіршілік ету аумағын кеңейтуге көмектеседі. Қолайлы жағдайда тұқымнан жаңа өсімдік пайда болады.  </a:t>
                      </a:r>
                      <a:endParaRPr b="0" lang="ru-RU" sz="1800" strike="noStrike" u="none">
                        <a:solidFill>
                          <a:srgbClr val="000000"/>
                        </a:solidFill>
                        <a:uFillTx/>
                        <a:latin typeface="Arial"/>
                      </a:endParaRPr>
                    </a:p>
                  </a:txBody>
                  <a:tcPr anchor="t" marL="60840" marR="608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631080">
                <a:tc>
                  <a:txBody>
                    <a:bodyPr lIns="60840" rIns="6084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1800" strike="noStrike" u="none">
                          <a:solidFill>
                            <a:srgbClr val="000000"/>
                          </a:solidFill>
                          <a:uFillTx/>
                          <a:latin typeface="Times New Roman"/>
                          <a:ea typeface="Calibri"/>
                        </a:rPr>
                        <a:t>3)бөліп шығару</a:t>
                      </a:r>
                      <a:endParaRPr b="0" lang="ru-RU" sz="1800" strike="noStrike" u="none">
                        <a:solidFill>
                          <a:srgbClr val="000000"/>
                        </a:solidFill>
                        <a:uFillTx/>
                        <a:latin typeface="Arial"/>
                      </a:endParaRPr>
                    </a:p>
                  </a:txBody>
                  <a:tcPr anchor="t" marL="60840" marR="608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0840" rIns="6084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Calibri"/>
                        </a:rPr>
                        <a:t>С)</a:t>
                      </a:r>
                      <a:r>
                        <a:rPr b="0" lang="kk-KZ" sz="1800" strike="noStrike" u="none">
                          <a:solidFill>
                            <a:srgbClr val="000000"/>
                          </a:solidFill>
                          <a:uFillTx/>
                          <a:latin typeface="Times New Roman"/>
                          <a:ea typeface="SchoolBookKza"/>
                        </a:rPr>
                        <a:t> қоршаған орта мен ағза арасындағы газ алмасу процесі.</a:t>
                      </a:r>
                      <a:endParaRPr b="0" lang="ru-RU" sz="1800" strike="noStrike" u="none">
                        <a:solidFill>
                          <a:srgbClr val="000000"/>
                        </a:solidFill>
                        <a:uFillTx/>
                        <a:latin typeface="Arial"/>
                      </a:endParaRPr>
                    </a:p>
                  </a:txBody>
                  <a:tcPr anchor="t" marL="60840" marR="608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1011240">
                <a:tc>
                  <a:txBody>
                    <a:bodyPr lIns="60840" rIns="6084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1800" strike="noStrike" u="none">
                          <a:solidFill>
                            <a:srgbClr val="000000"/>
                          </a:solidFill>
                          <a:uFillTx/>
                          <a:latin typeface="Times New Roman"/>
                          <a:ea typeface="Calibri"/>
                        </a:rPr>
                        <a:t>4)тыныс алу</a:t>
                      </a:r>
                      <a:endParaRPr b="0" lang="ru-RU" sz="1800" strike="noStrike" u="none">
                        <a:solidFill>
                          <a:srgbClr val="000000"/>
                        </a:solidFill>
                        <a:uFillTx/>
                        <a:latin typeface="Arial"/>
                      </a:endParaRPr>
                    </a:p>
                  </a:txBody>
                  <a:tcPr anchor="t" marL="60840" marR="608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0840" rIns="6084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Calibri"/>
                        </a:rPr>
                        <a:t>Д)</a:t>
                      </a:r>
                      <a:r>
                        <a:rPr b="0" lang="kk-KZ" sz="1800" strike="noStrike" u="none">
                          <a:solidFill>
                            <a:srgbClr val="000000"/>
                          </a:solidFill>
                          <a:uFillTx/>
                          <a:latin typeface="Times New Roman"/>
                          <a:ea typeface="SchoolBookKza"/>
                        </a:rPr>
                        <a:t> өсімдік күнге қарай  бұрылады, жануарлар тіршілік етуге қажет жағдайларды іздеу мақсатында, қорек және т.б. үшін қозғалады.</a:t>
                      </a:r>
                      <a:endParaRPr b="0" lang="ru-RU" sz="1800" strike="noStrike" u="none">
                        <a:solidFill>
                          <a:srgbClr val="000000"/>
                        </a:solidFill>
                        <a:uFillTx/>
                        <a:latin typeface="Arial"/>
                      </a:endParaRPr>
                    </a:p>
                  </a:txBody>
                  <a:tcPr anchor="t" marL="60840" marR="608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1008720">
                <a:tc>
                  <a:txBody>
                    <a:bodyPr lIns="60840" rIns="6084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1800" strike="noStrike" u="none">
                          <a:solidFill>
                            <a:srgbClr val="000000"/>
                          </a:solidFill>
                          <a:uFillTx/>
                          <a:latin typeface="Times New Roman"/>
                          <a:ea typeface="Calibri"/>
                        </a:rPr>
                        <a:t>5)қозғалу</a:t>
                      </a:r>
                      <a:endParaRPr b="0" lang="ru-RU" sz="1800" strike="noStrike" u="none">
                        <a:solidFill>
                          <a:srgbClr val="000000"/>
                        </a:solidFill>
                        <a:uFillTx/>
                        <a:latin typeface="Arial"/>
                      </a:endParaRPr>
                    </a:p>
                  </a:txBody>
                  <a:tcPr anchor="t" marL="60840" marR="608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0840" rIns="6084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Calibri"/>
                        </a:rPr>
                        <a:t>Е)</a:t>
                      </a:r>
                      <a:r>
                        <a:rPr b="0" lang="kk-KZ" sz="1800" strike="noStrike" u="none">
                          <a:solidFill>
                            <a:srgbClr val="000000"/>
                          </a:solidFill>
                          <a:uFillTx/>
                          <a:latin typeface="Times New Roman"/>
                          <a:ea typeface="SchoolBookKza"/>
                        </a:rPr>
                        <a:t> Олар тіршілік ету үшін қоршаған ортадан  оттек, су, тағы солар секілді  әр түрлі қоректік заттарды алып отыруы және шығаруы</a:t>
                      </a:r>
                      <a:endParaRPr b="0" lang="ru-RU" sz="1800" strike="noStrike" u="none">
                        <a:solidFill>
                          <a:srgbClr val="000000"/>
                        </a:solidFill>
                        <a:uFillTx/>
                        <a:latin typeface="Arial"/>
                      </a:endParaRPr>
                    </a:p>
                  </a:txBody>
                  <a:tcPr anchor="t" marL="60840" marR="6084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
        <p:nvSpPr>
          <p:cNvPr id="89" name="TextBox 8"/>
          <p:cNvSpPr/>
          <p:nvPr/>
        </p:nvSpPr>
        <p:spPr>
          <a:xfrm>
            <a:off x="1595520" y="6211800"/>
            <a:ext cx="8358120" cy="6426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kk-KZ" sz="1800" strike="noStrike" u="none">
                <a:solidFill>
                  <a:srgbClr val="002060"/>
                </a:solidFill>
                <a:uFillTx/>
                <a:latin typeface="Arial"/>
              </a:rPr>
              <a:t>1-Е</a:t>
            </a:r>
            <a:r>
              <a:rPr b="1" lang="ru-RU" sz="1800" strike="noStrike" u="none">
                <a:solidFill>
                  <a:srgbClr val="002060"/>
                </a:solidFill>
                <a:uFillTx/>
                <a:latin typeface="Arial"/>
              </a:rPr>
              <a:t>      </a:t>
            </a:r>
            <a:r>
              <a:rPr b="1" lang="kk-KZ" sz="1800" strike="noStrike" u="none">
                <a:solidFill>
                  <a:srgbClr val="002060"/>
                </a:solidFill>
                <a:uFillTx/>
                <a:latin typeface="Arial"/>
              </a:rPr>
              <a:t>2-В</a:t>
            </a:r>
            <a:r>
              <a:rPr b="1" lang="ru-RU" sz="1800" strike="noStrike" u="none">
                <a:solidFill>
                  <a:srgbClr val="002060"/>
                </a:solidFill>
                <a:uFillTx/>
                <a:latin typeface="Arial"/>
              </a:rPr>
              <a:t>       </a:t>
            </a:r>
            <a:r>
              <a:rPr b="1" lang="kk-KZ" sz="1800" strike="noStrike" u="none">
                <a:solidFill>
                  <a:srgbClr val="002060"/>
                </a:solidFill>
                <a:uFillTx/>
                <a:latin typeface="Arial"/>
              </a:rPr>
              <a:t>3-А</a:t>
            </a:r>
            <a:r>
              <a:rPr b="1" lang="ru-RU" sz="1800" strike="noStrike" u="none">
                <a:solidFill>
                  <a:srgbClr val="002060"/>
                </a:solidFill>
                <a:uFillTx/>
                <a:latin typeface="Arial"/>
              </a:rPr>
              <a:t>      </a:t>
            </a:r>
            <a:r>
              <a:rPr b="1" lang="kk-KZ" sz="1800" strike="noStrike" u="none">
                <a:solidFill>
                  <a:srgbClr val="002060"/>
                </a:solidFill>
                <a:uFillTx/>
                <a:latin typeface="Arial"/>
              </a:rPr>
              <a:t>4-С</a:t>
            </a:r>
            <a:r>
              <a:rPr b="1" lang="ru-RU" sz="1800" strike="noStrike" u="none">
                <a:solidFill>
                  <a:srgbClr val="002060"/>
                </a:solidFill>
                <a:uFillTx/>
                <a:latin typeface="Arial"/>
              </a:rPr>
              <a:t>      </a:t>
            </a:r>
            <a:r>
              <a:rPr b="1" lang="kk-KZ" sz="1800" strike="noStrike" u="none">
                <a:solidFill>
                  <a:srgbClr val="002060"/>
                </a:solidFill>
                <a:uFillTx/>
                <a:latin typeface="Arial"/>
              </a:rPr>
              <a:t>5-Д</a:t>
            </a:r>
            <a:endParaRPr b="0" lang="ru-RU" sz="1800" strike="noStrike" u="none">
              <a:solidFill>
                <a:srgbClr val="000000"/>
              </a:solidFill>
              <a:uFillTx/>
              <a:latin typeface="Arial"/>
            </a:endParaRPr>
          </a:p>
          <a:p>
            <a:pP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Дата 1"/>
          <p:cNvSpPr/>
          <p:nvPr/>
        </p:nvSpPr>
        <p:spPr>
          <a:xfrm>
            <a:off x="838080" y="6356520"/>
            <a:ext cx="2743200" cy="365040"/>
          </a:xfrm>
          <a:prstGeom prst="rect">
            <a:avLst/>
          </a:prstGeom>
          <a:noFill/>
          <a:ln w="0">
            <a:noFill/>
          </a:ln>
        </p:spPr>
        <p:style>
          <a:lnRef idx="0"/>
          <a:fillRef idx="0"/>
          <a:effectRef idx="0"/>
          <a:fontRef idx="minor"/>
        </p:style>
        <p:txBody>
          <a:bodyPr lIns="90000" rIns="90000" tIns="46800" bIns="46800" anchor="ctr">
            <a:noAutofit/>
          </a:bodyPr>
          <a:p>
            <a:pP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ru-RU" sz="1200" strike="noStrike" u="none">
                <a:solidFill>
                  <a:srgbClr val="898989"/>
                </a:solidFill>
                <a:uFillTx/>
                <a:latin typeface="Arial"/>
              </a:rPr>
              <a:t>9.4.17</a:t>
            </a:r>
            <a:endParaRPr b="0" lang="ru-RU" sz="1200" strike="noStrike" u="none">
              <a:solidFill>
                <a:srgbClr val="000000"/>
              </a:solidFill>
              <a:uFillTx/>
              <a:latin typeface="Arial"/>
            </a:endParaRPr>
          </a:p>
        </p:txBody>
      </p:sp>
      <p:pic>
        <p:nvPicPr>
          <p:cNvPr id="91" name="Picture 2" descr="C:\Users\Типография\Desktop\Безымянный.png"/>
          <p:cNvPicPr/>
          <p:nvPr/>
        </p:nvPicPr>
        <p:blipFill>
          <a:blip r:embed="rId1"/>
          <a:srcRect l="11758" t="0" r="11484" b="0"/>
          <a:stretch/>
        </p:blipFill>
        <p:spPr>
          <a:xfrm>
            <a:off x="0" y="0"/>
            <a:ext cx="12217320" cy="6759720"/>
          </a:xfrm>
          <a:prstGeom prst="rect">
            <a:avLst/>
          </a:prstGeom>
          <a:ln w="0">
            <a:noFill/>
          </a:ln>
        </p:spPr>
      </p:pic>
      <p:sp>
        <p:nvSpPr>
          <p:cNvPr id="92" name="Google Shape;123;p4"/>
          <p:cNvSpPr/>
          <p:nvPr/>
        </p:nvSpPr>
        <p:spPr>
          <a:xfrm>
            <a:off x="10134720" y="5929200"/>
            <a:ext cx="2057400" cy="27324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fld id="{45881BC2-EEF9-46EC-8368-C606B85A2B09}" type="slidenum">
              <a:rPr b="1" lang="ru-RU" sz="2400" strike="noStrike" u="none">
                <a:solidFill>
                  <a:srgbClr val="002060"/>
                </a:solidFill>
                <a:uFillTx/>
                <a:latin typeface="Arial"/>
                <a:ea typeface="Arial"/>
              </a:rPr>
              <a:t>&lt;number&gt;</a:t>
            </a:fld>
            <a:endParaRPr b="0" lang="ru-RU" sz="2400" strike="noStrike" u="none">
              <a:solidFill>
                <a:srgbClr val="000000"/>
              </a:solidFill>
              <a:uFillTx/>
              <a:latin typeface="Arial"/>
            </a:endParaRPr>
          </a:p>
        </p:txBody>
      </p:sp>
      <p:sp>
        <p:nvSpPr>
          <p:cNvPr id="93" name="TextBox 5"/>
          <p:cNvSpPr/>
          <p:nvPr/>
        </p:nvSpPr>
        <p:spPr>
          <a:xfrm>
            <a:off x="1452600" y="214200"/>
            <a:ext cx="4857840" cy="6426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kk-KZ" sz="3600" strike="noStrike" u="none">
                <a:solidFill>
                  <a:srgbClr val="ffffff"/>
                </a:solidFill>
                <a:uFillTx/>
                <a:latin typeface="Arial"/>
              </a:rPr>
              <a:t>Қорытынды </a:t>
            </a:r>
            <a:endParaRPr b="0" lang="ru-RU" sz="3600" strike="noStrike" u="none">
              <a:solidFill>
                <a:srgbClr val="000000"/>
              </a:solidFill>
              <a:uFillTx/>
              <a:latin typeface="Arial"/>
            </a:endParaRPr>
          </a:p>
        </p:txBody>
      </p:sp>
      <p:sp>
        <p:nvSpPr>
          <p:cNvPr id="94" name="Прямоугольник 7"/>
          <p:cNvSpPr/>
          <p:nvPr/>
        </p:nvSpPr>
        <p:spPr>
          <a:xfrm>
            <a:off x="452520" y="1071720"/>
            <a:ext cx="5572080" cy="4286160"/>
          </a:xfrm>
          <a:prstGeom prst="rect">
            <a:avLst/>
          </a:prstGeom>
          <a:solidFill>
            <a:srgbClr val="ffffff"/>
          </a:solidFill>
          <a:ln w="12600">
            <a:solidFill>
              <a:srgbClr val="5b9bd5"/>
            </a:solidFill>
            <a:miter/>
          </a:ln>
        </p:spPr>
        <p:style>
          <a:lnRef idx="0"/>
          <a:fillRef idx="0"/>
          <a:effectRef idx="0"/>
          <a:fontRef idx="minor"/>
        </p:style>
        <p:txBody>
          <a:bodyPr lIns="90000" rIns="90000" tIns="46800" bIns="46800" anchor="ctr">
            <a:noAutofit/>
          </a:bodyPr>
          <a:p>
            <a:pPr>
              <a:lnSpc>
                <a:spcPct val="100000"/>
              </a:lnSpc>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kk-KZ" sz="3600" strike="noStrike" u="none">
                <a:solidFill>
                  <a:srgbClr val="000000"/>
                </a:solidFill>
                <a:uFillTx/>
                <a:latin typeface="Calibri"/>
              </a:rPr>
              <a:t>Бүгінгі сабақта:</a:t>
            </a:r>
            <a:r>
              <a:rPr b="1" lang="kk-KZ" sz="3600" strike="noStrike" u="none">
                <a:solidFill>
                  <a:srgbClr val="000000"/>
                </a:solidFill>
                <a:uFillTx/>
                <a:latin typeface="Calibri"/>
              </a:rPr>
              <a:t>	</a:t>
            </a:r>
            <a:endParaRPr b="0" lang="ru-RU" sz="3600" strike="noStrike" u="none">
              <a:solidFill>
                <a:srgbClr val="000000"/>
              </a:solidFill>
              <a:uFillTx/>
              <a:latin typeface="Arial"/>
            </a:endParaRPr>
          </a:p>
          <a:p>
            <a:pPr>
              <a:lnSpc>
                <a:spcPct val="100000"/>
              </a:lnSpc>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kk-KZ" sz="3600" strike="noStrike" u="none">
                <a:solidFill>
                  <a:srgbClr val="000000"/>
                </a:solidFill>
                <a:uFillTx/>
                <a:latin typeface="Calibri"/>
              </a:rPr>
              <a:t>-Тірі ағзаларға тән қасиеттерді атап оларға сипаттама бердік </a:t>
            </a:r>
            <a:endParaRPr b="0" lang="ru-RU" sz="3600" strike="noStrike" u="none">
              <a:solidFill>
                <a:srgbClr val="000000"/>
              </a:solidFill>
              <a:uFillTx/>
              <a:latin typeface="Arial"/>
            </a:endParaRPr>
          </a:p>
        </p:txBody>
      </p:sp>
      <p:pic>
        <p:nvPicPr>
          <p:cNvPr id="95" name="Picture 4" descr="Турнир по игре &quot;дартс&quot; посвященный 71-й годовщине Великой Победы!"/>
          <p:cNvPicPr/>
          <p:nvPr/>
        </p:nvPicPr>
        <p:blipFill>
          <a:blip r:embed="rId2"/>
          <a:stretch/>
        </p:blipFill>
        <p:spPr>
          <a:xfrm>
            <a:off x="6167520" y="1000080"/>
            <a:ext cx="4876560" cy="435780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 name="Picture 2" descr="C:\Users\Типография\Desktop\Безымянный.png"/>
          <p:cNvPicPr/>
          <p:nvPr/>
        </p:nvPicPr>
        <p:blipFill>
          <a:blip r:embed="rId1"/>
          <a:srcRect l="11758" t="0" r="11484" b="0"/>
          <a:stretch/>
        </p:blipFill>
        <p:spPr>
          <a:xfrm>
            <a:off x="0" y="0"/>
            <a:ext cx="12192120" cy="6777000"/>
          </a:xfrm>
          <a:prstGeom prst="rect">
            <a:avLst/>
          </a:prstGeom>
          <a:ln w="0">
            <a:noFill/>
          </a:ln>
        </p:spPr>
      </p:pic>
      <p:sp>
        <p:nvSpPr>
          <p:cNvPr id="16" name="Google Shape;123;p4"/>
          <p:cNvSpPr/>
          <p:nvPr/>
        </p:nvSpPr>
        <p:spPr>
          <a:xfrm>
            <a:off x="9982080" y="6083280"/>
            <a:ext cx="2057400" cy="27324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fld id="{B1530F15-3614-41A3-8045-66FEC901CE01}" type="slidenum">
              <a:rPr b="1" lang="ru-RU" sz="2400" strike="noStrike" u="none">
                <a:solidFill>
                  <a:srgbClr val="002060"/>
                </a:solidFill>
                <a:uFillTx/>
                <a:latin typeface="Arial"/>
                <a:ea typeface="Arial"/>
              </a:rPr>
              <a:t>&lt;number&gt;</a:t>
            </a:fld>
            <a:endParaRPr b="0" lang="ru-RU" sz="2400" strike="noStrike" u="none">
              <a:solidFill>
                <a:srgbClr val="000000"/>
              </a:solidFill>
              <a:uFillTx/>
              <a:latin typeface="Arial"/>
            </a:endParaRPr>
          </a:p>
        </p:txBody>
      </p:sp>
      <p:cxnSp>
        <p:nvCxnSpPr>
          <p:cNvPr id="17" name="Google Shape;124;p4"/>
          <p:cNvCxnSpPr/>
          <p:nvPr/>
        </p:nvCxnSpPr>
        <p:spPr>
          <a:xfrm flipV="1">
            <a:off x="623520" y="5732280"/>
            <a:ext cx="10729080" cy="73440"/>
          </a:xfrm>
          <a:prstGeom prst="straightConnector1">
            <a:avLst/>
          </a:prstGeom>
          <a:ln w="38160">
            <a:solidFill>
              <a:srgbClr val="002060"/>
            </a:solidFill>
            <a:miter/>
          </a:ln>
        </p:spPr>
      </p:cxnSp>
      <p:cxnSp>
        <p:nvCxnSpPr>
          <p:cNvPr id="18" name="Google Shape;125;p4"/>
          <p:cNvCxnSpPr/>
          <p:nvPr/>
        </p:nvCxnSpPr>
        <p:spPr>
          <a:xfrm flipV="1">
            <a:off x="982800" y="5949360"/>
            <a:ext cx="10154160" cy="1080"/>
          </a:xfrm>
          <a:prstGeom prst="straightConnector1">
            <a:avLst/>
          </a:prstGeom>
          <a:ln w="38160">
            <a:solidFill>
              <a:srgbClr val="00b050"/>
            </a:solidFill>
            <a:miter/>
          </a:ln>
        </p:spPr>
      </p:cxnSp>
      <p:sp>
        <p:nvSpPr>
          <p:cNvPr id="19" name="Прямоугольник 10"/>
          <p:cNvSpPr/>
          <p:nvPr/>
        </p:nvSpPr>
        <p:spPr>
          <a:xfrm>
            <a:off x="523800" y="1635120"/>
            <a:ext cx="11144160" cy="2510640"/>
          </a:xfrm>
          <a:prstGeom prst="rect">
            <a:avLst/>
          </a:prstGeom>
          <a:noFill/>
          <a:ln w="0">
            <a:noFill/>
          </a:ln>
        </p:spPr>
        <p:style>
          <a:lnRef idx="0"/>
          <a:fillRef idx="0"/>
          <a:effectRef idx="0"/>
          <a:fontRef idx="minor"/>
        </p:style>
        <p:txBody>
          <a:bodyPr lIns="71640" rIns="71640" tIns="35640" bIns="35640" anchor="t">
            <a:spAutoFit/>
          </a:bodyPr>
          <a:p>
            <a:pPr>
              <a:lnSpc>
                <a:spcPct val="100000"/>
              </a:lnSpc>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kk-KZ" sz="3200" strike="noStrike" u="none">
                <a:solidFill>
                  <a:srgbClr val="002060"/>
                </a:solidFill>
                <a:uFillTx/>
                <a:latin typeface="Tahoma"/>
                <a:ea typeface="Tahoma"/>
              </a:rPr>
              <a:t>Оқу </a:t>
            </a:r>
            <a:r>
              <a:rPr b="1" lang="ru-RU" sz="3200" strike="noStrike" u="none">
                <a:solidFill>
                  <a:srgbClr val="002060"/>
                </a:solidFill>
                <a:uFillTx/>
                <a:latin typeface="Tahoma"/>
                <a:ea typeface="Tahoma"/>
              </a:rPr>
              <a:t>мақсаты</a:t>
            </a:r>
            <a:r>
              <a:rPr b="0" lang="ru-RU" sz="3200" strike="noStrike" u="none">
                <a:solidFill>
                  <a:srgbClr val="002060"/>
                </a:solidFill>
                <a:uFillTx/>
                <a:latin typeface="Tahoma"/>
                <a:ea typeface="Tahoma"/>
              </a:rPr>
              <a:t>:</a:t>
            </a:r>
            <a:endParaRPr b="0" lang="ru-RU" sz="3200" strike="noStrike" u="none">
              <a:solidFill>
                <a:srgbClr val="000000"/>
              </a:solidFill>
              <a:uFillTx/>
              <a:latin typeface="Arial"/>
            </a:endParaRPr>
          </a:p>
          <a:p>
            <a:pP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kk-KZ" sz="3200" strike="noStrike" u="none">
                <a:solidFill>
                  <a:srgbClr val="000000"/>
                </a:solidFill>
                <a:uFillTx/>
                <a:latin typeface="Arial"/>
              </a:rPr>
              <a:t>6.4.2.3. Тірі ағзаларға тән үдерістерді түсіндіру</a:t>
            </a:r>
            <a:endParaRPr b="0" lang="ru-RU" sz="3200" strike="noStrike" u="none">
              <a:solidFill>
                <a:srgbClr val="000000"/>
              </a:solidFill>
              <a:uFillTx/>
              <a:latin typeface="Arial"/>
            </a:endParaRPr>
          </a:p>
          <a:p>
            <a:pPr>
              <a:lnSpc>
                <a:spcPct val="100000"/>
              </a:lnSpc>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3200" strike="noStrike" u="none">
              <a:solidFill>
                <a:srgbClr val="000000"/>
              </a:solidFill>
              <a:uFillTx/>
              <a:latin typeface="Arial"/>
            </a:endParaRPr>
          </a:p>
          <a:p>
            <a:pPr>
              <a:lnSpc>
                <a:spcPct val="100000"/>
              </a:lnSpc>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kk-KZ" sz="3200" strike="noStrike" u="none">
                <a:solidFill>
                  <a:srgbClr val="002060"/>
                </a:solidFill>
                <a:uFillTx/>
                <a:latin typeface="Tahoma"/>
                <a:ea typeface="Tahoma"/>
              </a:rPr>
              <a:t>Бағалау критерийі:</a:t>
            </a:r>
            <a:endParaRPr b="0" lang="ru-RU" sz="3200" strike="noStrike" u="none">
              <a:solidFill>
                <a:srgbClr val="000000"/>
              </a:solidFill>
              <a:uFillTx/>
              <a:latin typeface="Arial"/>
            </a:endParaRPr>
          </a:p>
          <a:p>
            <a:pP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kk-KZ" sz="3200" strike="noStrike" u="none">
                <a:solidFill>
                  <a:srgbClr val="000000"/>
                </a:solidFill>
                <a:uFillTx/>
                <a:latin typeface="Arial"/>
              </a:rPr>
              <a:t>Тірі ағзаларға тән үдерістерді атайды</a:t>
            </a:r>
            <a:endParaRPr b="0" lang="ru-RU" sz="3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 name="Picture 2" descr="C:\Users\Типография\Desktop\Безымянный.png"/>
          <p:cNvPicPr/>
          <p:nvPr/>
        </p:nvPicPr>
        <p:blipFill>
          <a:blip r:embed="rId1"/>
          <a:srcRect l="11758" t="0" r="11484" b="0"/>
          <a:stretch/>
        </p:blipFill>
        <p:spPr>
          <a:xfrm>
            <a:off x="-47520" y="0"/>
            <a:ext cx="12217320" cy="6759720"/>
          </a:xfrm>
          <a:prstGeom prst="rect">
            <a:avLst/>
          </a:prstGeom>
          <a:ln w="0">
            <a:noFill/>
          </a:ln>
        </p:spPr>
      </p:pic>
      <p:sp>
        <p:nvSpPr>
          <p:cNvPr id="21" name="Google Shape;123;p4"/>
          <p:cNvSpPr/>
          <p:nvPr/>
        </p:nvSpPr>
        <p:spPr>
          <a:xfrm>
            <a:off x="9982080" y="6083280"/>
            <a:ext cx="2057400" cy="27324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fld id="{94820C51-6D76-4589-B4FF-CF01D5A99A22}" type="slidenum">
              <a:rPr b="1" lang="ru-RU" sz="2400" strike="noStrike" u="none">
                <a:solidFill>
                  <a:srgbClr val="002060"/>
                </a:solidFill>
                <a:uFillTx/>
                <a:latin typeface="Arial"/>
                <a:ea typeface="Arial"/>
              </a:rPr>
              <a:t>&lt;number&gt;</a:t>
            </a:fld>
            <a:endParaRPr b="0" lang="ru-RU" sz="2400" strike="noStrike" u="none">
              <a:solidFill>
                <a:srgbClr val="000000"/>
              </a:solidFill>
              <a:uFillTx/>
              <a:latin typeface="Arial"/>
            </a:endParaRPr>
          </a:p>
        </p:txBody>
      </p:sp>
      <p:cxnSp>
        <p:nvCxnSpPr>
          <p:cNvPr id="22" name="Google Shape;124;p4"/>
          <p:cNvCxnSpPr/>
          <p:nvPr/>
        </p:nvCxnSpPr>
        <p:spPr>
          <a:xfrm flipV="1">
            <a:off x="623520" y="5732280"/>
            <a:ext cx="10729080" cy="73440"/>
          </a:xfrm>
          <a:prstGeom prst="straightConnector1">
            <a:avLst/>
          </a:prstGeom>
          <a:ln w="38160">
            <a:solidFill>
              <a:srgbClr val="002060"/>
            </a:solidFill>
            <a:miter/>
          </a:ln>
        </p:spPr>
      </p:cxnSp>
      <p:cxnSp>
        <p:nvCxnSpPr>
          <p:cNvPr id="23" name="Google Shape;125;p4"/>
          <p:cNvCxnSpPr/>
          <p:nvPr/>
        </p:nvCxnSpPr>
        <p:spPr>
          <a:xfrm flipV="1">
            <a:off x="982800" y="5949360"/>
            <a:ext cx="10154160" cy="1080"/>
          </a:xfrm>
          <a:prstGeom prst="straightConnector1">
            <a:avLst/>
          </a:prstGeom>
          <a:ln w="38160">
            <a:solidFill>
              <a:srgbClr val="00b050"/>
            </a:solidFill>
            <a:miter/>
          </a:ln>
        </p:spPr>
      </p:cxnSp>
      <p:sp>
        <p:nvSpPr>
          <p:cNvPr id="24" name="TextBox 1"/>
          <p:cNvSpPr/>
          <p:nvPr/>
        </p:nvSpPr>
        <p:spPr>
          <a:xfrm>
            <a:off x="738360" y="1428840"/>
            <a:ext cx="8501040" cy="39366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kk-KZ" sz="2800" strike="noStrike" u="none">
                <a:solidFill>
                  <a:srgbClr val="000000"/>
                </a:solidFill>
                <a:uFillTx/>
                <a:latin typeface="Arial"/>
              </a:rPr>
              <a:t>Өмір – бұл материяның тіршілік етуінің жоғарғы формасы. Тірі ағзалар дамуға, өсуге, көбеюге, қозғалуға және біртіндеп қоршаған ортаға бейімделуге қабілетті. Бірақ осыншама сипаттама бола тұра, кейде тірі нысандарды анықтауға қайшылыұтан құтылу мүмкін болмайды. Мысалы, вирустарды тірі деп санауға болады ма? Басқа организмнің жасушасынан тыс ортада тіршілікке тән белгілер көрсетпейді</a:t>
            </a:r>
            <a:endParaRPr b="0" lang="ru-RU"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 name="Picture 2" descr="C:\Users\Типография\Desktop\Безымянный.png"/>
          <p:cNvPicPr/>
          <p:nvPr/>
        </p:nvPicPr>
        <p:blipFill>
          <a:blip r:embed="rId1"/>
          <a:srcRect l="11758" t="0" r="11484" b="0"/>
          <a:stretch/>
        </p:blipFill>
        <p:spPr>
          <a:xfrm>
            <a:off x="0" y="0"/>
            <a:ext cx="12217320" cy="6759720"/>
          </a:xfrm>
          <a:prstGeom prst="rect">
            <a:avLst/>
          </a:prstGeom>
          <a:ln w="0">
            <a:noFill/>
          </a:ln>
        </p:spPr>
      </p:pic>
      <p:sp>
        <p:nvSpPr>
          <p:cNvPr id="26" name="Google Shape;123;p4"/>
          <p:cNvSpPr/>
          <p:nvPr/>
        </p:nvSpPr>
        <p:spPr>
          <a:xfrm>
            <a:off x="9982080" y="6083280"/>
            <a:ext cx="2057400" cy="27324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fld id="{A83F84F0-2682-40BA-B5E0-C8132BAC7C50}" type="slidenum">
              <a:rPr b="1" lang="ru-RU" sz="2400" strike="noStrike" u="none">
                <a:solidFill>
                  <a:srgbClr val="002060"/>
                </a:solidFill>
                <a:uFillTx/>
                <a:latin typeface="Arial"/>
                <a:ea typeface="Arial"/>
              </a:rPr>
              <a:t>&lt;number&gt;</a:t>
            </a:fld>
            <a:endParaRPr b="0" lang="ru-RU" sz="2400" strike="noStrike" u="none">
              <a:solidFill>
                <a:srgbClr val="000000"/>
              </a:solidFill>
              <a:uFillTx/>
              <a:latin typeface="Arial"/>
            </a:endParaRPr>
          </a:p>
        </p:txBody>
      </p:sp>
      <p:cxnSp>
        <p:nvCxnSpPr>
          <p:cNvPr id="27" name="Google Shape;124;p4"/>
          <p:cNvCxnSpPr/>
          <p:nvPr/>
        </p:nvCxnSpPr>
        <p:spPr>
          <a:xfrm flipV="1">
            <a:off x="623520" y="5732280"/>
            <a:ext cx="10729080" cy="73440"/>
          </a:xfrm>
          <a:prstGeom prst="straightConnector1">
            <a:avLst/>
          </a:prstGeom>
          <a:ln w="38160">
            <a:solidFill>
              <a:srgbClr val="002060"/>
            </a:solidFill>
            <a:miter/>
          </a:ln>
        </p:spPr>
      </p:cxnSp>
      <p:cxnSp>
        <p:nvCxnSpPr>
          <p:cNvPr id="28" name="Google Shape;125;p4"/>
          <p:cNvCxnSpPr/>
          <p:nvPr/>
        </p:nvCxnSpPr>
        <p:spPr>
          <a:xfrm flipV="1">
            <a:off x="982800" y="5949360"/>
            <a:ext cx="10154160" cy="1080"/>
          </a:xfrm>
          <a:prstGeom prst="straightConnector1">
            <a:avLst/>
          </a:prstGeom>
          <a:ln w="38160">
            <a:solidFill>
              <a:srgbClr val="00b050"/>
            </a:solidFill>
            <a:miter/>
          </a:ln>
        </p:spPr>
      </p:cxnSp>
      <p:sp>
        <p:nvSpPr>
          <p:cNvPr id="29" name="TextBox 10"/>
          <p:cNvSpPr/>
          <p:nvPr/>
        </p:nvSpPr>
        <p:spPr>
          <a:xfrm>
            <a:off x="0" y="214200"/>
            <a:ext cx="12192120" cy="8254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kk-KZ" sz="2400" strike="noStrike" u="none">
                <a:solidFill>
                  <a:srgbClr val="ffffff"/>
                </a:solidFill>
                <a:uFillTx/>
                <a:latin typeface="Arial"/>
              </a:rPr>
              <a:t>Тапсырма №1</a:t>
            </a:r>
            <a:r>
              <a:rPr b="0" lang="kk-KZ" sz="2400" strike="noStrike" u="none">
                <a:solidFill>
                  <a:srgbClr val="ffffff"/>
                </a:solidFill>
                <a:uFillTx/>
                <a:latin typeface="Arial"/>
              </a:rPr>
              <a:t> </a:t>
            </a:r>
            <a:endParaRPr b="0" lang="ru-RU" sz="2400" strike="noStrike" u="none">
              <a:solidFill>
                <a:srgbClr val="000000"/>
              </a:solidFill>
              <a:uFillTx/>
              <a:latin typeface="Arial"/>
            </a:endParaRPr>
          </a:p>
          <a:p>
            <a:pP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kk-KZ" sz="2400" strike="noStrike" u="none">
                <a:solidFill>
                  <a:srgbClr val="ffffff"/>
                </a:solidFill>
                <a:uFillTx/>
                <a:latin typeface="Arial"/>
              </a:rPr>
              <a:t>Ағзалардың арасындағы ұқсастықтар мен айырмашылықтарды табыңыз</a:t>
            </a:r>
            <a:endParaRPr b="0" lang="ru-RU" sz="2400" strike="noStrike" u="none">
              <a:solidFill>
                <a:srgbClr val="000000"/>
              </a:solidFill>
              <a:uFillTx/>
              <a:latin typeface="Arial"/>
            </a:endParaRPr>
          </a:p>
        </p:txBody>
      </p:sp>
      <p:pic>
        <p:nvPicPr>
          <p:cNvPr id="30" name="Рисунок 1" descr=""/>
          <p:cNvPicPr/>
          <p:nvPr/>
        </p:nvPicPr>
        <p:blipFill>
          <a:blip r:embed="rId2"/>
          <a:stretch/>
        </p:blipFill>
        <p:spPr>
          <a:xfrm>
            <a:off x="1452600" y="1071720"/>
            <a:ext cx="9001080" cy="4572000"/>
          </a:xfrm>
          <a:prstGeom prst="rect">
            <a:avLst/>
          </a:prstGeom>
          <a:ln w="0">
            <a:noFill/>
          </a:ln>
        </p:spPr>
      </p:pic>
      <p:sp>
        <p:nvSpPr>
          <p:cNvPr id="31" name="TextBox 10"/>
          <p:cNvSpPr/>
          <p:nvPr/>
        </p:nvSpPr>
        <p:spPr>
          <a:xfrm>
            <a:off x="666720" y="6143760"/>
            <a:ext cx="10929960" cy="6426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kk-KZ" sz="1800" strike="noStrike" u="none">
                <a:solidFill>
                  <a:srgbClr val="000000"/>
                </a:solidFill>
                <a:uFillTx/>
                <a:latin typeface="Arial"/>
              </a:rPr>
              <a:t>Дескриптор: суреттегі ағзалардың ұқсастықтары мен айырмашылықтарын атайды</a:t>
            </a:r>
            <a:endParaRPr b="0" lang="ru-RU" sz="1800" strike="noStrike" u="none">
              <a:solidFill>
                <a:srgbClr val="000000"/>
              </a:solidFill>
              <a:uFillTx/>
              <a:latin typeface="Arial"/>
            </a:endParaRPr>
          </a:p>
          <a:p>
            <a:pP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2" name="Picture 2" descr="C:\Users\Типография\Desktop\Безымянный.png"/>
          <p:cNvPicPr/>
          <p:nvPr/>
        </p:nvPicPr>
        <p:blipFill>
          <a:blip r:embed="rId1"/>
          <a:srcRect l="11758" t="0" r="11484" b="0"/>
          <a:stretch/>
        </p:blipFill>
        <p:spPr>
          <a:xfrm>
            <a:off x="-47520" y="0"/>
            <a:ext cx="12217320" cy="6759720"/>
          </a:xfrm>
          <a:prstGeom prst="rect">
            <a:avLst/>
          </a:prstGeom>
          <a:ln w="0">
            <a:noFill/>
          </a:ln>
        </p:spPr>
      </p:pic>
      <p:sp>
        <p:nvSpPr>
          <p:cNvPr id="33" name="Google Shape;123;p4"/>
          <p:cNvSpPr/>
          <p:nvPr/>
        </p:nvSpPr>
        <p:spPr>
          <a:xfrm>
            <a:off x="9982080" y="6083280"/>
            <a:ext cx="2057400" cy="27324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fld id="{87167D6F-075E-4303-8CD3-A499841A335E}" type="slidenum">
              <a:rPr b="1" lang="ru-RU" sz="2400" strike="noStrike" u="none">
                <a:solidFill>
                  <a:srgbClr val="002060"/>
                </a:solidFill>
                <a:uFillTx/>
                <a:latin typeface="Arial"/>
                <a:ea typeface="Arial"/>
              </a:rPr>
              <a:t>&lt;number&gt;</a:t>
            </a:fld>
            <a:endParaRPr b="0" lang="ru-RU" sz="2400" strike="noStrike" u="none">
              <a:solidFill>
                <a:srgbClr val="000000"/>
              </a:solidFill>
              <a:uFillTx/>
              <a:latin typeface="Arial"/>
            </a:endParaRPr>
          </a:p>
        </p:txBody>
      </p:sp>
      <p:pic>
        <p:nvPicPr>
          <p:cNvPr id="34" name="Рисунок 1" descr=""/>
          <p:cNvPicPr/>
          <p:nvPr/>
        </p:nvPicPr>
        <p:blipFill>
          <a:blip r:embed="rId2"/>
          <a:stretch/>
        </p:blipFill>
        <p:spPr>
          <a:xfrm>
            <a:off x="1238400" y="0"/>
            <a:ext cx="8929440" cy="4535640"/>
          </a:xfrm>
          <a:prstGeom prst="rect">
            <a:avLst/>
          </a:prstGeom>
          <a:ln w="0">
            <a:noFill/>
          </a:ln>
        </p:spPr>
      </p:pic>
      <p:sp>
        <p:nvSpPr>
          <p:cNvPr id="35" name="TextBox 8"/>
          <p:cNvSpPr/>
          <p:nvPr/>
        </p:nvSpPr>
        <p:spPr>
          <a:xfrm>
            <a:off x="595440" y="4786200"/>
            <a:ext cx="10644120" cy="222876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i="1" lang="kk-KZ" sz="2800" strike="noStrike" u="none">
                <a:solidFill>
                  <a:srgbClr val="000000"/>
                </a:solidFill>
                <a:uFillTx/>
                <a:latin typeface="Arial"/>
              </a:rPr>
              <a:t>Ұқсастықтары:</a:t>
            </a:r>
            <a:r>
              <a:rPr b="0" lang="kk-KZ" sz="2800" strike="noStrike" u="none">
                <a:solidFill>
                  <a:srgbClr val="000000"/>
                </a:solidFill>
                <a:uFillTx/>
                <a:latin typeface="Arial"/>
              </a:rPr>
              <a:t> тыныс алады, қоректенеді, тітіркенеді, өседі, көбейеді, қартайады</a:t>
            </a:r>
            <a:endParaRPr b="0" lang="ru-RU" sz="2800" strike="noStrike" u="none">
              <a:solidFill>
                <a:srgbClr val="000000"/>
              </a:solidFill>
              <a:uFillTx/>
              <a:latin typeface="Arial"/>
            </a:endParaRPr>
          </a:p>
          <a:p>
            <a:pP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i="1" lang="kk-KZ" sz="2800" strike="noStrike" u="none">
                <a:solidFill>
                  <a:srgbClr val="000000"/>
                </a:solidFill>
                <a:uFillTx/>
                <a:latin typeface="Arial"/>
              </a:rPr>
              <a:t>Айырмашылықтары</a:t>
            </a:r>
            <a:r>
              <a:rPr b="0" lang="kk-KZ" sz="2800" strike="noStrike" u="none">
                <a:solidFill>
                  <a:srgbClr val="000000"/>
                </a:solidFill>
                <a:uFillTx/>
                <a:latin typeface="Arial"/>
              </a:rPr>
              <a:t>: Мекен ортасына байланысты мүшелерінің құрылысындағы ерекшеліктер</a:t>
            </a:r>
            <a:endParaRPr b="0" lang="ru-RU" sz="2800" strike="noStrike" u="none">
              <a:solidFill>
                <a:srgbClr val="000000"/>
              </a:solidFill>
              <a:uFillTx/>
              <a:latin typeface="Arial"/>
            </a:endParaRPr>
          </a:p>
          <a:p>
            <a:pP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6" name="Picture 2" descr="C:\Users\Типография\Desktop\Безымянный.png"/>
          <p:cNvPicPr/>
          <p:nvPr/>
        </p:nvPicPr>
        <p:blipFill>
          <a:blip r:embed="rId1"/>
          <a:srcRect l="11758" t="0" r="11484" b="0"/>
          <a:stretch/>
        </p:blipFill>
        <p:spPr>
          <a:xfrm>
            <a:off x="0" y="0"/>
            <a:ext cx="12217320" cy="6759720"/>
          </a:xfrm>
          <a:prstGeom prst="rect">
            <a:avLst/>
          </a:prstGeom>
          <a:ln w="0">
            <a:noFill/>
          </a:ln>
        </p:spPr>
      </p:pic>
      <p:sp>
        <p:nvSpPr>
          <p:cNvPr id="37" name="Google Shape;123;p4"/>
          <p:cNvSpPr/>
          <p:nvPr/>
        </p:nvSpPr>
        <p:spPr>
          <a:xfrm>
            <a:off x="9982080" y="6083280"/>
            <a:ext cx="2057400" cy="27324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fld id="{E4A47E08-1E98-451B-B80F-F40CE9868DBE}" type="slidenum">
              <a:rPr b="1" lang="ru-RU" sz="2400" strike="noStrike" u="none">
                <a:solidFill>
                  <a:srgbClr val="002060"/>
                </a:solidFill>
                <a:uFillTx/>
                <a:latin typeface="Arial"/>
                <a:ea typeface="Arial"/>
              </a:rPr>
              <a:t>&lt;number&gt;</a:t>
            </a:fld>
            <a:endParaRPr b="0" lang="ru-RU" sz="2400" strike="noStrike" u="none">
              <a:solidFill>
                <a:srgbClr val="000000"/>
              </a:solidFill>
              <a:uFillTx/>
              <a:latin typeface="Arial"/>
            </a:endParaRPr>
          </a:p>
        </p:txBody>
      </p:sp>
      <p:cxnSp>
        <p:nvCxnSpPr>
          <p:cNvPr id="38" name="Google Shape;124;p4"/>
          <p:cNvCxnSpPr/>
          <p:nvPr/>
        </p:nvCxnSpPr>
        <p:spPr>
          <a:xfrm flipV="1">
            <a:off x="623520" y="5732280"/>
            <a:ext cx="10729080" cy="73440"/>
          </a:xfrm>
          <a:prstGeom prst="straightConnector1">
            <a:avLst/>
          </a:prstGeom>
          <a:ln w="38160">
            <a:solidFill>
              <a:srgbClr val="002060"/>
            </a:solidFill>
            <a:miter/>
          </a:ln>
        </p:spPr>
      </p:cxnSp>
      <p:cxnSp>
        <p:nvCxnSpPr>
          <p:cNvPr id="39" name="Google Shape;125;p4"/>
          <p:cNvCxnSpPr/>
          <p:nvPr/>
        </p:nvCxnSpPr>
        <p:spPr>
          <a:xfrm flipV="1">
            <a:off x="982800" y="5949360"/>
            <a:ext cx="10154160" cy="1080"/>
          </a:xfrm>
          <a:prstGeom prst="straightConnector1">
            <a:avLst/>
          </a:prstGeom>
          <a:ln w="38160">
            <a:solidFill>
              <a:srgbClr val="00b050"/>
            </a:solidFill>
            <a:miter/>
          </a:ln>
        </p:spPr>
      </p:cxnSp>
      <p:sp>
        <p:nvSpPr>
          <p:cNvPr id="40" name="Rectangle 35"/>
          <p:cNvSpPr/>
          <p:nvPr/>
        </p:nvSpPr>
        <p:spPr>
          <a:xfrm>
            <a:off x="952560" y="1022400"/>
            <a:ext cx="4595760" cy="5217480"/>
          </a:xfrm>
          <a:prstGeom prst="rect">
            <a:avLst/>
          </a:prstGeom>
          <a:solidFill>
            <a:srgbClr val="ffffff"/>
          </a:solidFill>
          <a:ln w="12600">
            <a:solidFill>
              <a:srgbClr val="5b9bd5"/>
            </a:solidFill>
            <a:miter/>
          </a:ln>
        </p:spPr>
        <p:style>
          <a:lnRef idx="0"/>
          <a:fillRef idx="0"/>
          <a:effectRef idx="0"/>
          <a:fontRef idx="minor"/>
        </p:style>
        <p:txBody>
          <a:bodyPr lIns="90000" rIns="90000" tIns="46800" bIns="46800" anchor="ctr">
            <a:spAutoFit/>
          </a:bodyPr>
          <a:p>
            <a:pPr>
              <a:lnSpc>
                <a:spcPct val="100000"/>
              </a:lnSpc>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i="1" lang="kk-KZ" sz="2800" strike="noStrike" u="none">
                <a:solidFill>
                  <a:srgbClr val="000000"/>
                </a:solidFill>
                <a:uFillTx/>
                <a:latin typeface="Calibri"/>
              </a:rPr>
              <a:t>1)</a:t>
            </a:r>
            <a:r>
              <a:rPr b="0" lang="kk-KZ" sz="2800" strike="noStrike" u="none">
                <a:solidFill>
                  <a:srgbClr val="000000"/>
                </a:solidFill>
                <a:uFillTx/>
                <a:latin typeface="Calibri"/>
              </a:rPr>
              <a:t>Қозғалыс – тірі организмдердің негізгі белгілерінің бірі болып табылады. Өлі денелер де қозғалады (тастар,құм,т.б.) бірақ тірі организмдерден айырмашылығы  - олар сыртқы күштердің әсер етуінен  (жел, жердің тартылу күшінен, тірі организмдердің  әсерінен) қозғалады.</a:t>
            </a:r>
            <a:endParaRPr b="0" lang="ru-RU" sz="2800" strike="noStrike" u="none">
              <a:solidFill>
                <a:srgbClr val="000000"/>
              </a:solidFill>
              <a:uFillTx/>
              <a:latin typeface="Arial"/>
            </a:endParaRPr>
          </a:p>
        </p:txBody>
      </p:sp>
      <p:pic>
        <p:nvPicPr>
          <p:cNvPr id="41" name="Picture 12" descr="Новостной дайджест №48. Движение – жизнь — android.mobile-review.com"/>
          <p:cNvPicPr/>
          <p:nvPr/>
        </p:nvPicPr>
        <p:blipFill>
          <a:blip r:embed="rId2"/>
          <a:srcRect l="36621" t="0" r="9183" b="1037"/>
          <a:stretch/>
        </p:blipFill>
        <p:spPr>
          <a:xfrm>
            <a:off x="5595840" y="285840"/>
            <a:ext cx="2643120" cy="2714400"/>
          </a:xfrm>
          <a:prstGeom prst="rect">
            <a:avLst/>
          </a:prstGeom>
          <a:ln w="0">
            <a:noFill/>
          </a:ln>
        </p:spPr>
      </p:pic>
      <p:pic>
        <p:nvPicPr>
          <p:cNvPr id="42" name="Picture 14" descr="Чем отличается движение растений от движения животных"/>
          <p:cNvPicPr/>
          <p:nvPr/>
        </p:nvPicPr>
        <p:blipFill>
          <a:blip r:embed="rId3"/>
          <a:srcRect l="24546" t="8199" r="18183" b="13941"/>
          <a:stretch/>
        </p:blipFill>
        <p:spPr>
          <a:xfrm>
            <a:off x="8453520" y="1500120"/>
            <a:ext cx="3000240" cy="2714760"/>
          </a:xfrm>
          <a:prstGeom prst="rect">
            <a:avLst/>
          </a:prstGeom>
          <a:ln w="0">
            <a:noFill/>
          </a:ln>
        </p:spPr>
      </p:pic>
      <p:pic>
        <p:nvPicPr>
          <p:cNvPr id="43" name="Picture 16" descr="Движение - жизнь, или как двигаются растения | Книга растений | Яндекс Дзен"/>
          <p:cNvPicPr/>
          <p:nvPr/>
        </p:nvPicPr>
        <p:blipFill>
          <a:blip r:embed="rId4"/>
          <a:stretch/>
        </p:blipFill>
        <p:spPr>
          <a:xfrm>
            <a:off x="6095880" y="4429080"/>
            <a:ext cx="4856400" cy="1857600"/>
          </a:xfrm>
          <a:prstGeom prst="rect">
            <a:avLst/>
          </a:prstGeom>
          <a:ln w="0">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nodeType="clickEffect" fill="hold">
                      <p:stCondLst>
                        <p:cond delay="indefinite"/>
                      </p:stCondLst>
                      <p:childTnLst>
                        <p:par>
                          <p:cTn id="4" nodeType="withEffect" fill="hold">
                            <p:stCondLst>
                              <p:cond delay="0"/>
                            </p:stCondLst>
                            <p:childTnLst>
                              <p:par>
                                <p:cTn id="5" nodeType="clickEffect" fill="hold" presetClass="entr" presetID="2" presetSubtype="4">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 name="Picture 2" descr="C:\Users\Типография\Desktop\Безымянный.png"/>
          <p:cNvPicPr/>
          <p:nvPr/>
        </p:nvPicPr>
        <p:blipFill>
          <a:blip r:embed="rId1"/>
          <a:srcRect l="11758" t="0" r="11484" b="0"/>
          <a:stretch/>
        </p:blipFill>
        <p:spPr>
          <a:xfrm>
            <a:off x="-11160" y="-12600"/>
            <a:ext cx="12217320" cy="6759360"/>
          </a:xfrm>
          <a:prstGeom prst="rect">
            <a:avLst/>
          </a:prstGeom>
          <a:ln w="0">
            <a:noFill/>
          </a:ln>
        </p:spPr>
      </p:pic>
      <p:sp>
        <p:nvSpPr>
          <p:cNvPr id="45" name="Google Shape;123;p4"/>
          <p:cNvSpPr/>
          <p:nvPr/>
        </p:nvSpPr>
        <p:spPr>
          <a:xfrm>
            <a:off x="9982080" y="6083280"/>
            <a:ext cx="2057400" cy="27324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fld id="{72BF034B-F546-41BC-A040-725557C0AEFE}" type="slidenum">
              <a:rPr b="1" lang="ru-RU" sz="2400" strike="noStrike" u="none">
                <a:solidFill>
                  <a:srgbClr val="002060"/>
                </a:solidFill>
                <a:uFillTx/>
                <a:latin typeface="Arial"/>
                <a:ea typeface="Arial"/>
              </a:rPr>
              <a:t>&lt;number&gt;</a:t>
            </a:fld>
            <a:endParaRPr b="0" lang="ru-RU" sz="2400" strike="noStrike" u="none">
              <a:solidFill>
                <a:srgbClr val="000000"/>
              </a:solidFill>
              <a:uFillTx/>
              <a:latin typeface="Arial"/>
            </a:endParaRPr>
          </a:p>
        </p:txBody>
      </p:sp>
      <p:cxnSp>
        <p:nvCxnSpPr>
          <p:cNvPr id="46" name="Google Shape;124;p4"/>
          <p:cNvCxnSpPr/>
          <p:nvPr/>
        </p:nvCxnSpPr>
        <p:spPr>
          <a:xfrm flipV="1">
            <a:off x="623520" y="5732280"/>
            <a:ext cx="10729080" cy="73440"/>
          </a:xfrm>
          <a:prstGeom prst="straightConnector1">
            <a:avLst/>
          </a:prstGeom>
          <a:ln w="38160">
            <a:solidFill>
              <a:srgbClr val="002060"/>
            </a:solidFill>
            <a:miter/>
          </a:ln>
        </p:spPr>
      </p:cxnSp>
      <p:cxnSp>
        <p:nvCxnSpPr>
          <p:cNvPr id="47" name="Google Shape;125;p4"/>
          <p:cNvCxnSpPr/>
          <p:nvPr/>
        </p:nvCxnSpPr>
        <p:spPr>
          <a:xfrm flipV="1">
            <a:off x="982800" y="5949360"/>
            <a:ext cx="10154160" cy="1080"/>
          </a:xfrm>
          <a:prstGeom prst="straightConnector1">
            <a:avLst/>
          </a:prstGeom>
          <a:ln w="38160">
            <a:solidFill>
              <a:srgbClr val="00b050"/>
            </a:solidFill>
            <a:miter/>
          </a:ln>
        </p:spPr>
      </p:cxnSp>
      <p:pic>
        <p:nvPicPr>
          <p:cNvPr id="48" name="Рисунок 2" descr=""/>
          <p:cNvPicPr/>
          <p:nvPr/>
        </p:nvPicPr>
        <p:blipFill>
          <a:blip r:embed="rId2"/>
          <a:stretch/>
        </p:blipFill>
        <p:spPr>
          <a:xfrm>
            <a:off x="10415520" y="189000"/>
            <a:ext cx="1192320" cy="1152360"/>
          </a:xfrm>
          <a:prstGeom prst="rect">
            <a:avLst/>
          </a:prstGeom>
          <a:ln w="0">
            <a:noFill/>
          </a:ln>
        </p:spPr>
      </p:pic>
      <p:sp>
        <p:nvSpPr>
          <p:cNvPr id="49" name="TextBox 9"/>
          <p:cNvSpPr/>
          <p:nvPr/>
        </p:nvSpPr>
        <p:spPr>
          <a:xfrm>
            <a:off x="380880" y="882720"/>
            <a:ext cx="5143680" cy="4363560"/>
          </a:xfrm>
          <a:prstGeom prst="rect">
            <a:avLst/>
          </a:prstGeom>
          <a:solidFill>
            <a:srgbClr val="ffffff"/>
          </a:solidFill>
          <a:ln w="12600">
            <a:solidFill>
              <a:srgbClr val="5b9bd5"/>
            </a:solidFill>
            <a:miter/>
          </a:ln>
        </p:spPr>
        <p:style>
          <a:lnRef idx="0"/>
          <a:fillRef idx="0"/>
          <a:effectRef idx="0"/>
          <a:fontRef idx="minor"/>
        </p:style>
        <p:txBody>
          <a:bodyPr lIns="90000" rIns="90000" tIns="46800" bIns="46800" anchor="t">
            <a:spAutoFit/>
          </a:bodyPr>
          <a:p>
            <a:pPr>
              <a:lnSpc>
                <a:spcPct val="100000"/>
              </a:lnSpc>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i="1" lang="kk-KZ" sz="2800" strike="noStrike" u="none">
                <a:solidFill>
                  <a:srgbClr val="000000"/>
                </a:solidFill>
                <a:uFillTx/>
                <a:latin typeface="Calibri"/>
              </a:rPr>
              <a:t>2)Өсу мен даму</a:t>
            </a:r>
            <a:r>
              <a:rPr b="0" lang="kk-KZ" sz="2800" strike="noStrike" u="none">
                <a:solidFill>
                  <a:srgbClr val="000000"/>
                </a:solidFill>
                <a:uFillTx/>
                <a:latin typeface="Calibri"/>
              </a:rPr>
              <a:t> – өсімдіктердің көпшілігі тіршілігі тоқтағанша өседі. Ал жануарлар өз кезегінде белгілі бір уақытқа дейін өсіп, кейін тоқтайды. Алайда оларда зат алмасу және даму процесі тоқтамайды. Себебі олар физикалық дамуға да қабілетті.</a:t>
            </a:r>
            <a:endParaRPr b="0" lang="ru-RU" sz="2800" strike="noStrike" u="none">
              <a:solidFill>
                <a:srgbClr val="000000"/>
              </a:solidFill>
              <a:uFillTx/>
              <a:latin typeface="Arial"/>
            </a:endParaRPr>
          </a:p>
          <a:p>
            <a:pPr>
              <a:lnSpc>
                <a:spcPct val="100000"/>
              </a:lnSpc>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2800" strike="noStrike" u="none">
              <a:solidFill>
                <a:srgbClr val="000000"/>
              </a:solidFill>
              <a:uFillTx/>
              <a:latin typeface="Arial"/>
            </a:endParaRPr>
          </a:p>
        </p:txBody>
      </p:sp>
      <p:pic>
        <p:nvPicPr>
          <p:cNvPr id="50" name="Picture 12" descr="Основы растениеводства: как растут растения? | Good-Tips.PRO"/>
          <p:cNvPicPr/>
          <p:nvPr/>
        </p:nvPicPr>
        <p:blipFill>
          <a:blip r:embed="rId3"/>
          <a:stretch/>
        </p:blipFill>
        <p:spPr>
          <a:xfrm>
            <a:off x="7453440" y="214200"/>
            <a:ext cx="4394160" cy="2928960"/>
          </a:xfrm>
          <a:prstGeom prst="rect">
            <a:avLst/>
          </a:prstGeom>
          <a:ln w="0">
            <a:noFill/>
          </a:ln>
        </p:spPr>
      </p:pic>
      <p:pic>
        <p:nvPicPr>
          <p:cNvPr id="51" name="Picture 14" descr="Насекомые Размножение и развитие - YouTube"/>
          <p:cNvPicPr/>
          <p:nvPr/>
        </p:nvPicPr>
        <p:blipFill>
          <a:blip r:embed="rId4"/>
          <a:srcRect l="12980" t="10772" r="40290" b="27696"/>
          <a:stretch/>
        </p:blipFill>
        <p:spPr>
          <a:xfrm>
            <a:off x="5881680" y="3357720"/>
            <a:ext cx="3857760" cy="285732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Прямоугольник 10"/>
          <p:cNvSpPr/>
          <p:nvPr/>
        </p:nvSpPr>
        <p:spPr>
          <a:xfrm>
            <a:off x="380880" y="214200"/>
            <a:ext cx="6096240" cy="3509640"/>
          </a:xfrm>
          <a:prstGeom prst="rect">
            <a:avLst/>
          </a:prstGeom>
          <a:solidFill>
            <a:srgbClr val="ffffff"/>
          </a:solidFill>
          <a:ln w="12600">
            <a:solidFill>
              <a:srgbClr val="5b9bd5"/>
            </a:solidFill>
            <a:miter/>
          </a:ln>
        </p:spPr>
        <p:style>
          <a:lnRef idx="0"/>
          <a:fillRef idx="0"/>
          <a:effectRef idx="0"/>
          <a:fontRef idx="minor"/>
        </p:style>
        <p:txBody>
          <a:bodyPr lIns="90000" rIns="90000" tIns="46800" bIns="46800" anchor="t">
            <a:spAutoFit/>
          </a:bodyPr>
          <a:p>
            <a:pPr>
              <a:lnSpc>
                <a:spcPct val="100000"/>
              </a:lnSpc>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i="1" lang="kk-KZ" sz="2800" strike="noStrike" u="none">
                <a:solidFill>
                  <a:srgbClr val="000000"/>
                </a:solidFill>
                <a:uFillTx/>
                <a:latin typeface="Calibri"/>
              </a:rPr>
              <a:t>3)Көбею</a:t>
            </a:r>
            <a:r>
              <a:rPr b="0" lang="kk-KZ" sz="2800" strike="noStrike" u="none">
                <a:solidFill>
                  <a:srgbClr val="000000"/>
                </a:solidFill>
                <a:uFillTx/>
                <a:latin typeface="Calibri"/>
              </a:rPr>
              <a:t> барлық тірі организмдерге тән қасиет. Көбею даралар санының артуына, таралуына, тіршілік ету аумағын кеңейтуге көмектеседі. Қолайлы жағдайда тұқымнан жаңа өсімдік пайда болады.  Көбею тірі ағзалардың сақталуына және белгілі бір түр санының артуына әсер етеді</a:t>
            </a:r>
            <a:endParaRPr b="0" lang="ru-RU" sz="2800" strike="noStrike" u="none">
              <a:solidFill>
                <a:srgbClr val="000000"/>
              </a:solidFill>
              <a:uFillTx/>
              <a:latin typeface="Arial"/>
            </a:endParaRPr>
          </a:p>
        </p:txBody>
      </p:sp>
      <p:pic>
        <p:nvPicPr>
          <p:cNvPr id="53" name="Picture 12" descr="Вегетативное размножение растений в природе. Часть 1. | Юрий Малаховский |  Яндекс Дзен"/>
          <p:cNvPicPr/>
          <p:nvPr/>
        </p:nvPicPr>
        <p:blipFill>
          <a:blip r:embed="rId1"/>
          <a:srcRect l="9794" t="24587" r="8941" b="22129"/>
          <a:stretch/>
        </p:blipFill>
        <p:spPr>
          <a:xfrm>
            <a:off x="2023920" y="4275000"/>
            <a:ext cx="7786800" cy="2440080"/>
          </a:xfrm>
          <a:prstGeom prst="rect">
            <a:avLst/>
          </a:prstGeom>
          <a:ln w="0">
            <a:noFill/>
          </a:ln>
        </p:spPr>
      </p:pic>
      <p:sp>
        <p:nvSpPr>
          <p:cNvPr id="54" name="Прямоугольник 12"/>
          <p:cNvSpPr/>
          <p:nvPr/>
        </p:nvSpPr>
        <p:spPr>
          <a:xfrm>
            <a:off x="7953480" y="5214960"/>
            <a:ext cx="1000080" cy="285840"/>
          </a:xfrm>
          <a:prstGeom prst="rect">
            <a:avLst/>
          </a:prstGeom>
          <a:solidFill>
            <a:srgbClr val="ffffff"/>
          </a:solidFill>
          <a:ln w="12600">
            <a:solidFill>
              <a:srgbClr val="ffffff"/>
            </a:solidFill>
            <a:miter/>
          </a:ln>
        </p:spPr>
        <p:style>
          <a:lnRef idx="0"/>
          <a:fillRef idx="0"/>
          <a:effectRef idx="0"/>
          <a:fontRef idx="minor"/>
        </p:style>
        <p:txBody>
          <a:bodyPr lIns="90000" rIns="90000" tIns="46800" bIns="46800" anchor="ctr">
            <a:noAutofit/>
          </a:bodyPr>
          <a:p>
            <a:pPr algn="ctr">
              <a:lnSpc>
                <a:spcPct val="100000"/>
              </a:lnSpc>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800" strike="noStrike" u="none">
              <a:solidFill>
                <a:srgbClr val="000000"/>
              </a:solidFill>
              <a:uFillTx/>
              <a:latin typeface="Arial"/>
            </a:endParaRPr>
          </a:p>
        </p:txBody>
      </p:sp>
      <p:pic>
        <p:nvPicPr>
          <p:cNvPr id="55" name="Picture 14" descr="Размножение организмов. Бесполое размножение | Биология"/>
          <p:cNvPicPr/>
          <p:nvPr/>
        </p:nvPicPr>
        <p:blipFill>
          <a:blip r:embed="rId2"/>
          <a:srcRect l="972" t="8383" r="648" b="6426"/>
          <a:stretch/>
        </p:blipFill>
        <p:spPr>
          <a:xfrm>
            <a:off x="7024680" y="285840"/>
            <a:ext cx="4613400" cy="3643200"/>
          </a:xfrm>
          <a:prstGeom prst="rect">
            <a:avLst/>
          </a:prstGeom>
          <a:ln w="0">
            <a:noFill/>
          </a:ln>
        </p:spPr>
      </p:pic>
    </p:spTree>
  </p:cSld>
  <p:transition spd="slow">
    <p:fade/>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6" name="Picture 2" descr="C:\Users\Типография\Desktop\Безымянный.png"/>
          <p:cNvPicPr/>
          <p:nvPr/>
        </p:nvPicPr>
        <p:blipFill>
          <a:blip r:embed="rId1"/>
          <a:srcRect l="11758" t="0" r="11484" b="0"/>
          <a:stretch/>
        </p:blipFill>
        <p:spPr>
          <a:xfrm>
            <a:off x="0" y="0"/>
            <a:ext cx="12169800" cy="6759720"/>
          </a:xfrm>
          <a:prstGeom prst="rect">
            <a:avLst/>
          </a:prstGeom>
          <a:ln w="0">
            <a:noFill/>
          </a:ln>
        </p:spPr>
      </p:pic>
      <p:sp>
        <p:nvSpPr>
          <p:cNvPr id="57" name="Google Shape;123;p4"/>
          <p:cNvSpPr/>
          <p:nvPr/>
        </p:nvSpPr>
        <p:spPr>
          <a:xfrm>
            <a:off x="9982080" y="6083280"/>
            <a:ext cx="2057400" cy="27324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fld id="{DB512D01-F6F2-45AD-842B-558564DA5481}" type="slidenum">
              <a:rPr b="1" lang="ru-RU" sz="2400" strike="noStrike" u="none">
                <a:solidFill>
                  <a:srgbClr val="002060"/>
                </a:solidFill>
                <a:uFillTx/>
                <a:latin typeface="Arial"/>
                <a:ea typeface="Arial"/>
              </a:rPr>
              <a:t>&lt;number&gt;</a:t>
            </a:fld>
            <a:endParaRPr b="0" lang="ru-RU" sz="2400" strike="noStrike" u="none">
              <a:solidFill>
                <a:srgbClr val="000000"/>
              </a:solidFill>
              <a:uFillTx/>
              <a:latin typeface="Arial"/>
            </a:endParaRPr>
          </a:p>
        </p:txBody>
      </p:sp>
      <p:cxnSp>
        <p:nvCxnSpPr>
          <p:cNvPr id="58" name="Google Shape;124;p4"/>
          <p:cNvCxnSpPr/>
          <p:nvPr/>
        </p:nvCxnSpPr>
        <p:spPr>
          <a:xfrm flipV="1">
            <a:off x="623520" y="5732280"/>
            <a:ext cx="10729080" cy="73440"/>
          </a:xfrm>
          <a:prstGeom prst="straightConnector1">
            <a:avLst/>
          </a:prstGeom>
          <a:ln w="38160">
            <a:solidFill>
              <a:srgbClr val="002060"/>
            </a:solidFill>
            <a:miter/>
          </a:ln>
        </p:spPr>
      </p:cxnSp>
      <p:cxnSp>
        <p:nvCxnSpPr>
          <p:cNvPr id="59" name="Google Shape;125;p4"/>
          <p:cNvCxnSpPr/>
          <p:nvPr/>
        </p:nvCxnSpPr>
        <p:spPr>
          <a:xfrm flipV="1">
            <a:off x="982800" y="5949360"/>
            <a:ext cx="10154160" cy="1080"/>
          </a:xfrm>
          <a:prstGeom prst="straightConnector1">
            <a:avLst/>
          </a:prstGeom>
          <a:ln w="38160">
            <a:solidFill>
              <a:srgbClr val="00b050"/>
            </a:solidFill>
            <a:miter/>
          </a:ln>
        </p:spPr>
      </p:cxnSp>
      <p:sp>
        <p:nvSpPr>
          <p:cNvPr id="60" name="Прямоугольник 2"/>
          <p:cNvSpPr/>
          <p:nvPr/>
        </p:nvSpPr>
        <p:spPr>
          <a:xfrm>
            <a:off x="595440" y="1143000"/>
            <a:ext cx="4500360" cy="3020040"/>
          </a:xfrm>
          <a:prstGeom prst="rect">
            <a:avLst/>
          </a:prstGeom>
          <a:solidFill>
            <a:srgbClr val="ffffff"/>
          </a:solidFill>
          <a:ln w="12600">
            <a:solidFill>
              <a:srgbClr val="5b9bd5"/>
            </a:solidFill>
            <a:miter/>
          </a:ln>
        </p:spPr>
        <p:style>
          <a:lnRef idx="0"/>
          <a:fillRef idx="0"/>
          <a:effectRef idx="0"/>
          <a:fontRef idx="minor"/>
        </p:style>
        <p:txBody>
          <a:bodyPr lIns="90000" rIns="90000" tIns="46800" bIns="46800" anchor="t">
            <a:spAutoFit/>
          </a:bodyPr>
          <a:p>
            <a:pPr>
              <a:lnSpc>
                <a:spcPct val="100000"/>
              </a:lnSpc>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i="1" lang="kk-KZ" sz="2400" strike="noStrike" u="none">
                <a:solidFill>
                  <a:srgbClr val="000000"/>
                </a:solidFill>
                <a:uFillTx/>
                <a:latin typeface="Calibri"/>
              </a:rPr>
              <a:t>4)Зат алмасу</a:t>
            </a:r>
            <a:r>
              <a:rPr b="0" lang="kk-KZ" sz="2400" strike="noStrike" u="none">
                <a:solidFill>
                  <a:srgbClr val="000000"/>
                </a:solidFill>
                <a:uFillTx/>
                <a:latin typeface="Calibri"/>
              </a:rPr>
              <a:t> – тірі ағзаларда үздіксіз жүретін процесс. Олар тіршілік ету үшін қоршаған ортадан  оттек, су, тағы солар секілді  әр түрлі қоректік заттарды алып отырады. Және ағзаға қажетсіз заттарды сыртқа шығарып отырады.</a:t>
            </a:r>
            <a:endParaRPr b="0" lang="ru-RU" sz="2400" strike="noStrike" u="none">
              <a:solidFill>
                <a:srgbClr val="000000"/>
              </a:solidFill>
              <a:uFillTx/>
              <a:latin typeface="Arial"/>
            </a:endParaRPr>
          </a:p>
        </p:txBody>
      </p:sp>
      <p:pic>
        <p:nvPicPr>
          <p:cNvPr id="61" name="Picture 15" descr="Топ-10 интересных фактов об обмене веществ"/>
          <p:cNvPicPr/>
          <p:nvPr/>
        </p:nvPicPr>
        <p:blipFill>
          <a:blip r:embed="rId2"/>
          <a:stretch/>
        </p:blipFill>
        <p:spPr>
          <a:xfrm>
            <a:off x="5524560" y="1214280"/>
            <a:ext cx="6524640" cy="452124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3977</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Айгерим Кабиденова</dc:creator>
  <dc:description/>
  <dc:language>ru-RU</dc:language>
  <cp:lastModifiedBy>Huawei</cp:lastModifiedBy>
  <dcterms:modified xsi:type="dcterms:W3CDTF">2024-10-30T19:56:41Z</dcterms:modified>
  <cp:revision>55</cp:revision>
  <dc:subject/>
  <dc:title>Презентация PowerPoint</dc:title>
</cp:coreProperties>
</file>