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7" r:id="rId2"/>
    <p:sldId id="258" r:id="rId3"/>
    <p:sldId id="275" r:id="rId4"/>
    <p:sldId id="279" r:id="rId5"/>
    <p:sldId id="262" r:id="rId6"/>
    <p:sldId id="270" r:id="rId7"/>
    <p:sldId id="271" r:id="rId8"/>
    <p:sldId id="276" r:id="rId9"/>
    <p:sldId id="272" r:id="rId10"/>
    <p:sldId id="273" r:id="rId11"/>
    <p:sldId id="27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8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9D669-764A-4BA1-B2B8-589140414B0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4165B-1E71-431D-92D4-0DE75F1647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310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10/30/2024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642918"/>
            <a:ext cx="8766207" cy="2786082"/>
          </a:xfrm>
          <a:solidFill>
            <a:schemeClr val="bg1"/>
          </a:solidFill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k-KZ" sz="40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</a:t>
            </a:r>
            <a:br>
              <a:rPr lang="kk-KZ" sz="40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6-сынып</a:t>
            </a:r>
            <a:r>
              <a:rPr lang="en-US" sz="40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Бөлім 6.2А Заттар және материалдар.  Заттардың </a:t>
            </a:r>
            <a:r>
              <a:rPr lang="kk-KZ" sz="28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</a:t>
            </a:r>
            <a:r>
              <a:rPr lang="kk-KZ" sz="28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мен қасиеттері</a:t>
            </a:r>
            <a:endParaRPr lang="ru-RU" sz="280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6075" y="4005263"/>
            <a:ext cx="8539163" cy="2209819"/>
          </a:xfrm>
          <a:solidFill>
            <a:schemeClr val="bg1"/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 eaLnBrk="1" hangingPunct="1"/>
            <a:r>
              <a:rPr lang="kk-KZ" altLang="ru-RU" sz="240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№2  сабақ</a:t>
            </a:r>
            <a:endParaRPr lang="en-US" altLang="ru-RU" sz="2400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r>
              <a:rPr lang="kk-KZ" altLang="ru-RU" sz="240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Тақырыбы:  Заттардың құрылысы мен қасиеттері</a:t>
            </a:r>
          </a:p>
          <a:p>
            <a:pPr algn="l" eaLnBrk="1" hangingPunct="1"/>
            <a:endParaRPr lang="kk-KZ" altLang="ru-RU" sz="24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kk-KZ" altLang="ru-RU" sz="24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kk-KZ" altLang="ru-RU" sz="24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785794"/>
            <a:ext cx="8043890" cy="4873752"/>
          </a:xfrm>
        </p:spPr>
        <p:txBody>
          <a:bodyPr>
            <a:normAutofit fontScale="92500" lnSpcReduction="1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</a:t>
            </a: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затының агрегаттық </a:t>
            </a: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күйінің өзгеру графигін зерттеп,</a:t>
            </a: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сөйлемді толықтыр.</a:t>
            </a:r>
          </a:p>
          <a:p>
            <a:pPr>
              <a:buNone/>
            </a:pPr>
            <a:endParaRPr lang="ru-RU" dirty="0" smtClean="0"/>
          </a:p>
          <a:p>
            <a:r>
              <a:rPr lang="kk-KZ" dirty="0" smtClean="0"/>
              <a:t>- Графикте қайнау процесі жүретін аймақ </a:t>
            </a:r>
            <a:r>
              <a:rPr lang="kk-KZ" u="sng" dirty="0" smtClean="0">
                <a:solidFill>
                  <a:srgbClr val="FF0000"/>
                </a:solidFill>
              </a:rPr>
              <a:t>DE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белгіленген</a:t>
            </a:r>
            <a:r>
              <a:rPr lang="ru-RU" dirty="0" smtClean="0"/>
              <a:t>. </a:t>
            </a:r>
          </a:p>
          <a:p>
            <a:r>
              <a:rPr lang="ru-RU" dirty="0" smtClean="0"/>
              <a:t>- R </a:t>
            </a:r>
            <a:r>
              <a:rPr lang="ru-RU" dirty="0" err="1" smtClean="0"/>
              <a:t>затының қайнау температурасы</a:t>
            </a:r>
            <a:r>
              <a:rPr lang="ru-RU" dirty="0" smtClean="0"/>
              <a:t> </a:t>
            </a:r>
            <a:r>
              <a:rPr lang="ru-RU" u="sng" dirty="0" smtClean="0">
                <a:solidFill>
                  <a:srgbClr val="FF0000"/>
                </a:solidFill>
              </a:rPr>
              <a:t>118 </a:t>
            </a:r>
            <a:r>
              <a:rPr lang="ru-RU" dirty="0" smtClean="0"/>
              <a:t>градус.</a:t>
            </a:r>
          </a:p>
          <a:p>
            <a:pPr fontAlgn="b"/>
            <a:r>
              <a:rPr lang="ru-RU" dirty="0" smtClean="0"/>
              <a:t>-  </a:t>
            </a:r>
            <a:r>
              <a:rPr lang="ru-RU" dirty="0" err="1" smtClean="0"/>
              <a:t>Графикте</a:t>
            </a:r>
            <a:r>
              <a:rPr lang="ru-RU" dirty="0" smtClean="0"/>
              <a:t> </a:t>
            </a:r>
            <a:r>
              <a:rPr lang="ru-RU" dirty="0" err="1" smtClean="0"/>
              <a:t>балқу процесі</a:t>
            </a:r>
            <a:r>
              <a:rPr lang="ru-RU" dirty="0" smtClean="0"/>
              <a:t> </a:t>
            </a:r>
            <a:r>
              <a:rPr lang="ru-RU" dirty="0" err="1" smtClean="0"/>
              <a:t>жүретін аймақ </a:t>
            </a:r>
            <a:r>
              <a:rPr lang="ru-RU" u="sng" dirty="0" smtClean="0">
                <a:solidFill>
                  <a:srgbClr val="FF0000"/>
                </a:solidFill>
              </a:rPr>
              <a:t>BC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кесіндісі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белгіленген</a:t>
            </a:r>
            <a:r>
              <a:rPr lang="ru-RU" dirty="0" smtClean="0"/>
              <a:t>. </a:t>
            </a:r>
          </a:p>
          <a:p>
            <a:r>
              <a:rPr lang="ru-RU" i="1" dirty="0" smtClean="0"/>
              <a:t>- R</a:t>
            </a:r>
            <a:r>
              <a:rPr lang="ru-RU" dirty="0" smtClean="0"/>
              <a:t> </a:t>
            </a:r>
            <a:r>
              <a:rPr lang="ru-RU" dirty="0" err="1" smtClean="0"/>
              <a:t>затының балқу температурасы</a:t>
            </a:r>
            <a:r>
              <a:rPr lang="ru-RU" dirty="0" smtClean="0"/>
              <a:t> </a:t>
            </a:r>
            <a:r>
              <a:rPr lang="ru-RU" u="sng" dirty="0" smtClean="0">
                <a:solidFill>
                  <a:srgbClr val="FF0000"/>
                </a:solidFill>
              </a:rPr>
              <a:t>17  </a:t>
            </a:r>
            <a:r>
              <a:rPr lang="ru-RU" dirty="0" smtClean="0"/>
              <a:t>градус. 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Бөлме температурасында</a:t>
            </a:r>
            <a:r>
              <a:rPr lang="ru-RU" dirty="0" smtClean="0"/>
              <a:t> </a:t>
            </a:r>
            <a:r>
              <a:rPr lang="ru-RU" i="1" dirty="0" smtClean="0"/>
              <a:t>R</a:t>
            </a:r>
            <a:r>
              <a:rPr lang="ru-RU" dirty="0" smtClean="0"/>
              <a:t> </a:t>
            </a:r>
            <a:r>
              <a:rPr lang="ru-RU" dirty="0" err="1" smtClean="0"/>
              <a:t>зат</a:t>
            </a:r>
            <a:r>
              <a:rPr lang="ru-RU" dirty="0" smtClean="0"/>
              <a:t> </a:t>
            </a:r>
            <a:r>
              <a:rPr lang="ru-RU" u="sng" dirty="0" err="1" smtClean="0">
                <a:solidFill>
                  <a:srgbClr val="FF0000"/>
                </a:solidFill>
              </a:rPr>
              <a:t>сұйық</a:t>
            </a:r>
            <a:endParaRPr lang="ru-RU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агрегаттық күйінде болады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0"/>
            <a:ext cx="428624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 descr="C:\Users\User\Pictures\Без названия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164916"/>
            <a:ext cx="8649522" cy="647879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42852"/>
            <a:ext cx="850112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endParaRPr lang="kk-KZ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kk-KZ" altLang="ru-RU" sz="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Заттардың құрылысы мен қасиеттері</a:t>
            </a:r>
            <a:endParaRPr lang="kk-KZ" altLang="ru-RU" sz="4400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alt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Сабақтың мақсаты: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6.3.1.3  заттардың қасиеттерін (балқу және қайнау температураларын) сипаттайды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alt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Бағалау критерийі: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 Заттардың балқу/қайнау температуралары арқылы заттың тазалығын анықтайды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 Заттың фазалық ауысу шарттарын сипаттайды (қатты =&gt;сұйық, сұйық=&gt; газ).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 Қыздыру қисығының аймақтарын зерттейді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 Қайнау мен булану арасындағы айырмашылықты анықтайды</a:t>
            </a:r>
            <a:endParaRPr lang="kk-KZ" altLang="ru-RU" sz="240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285728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Бөлім 6.2А Заттар және материалдар.  Заттардың құрылысы мен      қасиеттері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115196" cy="928670"/>
          </a:xfrm>
        </p:spPr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Семантикалық карта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142984"/>
          <a:ext cx="8286810" cy="38168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70300"/>
                <a:gridCol w="1444424"/>
                <a:gridCol w="1657362"/>
                <a:gridCol w="1314458"/>
                <a:gridCol w="2000266"/>
              </a:tblGrid>
              <a:tr h="93994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Қайнау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Қатты,</a:t>
                      </a:r>
                      <a:r>
                        <a:rPr lang="kk-K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сұйық, газтәріздес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0</a:t>
                      </a:r>
                      <a:r>
                        <a:rPr lang="kk-KZ" sz="1800" b="1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r>
                        <a:rPr lang="kk-KZ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Қатты</a:t>
                      </a:r>
                      <a:r>
                        <a:rPr lang="kk-K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заттың сұйыққа  айналуы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031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Заттың агрегаттық</a:t>
                      </a:r>
                      <a:r>
                        <a:rPr lang="kk-KZ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күйі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372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Судың</a:t>
                      </a:r>
                      <a:r>
                        <a:rPr lang="kk-KZ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қату температурасы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1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Балқу деп</a:t>
                      </a:r>
                      <a:endParaRPr lang="ru-RU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122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Судың</a:t>
                      </a:r>
                      <a:r>
                        <a:rPr lang="kk-KZ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буға айналуы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5139705"/>
          <a:ext cx="7643813" cy="1625331"/>
        </p:xfrm>
        <a:graphic>
          <a:graphicData uri="http://schemas.openxmlformats.org/drawingml/2006/table">
            <a:tbl>
              <a:tblPr/>
              <a:tblGrid>
                <a:gridCol w="7643813"/>
              </a:tblGrid>
              <a:tr h="788655">
                <a:tc>
                  <a:txBody>
                    <a:bodyPr/>
                    <a:lstStyle>
                      <a:lvl1pPr marL="457200" indent="431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457200" marR="0" lvl="0" indent="43180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kk-KZ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ескрипторлар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43180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Оқушылар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Қайнау және балқу температурасы ұғымдарын дұрыс қолданады  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Заттың күйін ажыратады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Семантикалық картаны дұрыс сәйкестендіреді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213768"/>
          <a:ext cx="7643865" cy="3893834"/>
        </p:xfrm>
        <a:graphic>
          <a:graphicData uri="http://schemas.openxmlformats.org/drawingml/2006/table">
            <a:tbl>
              <a:tblPr/>
              <a:tblGrid>
                <a:gridCol w="2273531"/>
                <a:gridCol w="1280520"/>
                <a:gridCol w="1704281"/>
                <a:gridCol w="859069"/>
                <a:gridCol w="1526464"/>
              </a:tblGrid>
              <a:tr h="985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BA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Қайнау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BA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Қатты, сұйық, газтәріздес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BA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0</a:t>
                      </a:r>
                      <a:r>
                        <a:rPr lang="kk-KZ" sz="1800" b="1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r>
                        <a:rPr lang="kk-KZ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BA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Қатты заттың сұйыққа  айналуы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BAD5"/>
                    </a:solidFill>
                  </a:tcPr>
                </a:tc>
              </a:tr>
              <a:tr h="593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Заттың агрегаттық күйі 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7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7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7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7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7EF"/>
                    </a:solidFill>
                  </a:tcPr>
                </a:tc>
              </a:tr>
              <a:tr h="593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Судың қату температурасы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3F7"/>
                    </a:solidFill>
                  </a:tcPr>
                </a:tc>
              </a:tr>
              <a:tr h="593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Балқу деп 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7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7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7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7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7EF"/>
                    </a:solidFill>
                  </a:tcPr>
                </a:tc>
              </a:tr>
              <a:tr h="593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Судың буға айналуы 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3F7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85984" y="714356"/>
            <a:ext cx="50720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Семантикалық карта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786238" y="2198917"/>
            <a:ext cx="6809524" cy="3676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500166" y="1000108"/>
            <a:ext cx="76438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Судың қыздыру кезіндегі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фазалық ауысулары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571480"/>
            <a:ext cx="69723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kk-KZ" sz="27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Монета жасау үшін бағалы металдар: мыс, күміс, алтын қолданылған.</a:t>
            </a:r>
            <a:r>
              <a:rPr lang="kk-KZ" sz="80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kk-KZ" sz="80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28662" y="2143116"/>
          <a:ext cx="7143800" cy="2071701"/>
        </p:xfrm>
        <a:graphic>
          <a:graphicData uri="http://schemas.openxmlformats.org/drawingml/2006/table">
            <a:tbl>
              <a:tblPr/>
              <a:tblGrid>
                <a:gridCol w="3571900"/>
                <a:gridCol w="3571900"/>
              </a:tblGrid>
              <a:tr h="36756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Металл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>
                          <a:latin typeface="Times New Roman"/>
                          <a:ea typeface="Times New Roman"/>
                        </a:rPr>
                        <a:t>Балқу температурасы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, </a:t>
                      </a:r>
                      <a:r>
                        <a:rPr lang="ru-RU" sz="2000" b="1" baseline="30000"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С </a:t>
                      </a:r>
                      <a:endParaRPr lang="ru-RU" sz="2000" b="1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4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Алтын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1064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4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Мыс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1085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4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</a:rPr>
                        <a:t>Күміс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961,8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0"/>
            <a:ext cx="8472518" cy="5000636"/>
          </a:xfrm>
        </p:spPr>
        <p:txBody>
          <a:bodyPr>
            <a:normAutofit lnSpcReduction="10000"/>
          </a:bodyPr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</a:t>
            </a:r>
          </a:p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Географиялық диктант</a:t>
            </a: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Заттың қатты күйден сұйық күйге ауысуы ________________________  деп аталады.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Заттың балқуы жүретін температура ________________________  деп аталады.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Заттың сұйық күйден қаттыға ауысуы ____________  немесе ____________ деп аталады.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Сұйықтықтың буға айналу процессі ________________________ деп аталады.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Будың сұйықтыққа айналу процесі ________________________ деп аталады.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4929198"/>
          <a:ext cx="7643813" cy="1500198"/>
        </p:xfrm>
        <a:graphic>
          <a:graphicData uri="http://schemas.openxmlformats.org/drawingml/2006/table">
            <a:tbl>
              <a:tblPr/>
              <a:tblGrid>
                <a:gridCol w="7643813"/>
              </a:tblGrid>
              <a:tr h="777136">
                <a:tc>
                  <a:txBody>
                    <a:bodyPr/>
                    <a:lstStyle>
                      <a:lvl1pPr marL="457200" indent="431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457200" marR="0" lvl="0" indent="43180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kk-KZ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ескрипторлар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43180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06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Заттардың  қасиеттерін дұрыс қолданады  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Сөйлемдерді толықтырады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571480"/>
            <a:ext cx="7281890" cy="5902472"/>
          </a:xfrm>
        </p:spPr>
        <p:txBody>
          <a:bodyPr>
            <a:normAutofit/>
          </a:bodyPr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</a:t>
            </a:r>
          </a:p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Географиялық диктант</a:t>
            </a: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Заттың қатты күйден сұйық күйге ауысуы </a:t>
            </a:r>
            <a:r>
              <a:rPr lang="kk-KZ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балқу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деп аталады.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Заттың балқуы жүретін температура</a:t>
            </a:r>
            <a:r>
              <a:rPr lang="kk-KZ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балқу температурасы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деп аталады.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Заттың сұйық күйден қаттыға ауысуы </a:t>
            </a:r>
            <a:r>
              <a:rPr lang="kk-KZ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қату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немесе </a:t>
            </a:r>
            <a:r>
              <a:rPr lang="kk-KZ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кристалдану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деп аталады.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Сұйықтықтың буға айналу процессі </a:t>
            </a:r>
            <a:r>
              <a:rPr lang="kk-KZ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қайнау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деп аталады.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Будың сұйықтыққа айналу процесі </a:t>
            </a:r>
            <a:r>
              <a:rPr lang="kk-KZ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конденсация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деп аталады.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14290"/>
            <a:ext cx="8643966" cy="5143536"/>
          </a:xfrm>
        </p:spPr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-тапсырма</a:t>
            </a:r>
            <a:endParaRPr lang="kk-KZ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затының агрегаттық </a:t>
            </a: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күйінің өзгеру </a:t>
            </a: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графигін зерттеп,</a:t>
            </a:r>
          </a:p>
          <a:p>
            <a:pPr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сөйлемді толықтыр.</a:t>
            </a:r>
          </a:p>
          <a:p>
            <a:pPr>
              <a:buNone/>
            </a:pPr>
            <a:endParaRPr lang="kk-KZ" sz="18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1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kk-KZ" sz="180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Графикте </a:t>
            </a:r>
            <a:r>
              <a:rPr lang="kk-KZ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қайнау процесі жүретін аймақ ........................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деп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белгіленген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ru-RU" sz="180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R 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затының қайнау температурасы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…………………….градус.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ru-RU" sz="180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Графикте 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балқу процесі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жүретін аймақ 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кесіндісі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ретінде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белгіленген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sz="180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- </a:t>
            </a:r>
            <a:r>
              <a:rPr lang="ru-RU" sz="1800" i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затының балқу температурасы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………………..градус. 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sz="180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Бөлме 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температурасында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………………</a:t>
            </a:r>
            <a:r>
              <a:rPr lang="ru-RU" sz="1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агрегаттық күйінде болады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1525" y="0"/>
            <a:ext cx="4562475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EEFA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428596" y="5000636"/>
          <a:ext cx="8143932" cy="1752048"/>
        </p:xfrm>
        <a:graphic>
          <a:graphicData uri="http://schemas.openxmlformats.org/drawingml/2006/table">
            <a:tbl>
              <a:tblPr/>
              <a:tblGrid>
                <a:gridCol w="8143932"/>
              </a:tblGrid>
              <a:tr h="785818">
                <a:tc>
                  <a:txBody>
                    <a:bodyPr/>
                    <a:lstStyle>
                      <a:lvl1pPr marL="457200" indent="431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457200" marR="0" lvl="0" indent="43180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kk-KZ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ескрипторлар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43180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23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</a:t>
                      </a: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затының агрегаттық күйінің өзгеру графигін зерттейді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Сөйлемдерді толықтырады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1428</TotalTime>
  <Words>239</Words>
  <Application>Microsoft Office PowerPoint</Application>
  <PresentationFormat>Экран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Жаратылыстану 6-сынып  Бөлім 6.2А Заттар және материалдар.  Заттардың құрылысы мен қасиеттері</vt:lpstr>
      <vt:lpstr>Презентация PowerPoint</vt:lpstr>
      <vt:lpstr>Семантикалық карта</vt:lpstr>
      <vt:lpstr>Презентация PowerPoint</vt:lpstr>
      <vt:lpstr>Презентация PowerPoint</vt:lpstr>
      <vt:lpstr>Монета жасау үшін бағалы металдар: мыс, күміс, алтын қолданылған.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Жаратылыстану 6-сынып  Бөлім 6.2А Заттар және материалдар.  Заттардың құрылысы мен қасиеттері</dc:title>
  <dc:creator>Пользователь</dc:creator>
  <cp:lastModifiedBy>Huawei</cp:lastModifiedBy>
  <cp:revision>7</cp:revision>
  <dcterms:created xsi:type="dcterms:W3CDTF">2020-11-21T04:00:51Z</dcterms:created>
  <dcterms:modified xsi:type="dcterms:W3CDTF">2024-10-30T14:53:19Z</dcterms:modified>
</cp:coreProperties>
</file>