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5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86" r:id="rId4"/>
    <p:sldId id="509" r:id="rId5"/>
    <p:sldId id="521" r:id="rId6"/>
    <p:sldId id="520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10" r:id="rId15"/>
    <p:sldId id="539" r:id="rId16"/>
    <p:sldId id="523" r:id="rId17"/>
    <p:sldId id="513" r:id="rId18"/>
    <p:sldId id="528" r:id="rId19"/>
    <p:sldId id="292" r:id="rId20"/>
    <p:sldId id="2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00"/>
    <a:srgbClr val="00FF00"/>
    <a:srgbClr val="0000FF"/>
    <a:srgbClr val="2911B7"/>
    <a:srgbClr val="BCDFFC"/>
    <a:srgbClr val="BAE18F"/>
    <a:srgbClr val="0D91E3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5226" autoAdjust="0"/>
  </p:normalViewPr>
  <p:slideViewPr>
    <p:cSldViewPr snapToGrid="0" showGuides="1">
      <p:cViewPr varScale="1">
        <p:scale>
          <a:sx n="47" d="100"/>
          <a:sy n="47" d="100"/>
        </p:scale>
        <p:origin x="67" y="773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t>‹#›</a:t>
            </a:fld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t>30/10/2024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08988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t>10/30/2024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1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20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44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/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/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39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3813BF9-5145-4417-B95D-FA8627973885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  <p:sldLayoutId id="2147483662" r:id="rId26"/>
    <p:sldLayoutId id="2147483663" r:id="rId27"/>
    <p:sldLayoutId id="2147483664" r:id="rId28"/>
    <p:sldLayoutId id="2147483665" r:id="rId29"/>
    <p:sldLayoutId id="2147483666" r:id="rId30"/>
    <p:sldLayoutId id="2147483667" r:id="rId31"/>
    <p:sldLayoutId id="2147483668" r:id="rId32"/>
    <p:sldLayoutId id="2147483669" r:id="rId33"/>
    <p:sldLayoutId id="2147483670" r:id="rId34"/>
    <p:sldLayoutId id="2147483671" r:id="rId35"/>
    <p:sldLayoutId id="2147483673" r:id="rId36"/>
    <p:sldLayoutId id="2147483674" r:id="rId3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wmf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 flipH="1" flipV="1">
            <a:off x="7893007" y="2952971"/>
            <a:ext cx="2985206" cy="3624997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74" name="Прямоугольник 273"/>
          <p:cNvSpPr/>
          <p:nvPr/>
        </p:nvSpPr>
        <p:spPr>
          <a:xfrm>
            <a:off x="3125506" y="2670255"/>
            <a:ext cx="7120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Әлеуметтік инфрақұрылым</a:t>
            </a:r>
            <a:endParaRPr lang="ru-RU" sz="36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7737" y="35651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6</a:t>
            </a:r>
            <a:r>
              <a:rPr lang="en-US" altLang="ru-RU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-</a:t>
            </a:r>
            <a:r>
              <a:rPr lang="en-US" altLang="ru-RU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Century Gothic" panose="020B0502020202020204" pitchFamily="34" charset="0"/>
              </a:rPr>
              <a:t>сынып</a:t>
            </a: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  <a:p>
            <a:pPr algn="ctr">
              <a:buClr>
                <a:srgbClr val="000000"/>
              </a:buClr>
            </a:pPr>
            <a:endParaRPr lang="en-US" altLang="ru-RU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417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Денешынықтыру және спорт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380490"/>
            <a:ext cx="2592070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базалар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49700" y="1349375"/>
            <a:ext cx="2746375" cy="9645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Гимнастикалық және спорттық клубтар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77050" y="1231900"/>
            <a:ext cx="2616200" cy="1082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Спорттық қауымдастықтар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158" r="17158"/>
          <a:stretch>
            <a:fillRect/>
          </a:stretch>
        </p:blipFill>
        <p:spPr>
          <a:xfrm>
            <a:off x="1108075" y="2313940"/>
            <a:ext cx="2592259" cy="1495712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5555" r="25555"/>
          <a:stretch>
            <a:fillRect/>
          </a:stretch>
        </p:blipFill>
        <p:spPr>
          <a:xfrm>
            <a:off x="3793929" y="2313940"/>
            <a:ext cx="2592259" cy="1519506"/>
          </a:xfrm>
          <a:prstGeom prst="rect">
            <a:avLst/>
          </a:prstGeom>
        </p:spPr>
      </p:pic>
      <p:pic>
        <p:nvPicPr>
          <p:cNvPr id="22" name="Замещающая рамка рисунка 21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35651" r="35651"/>
          <a:stretch>
            <a:fillRect/>
          </a:stretch>
        </p:blipFill>
        <p:spPr>
          <a:xfrm>
            <a:off x="2404109" y="3868614"/>
            <a:ext cx="6904013" cy="2039817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6771640" y="2313940"/>
            <a:ext cx="2721610" cy="147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16862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кәсіпорындары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8075" y="1207770"/>
            <a:ext cx="2859405" cy="9023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Дүкендер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62120" y="1207770"/>
            <a:ext cx="2711450" cy="8782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Базарлар, жәрмеңкелер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74560" y="1220470"/>
            <a:ext cx="2708910" cy="9017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Сауда үйлері және орталықтар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02331" y="3909256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Тұрмыстық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2833" y="4502222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95115" y="4474845"/>
            <a:ext cx="2456180" cy="4781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Химиялық тазарту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37119" y="4502099"/>
            <a:ext cx="2455922" cy="4510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Фотостудия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3149" y="5157851"/>
            <a:ext cx="2455922" cy="4510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Шаштараз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989320" y="5082540"/>
            <a:ext cx="2456180" cy="6019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Транспорттық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6" name="Замещающая рамка рисунка 2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262120" y="2164715"/>
            <a:ext cx="2802255" cy="1391920"/>
          </a:xfrm>
          <a:prstGeom prst="rect">
            <a:avLst/>
          </a:prstGeom>
        </p:spPr>
      </p:pic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274560" y="2164715"/>
            <a:ext cx="2748915" cy="1378585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75" y="2164715"/>
            <a:ext cx="2859405" cy="15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 құқығын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07893" y="1208040"/>
            <a:ext cx="2766646" cy="45133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Заңдық ақыл кеңес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01000" y="1175122"/>
            <a:ext cx="3085199" cy="45021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Соттар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06448" y="1162835"/>
            <a:ext cx="3054629" cy="46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Адвокаттық кеңселер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71890" y="2443404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634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Балалар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38394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Қарттар үйі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239368" y="2983301"/>
            <a:ext cx="2455922" cy="5898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Жатақхана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0689" y="1722767"/>
            <a:ext cx="2683850" cy="56214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қызметі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31323" y="1693184"/>
            <a:ext cx="3054876" cy="59172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Қауіпсіздік жүйесі мен құралдары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906448" y="1677252"/>
            <a:ext cx="3054629" cy="5559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Нотариалдық кеңселер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4095115" y="3871595"/>
            <a:ext cx="2743835" cy="1730375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039610" y="3871595"/>
            <a:ext cx="2546985" cy="172974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3650" y="3872230"/>
            <a:ext cx="2610485" cy="1729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Қаржылық қызметтер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32530" y="13950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9260" y="3388360"/>
            <a:ext cx="2019935" cy="3987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Сақтандыру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699500" y="3938954"/>
            <a:ext cx="2019442" cy="5627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Банкоматтар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68407" y="4727648"/>
            <a:ext cx="2455922" cy="84321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Валюта айырбастау пункттері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417254" y="4096129"/>
            <a:ext cx="2076949" cy="4929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Төлем терминалдары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352030" y="3493770"/>
            <a:ext cx="2094865" cy="4451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Ломбардтар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92" r="22292"/>
          <a:stretch>
            <a:fillRect/>
          </a:stretch>
        </p:blipFill>
        <p:spPr>
          <a:xfrm>
            <a:off x="7654561" y="1249373"/>
            <a:ext cx="2108298" cy="2138987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055" r="22055"/>
          <a:stretch>
            <a:fillRect/>
          </a:stretch>
        </p:blipFill>
        <p:spPr>
          <a:xfrm>
            <a:off x="2068245" y="1286102"/>
            <a:ext cx="1788648" cy="1814684"/>
          </a:xfrm>
          <a:prstGeom prst="rect">
            <a:avLst/>
          </a:prstGeom>
        </p:spPr>
      </p:pic>
      <p:pic>
        <p:nvPicPr>
          <p:cNvPr id="20" name="Замещающая рамка рисунка 19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4862519" y="2362572"/>
            <a:ext cx="1825933" cy="1576333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1254125" y="4585335"/>
            <a:ext cx="2465070" cy="112712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408" y="4727648"/>
            <a:ext cx="2550795" cy="139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136650" y="849630"/>
            <a:ext cx="8775700" cy="8509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Атқаратын қызметі бойынша әлеуметтік инфрақұрылым кәсіпорындары өте маңызды функциялар атқарады:</a:t>
            </a:r>
          </a:p>
          <a:p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243965" y="1935480"/>
            <a:ext cx="604710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-тұлғаның қалыптасу мен дамуына ықпал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04620" y="2679700"/>
            <a:ext cx="6424295" cy="6026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-денсаулықты сақтау, өмір сүру ұзақтығын арттыруды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485265" y="3386455"/>
            <a:ext cx="6951980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  б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ос уақыт пен демалысты өткізуді қамтамасыз етеді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86890" y="4206240"/>
            <a:ext cx="7411085" cy="51308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  <a:sym typeface="+mn-ea"/>
              </a:rPr>
              <a:t>-материалдық қызметтер көрсетеді, яғни нәтижесі көрінетін жұмысты орындайды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8327390" y="1334770"/>
            <a:ext cx="2596515" cy="1947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498091" y="787549"/>
            <a:ext cx="8630648" cy="11759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Халықтың денсаулығын ұйымдастыру саласы – адамдардың (туристердің) немесе ұйымдардың (турагенттіктер, қонақүйлер) демалыс денсаулықты қалпына келтіру рекреациясына бағытталған қызмет көрсету түрі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98091" y="2182257"/>
            <a:ext cx="4082801" cy="25453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 – «демалыс»ұғымының баламасы. Тұрғын үйіңнен басқа жерде денсаулықты немесе жұмыс қабілетін, табиғат аясында немесе туристік серуендеу кезінде демалу арқылы қалпына келтіру.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96001" y="2182257"/>
            <a:ext cx="3600090" cy="274598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Рекреациялық қажетті жағдай – жеткілікті қаржы, рекреациялық ресурс түрлері, рекреациялық шаруашылық (қонақүйлер, демалыс үйлері, санаторийлер т.б)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58545" y="672465"/>
            <a:ext cx="10074275" cy="12623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Еліміздегі рекреациялық ресурстар: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1.Табиғи-рекреациялық ресурстар – су қоймалары, ормандар, таулар.</a:t>
            </a:r>
          </a:p>
          <a:p>
            <a:r>
              <a:rPr lang="en-US" sz="2000" b="1" dirty="0" smtClean="0">
                <a:solidFill>
                  <a:srgbClr val="3F3F3F">
                    <a:lumMod val="50000"/>
                  </a:srgb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2.Мәдени-тарихи ресурстар – ежелгі қалашықтар, кесенелер, қорғандар, мешіттер және т.б.</a:t>
            </a: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5362" r="25362"/>
          <a:stretch>
            <a:fillRect/>
          </a:stretch>
        </p:blipFill>
        <p:spPr>
          <a:xfrm>
            <a:off x="1195754" y="2074985"/>
            <a:ext cx="2454861" cy="1501335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22282" r="22282"/>
          <a:stretch>
            <a:fillRect/>
          </a:stretch>
        </p:blipFill>
        <p:spPr>
          <a:xfrm>
            <a:off x="4654062" y="1934845"/>
            <a:ext cx="2461845" cy="1395827"/>
          </a:xfrm>
          <a:prstGeom prst="rect">
            <a:avLst/>
          </a:prstGeom>
        </p:spPr>
      </p:pic>
      <p:pic>
        <p:nvPicPr>
          <p:cNvPr id="17" name="Замещающая рамка рисунка 16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58545" y="3987800"/>
            <a:ext cx="2592070" cy="122301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8455" y="1934845"/>
            <a:ext cx="2943225" cy="1510665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315" y="3935095"/>
            <a:ext cx="2640965" cy="1223010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1288670" y="341942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Шарын шат</a:t>
            </a:r>
            <a:r>
              <a:rPr lang="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қалы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95140" y="3338146"/>
            <a:ext cx="2455922" cy="4103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Көк жайлау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959090" y="3419475"/>
            <a:ext cx="1736725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Бурабай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58635" y="5210810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Ботай мәдениеті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51605" y="5263515"/>
            <a:ext cx="2600960" cy="41021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</a:t>
            </a:r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алқаш көлі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049655" y="5263515"/>
            <a:ext cx="2600960" cy="6197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" altLang="en-US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Қожа Ахмет Яссауи кесенесі</a:t>
            </a:r>
          </a:p>
        </p:txBody>
      </p:sp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2540" y="3963670"/>
            <a:ext cx="2879725" cy="127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53630" y="1176091"/>
            <a:ext cx="3913332" cy="41946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Тапсырма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3465" y="1985010"/>
            <a:ext cx="5846445" cy="31730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Сендер тұратын елді мекенде әлеуметтік инфрақұрылымның қандай нысандары бар? Қандайлары кездеспейді? Неліктен? Қайсыларының болғанын қалайсыз?</a:t>
            </a:r>
          </a:p>
        </p:txBody>
      </p:sp>
      <p:pic>
        <p:nvPicPr>
          <p:cNvPr id="16" name="Замещающая рамка рисунка 15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7027545" y="1176020"/>
            <a:ext cx="2540000" cy="293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252922" y="1275004"/>
            <a:ext cx="3913332" cy="419462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 err="1" smtClean="0"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жауабы</a:t>
            </a:r>
            <a:endParaRPr lang="ru-RU" sz="3200" b="1" dirty="0"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4560" y="1863725"/>
            <a:ext cx="5846445" cy="297688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Еліміздің ірі қалаларында осылардың барлығын дерлік кездестіруге болады, ауылдық елді мекендерде олардың түрлері дүкендер мен банк бөлімшелерімен шектеледі.</a:t>
            </a:r>
          </a:p>
        </p:txBody>
      </p:sp>
      <p:pic>
        <p:nvPicPr>
          <p:cNvPr id="18" name="Замещающая рамка рисунка 17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6812280" y="1614170"/>
            <a:ext cx="2626995" cy="322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366480"/>
            <a:ext cx="10434317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/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/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/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/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/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/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/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/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/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/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/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/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/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/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/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/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/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/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/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/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/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/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/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/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/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/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/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/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/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/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/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/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/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/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/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/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/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/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/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/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/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/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/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/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/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/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/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/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/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/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/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/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/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/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/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/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/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/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/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/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/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/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/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/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/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/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/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/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/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/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/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/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/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/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/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/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/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/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/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/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/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/>
            <p:cNvSpPr txBox="1"/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charset="0"/>
                  <a:cs typeface="Tahoma" panose="020B060403050404020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charset="0"/>
                <a:cs typeface="Tahoma" panose="020B060403050404020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267260" y="1958432"/>
            <a:ext cx="7523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Әлеуметтік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инфрақұрылымдық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жұмысы</a:t>
            </a:r>
            <a:r>
              <a:rPr lang="ru-RU" sz="2800" b="1" dirty="0" smtClean="0"/>
              <a:t> ел </a:t>
            </a:r>
            <a:r>
              <a:rPr lang="ru-RU" sz="2800" b="1" dirty="0" err="1" smtClean="0"/>
              <a:t>экономикасының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халықтың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әл-ауқатының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дамуына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болашағына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 . </a:t>
            </a:r>
            <a:r>
              <a:rPr lang="ru-RU" sz="2800" b="1" dirty="0" err="1" smtClean="0"/>
              <a:t>Бұл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кешеннің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географиясына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тұрғындардың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орналасу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және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тұтыну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факторлары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әсер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етеді</a:t>
            </a:r>
            <a:r>
              <a:rPr lang="ru-RU" sz="2800" b="1" dirty="0" smtClean="0"/>
              <a:t>. 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Прямоугольник 141"/>
          <p:cNvSpPr/>
          <p:nvPr/>
        </p:nvSpPr>
        <p:spPr>
          <a:xfrm>
            <a:off x="1012572" y="1898277"/>
            <a:ext cx="106401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" alt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азақстандық компонентті қосымша қамту негізінде әлеуметтік инфрақұрылым элементтерін сипаттап, маңыздылығына баға береді</a:t>
            </a:r>
            <a:endParaRPr lang="en-US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43" name="Title 14"/>
          <p:cNvSpPr txBox="1"/>
          <p:nvPr/>
        </p:nvSpPr>
        <p:spPr>
          <a:xfrm>
            <a:off x="1012573" y="941652"/>
            <a:ext cx="6319867" cy="848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Source Sans Pro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ource Sans Pro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Source Sans Pro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Source Sans Pro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accent4"/>
                </a:solidFill>
                <a:latin typeface="Tahoma" panose="020B0604030504040204"/>
                <a:ea typeface="Tahoma" panose="020B0604030504040204"/>
                <a:cs typeface="Tahoma" panose="020B0604030504040204"/>
                <a:sym typeface="Tahoma" panose="020B0604030504040204"/>
              </a:rPr>
              <a:t>Бүгінгі сабақта:</a:t>
            </a:r>
            <a:endParaRPr lang="en-ID" altLang="ru-RU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4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321" y="0"/>
            <a:ext cx="902677" cy="87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/>
          <p:cNvSpPr/>
          <p:nvPr/>
        </p:nvSpPr>
        <p:spPr>
          <a:xfrm rot="5400000">
            <a:off x="1745900" y="-1760360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903443" y="4797446"/>
            <a:ext cx="66508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Осымен</a:t>
            </a:r>
            <a:r>
              <a:rPr lang="ru-RU" sz="2000" b="1" dirty="0"/>
              <a:t> </a:t>
            </a:r>
            <a:r>
              <a:rPr lang="ru-RU" sz="2000" b="1" dirty="0" err="1"/>
              <a:t>сабағымыз</a:t>
            </a:r>
            <a:r>
              <a:rPr lang="ru-RU" sz="2000" b="1" dirty="0"/>
              <a:t> </a:t>
            </a:r>
            <a:r>
              <a:rPr lang="ru-RU" sz="2000" b="1" dirty="0" err="1"/>
              <a:t>аяқталды</a:t>
            </a:r>
            <a:r>
              <a:rPr lang="ru-RU" sz="2000" b="1" dirty="0"/>
              <a:t>. </a:t>
            </a:r>
            <a:r>
              <a:rPr lang="ru-RU" sz="2000" b="1" dirty="0" err="1"/>
              <a:t>Сау</a:t>
            </a:r>
            <a:r>
              <a:rPr lang="ru-RU" sz="2000" b="1" dirty="0"/>
              <a:t> </a:t>
            </a:r>
            <a:r>
              <a:rPr lang="ru-RU" sz="2000" b="1" dirty="0" err="1"/>
              <a:t>болыңыздар</a:t>
            </a:r>
            <a:r>
              <a:rPr lang="ru-RU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33622" y="862449"/>
            <a:ext cx="3609225" cy="5046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Мақсатқа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881617" y="3837292"/>
            <a:ext cx="6273294" cy="60439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 біздің өмірімізде қандай рөл атқарады?</a:t>
            </a:r>
            <a:endParaRPr lang="ru-RU" sz="2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97046" y="1760709"/>
            <a:ext cx="5450646" cy="5605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дегеніміз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не?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18201" y="2694560"/>
            <a:ext cx="5665763" cy="59562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неден тұрады?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026" name="Picture 2" descr="Как правильно ставить цели для стартапов. Объясняет эксперт — Секрет фирмы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6893" y="862450"/>
            <a:ext cx="3376246" cy="242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718942" y="900437"/>
            <a:ext cx="3299733" cy="76399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Инфрақұрылым кешені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3305908" y="1699847"/>
            <a:ext cx="1095699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307015" y="1699847"/>
            <a:ext cx="1270230" cy="666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1383323" y="2366372"/>
            <a:ext cx="3681046" cy="11036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Коммуникациялық жүйе (көлік және байланыс)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447694" y="2343167"/>
            <a:ext cx="3751385" cy="10799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(құрамында 30 түрлі қызмет көрсету саласы)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2050" name="Picture 2" descr="Транспорт гифки, анимированные GIF изображения транспорт - скачать гиф  картинки на GIF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230" y="3555251"/>
            <a:ext cx="2986046" cy="22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Инфраструктура гифки, анимированные GIF изображения инфраструктура -  скачать гиф картинки на GIFER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303" y="3470031"/>
            <a:ext cx="3420776" cy="213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906011" y="794345"/>
            <a:ext cx="10379978" cy="27609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–халықтың қалыпты өмір сүруін қамтамасыз ететін салалар мен кәсіпорындар. Инфрақұрылымды дамытпай қоғамның тыныс-тіршілігін ретке келтіру мүмкін емес. </a:t>
            </a:r>
          </a:p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инфрақұрылымның негізгі орнығу факторы –</a:t>
            </a:r>
            <a:r>
              <a:rPr lang="en-US" b="1" u="sng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халықты орналастыру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Әлеуметтік инфрақұрылым нысандары қызметінің негізгі мақсаты: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адамның тұрмыстық, рухани, мәдени қажеттіліктерін қанағаттандыра отырып, толық және жан-жақты дамыту. Әлеуметтік инфрақұрылым кәсіпорындары адамдарға өз өмірін ыңғайлы етіп ұйымдастыруға көмектесу үшін керек.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2" name="Замещающая рамка рисунка 1"/>
          <p:cNvGraphicFramePr>
            <a:graphicFrameLocks noGrp="1"/>
          </p:cNvGraphicFramePr>
          <p:nvPr>
            <p:ph type="pic" sz="quarter" idx="13"/>
          </p:nvPr>
        </p:nvGraphicFramePr>
        <p:xfrm>
          <a:off x="5954713" y="1641475"/>
          <a:ext cx="2411412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3" imgW="7362825" imgH="3848100" progId="Paint.Picture">
                  <p:embed/>
                </p:oleObj>
              </mc:Choice>
              <mc:Fallback>
                <p:oleObj r:id="rId3" imgW="7362825" imgH="3848100" progId="Paint.Picture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54713" y="1641475"/>
                        <a:ext cx="2411412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Замещающая рамка рисунка 4"/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tretch>
            <a:fillRect/>
          </a:stretch>
        </p:blipFill>
        <p:spPr>
          <a:xfrm>
            <a:off x="1518920" y="3648075"/>
            <a:ext cx="4116705" cy="2158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172308" y="672662"/>
            <a:ext cx="9988061" cy="122461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және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оны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қалпына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i="1" dirty="0" err="1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келтіру</a:t>
            </a:r>
            <a:r>
              <a:rPr lang="ru-RU" b="1" i="1" dirty="0" smtClean="0">
                <a:solidFill>
                  <a:schemeClr val="accent1"/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: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адамдарды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әр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түрлі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аурулардан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қорғау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үшін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денсаулық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сақтау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маңызды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рөл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атқарады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.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Елімізде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4,5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 мен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170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мы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ңнан астам дәрігерлер медициналық көмек көрсетіледі. Мысалы: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58877" y="2060469"/>
            <a:ext cx="2186292" cy="7930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Емханалар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73426" y="2060470"/>
            <a:ext cx="2274278" cy="7930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Ауруханалар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58877" y="3008936"/>
            <a:ext cx="2186292" cy="8405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Шипажайлар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4076" y="2989624"/>
            <a:ext cx="2274278" cy="83950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Перзентханалар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121377" y="2025145"/>
            <a:ext cx="2410884" cy="8287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Дәрігерлік пункт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20742" y="3118790"/>
            <a:ext cx="2410884" cy="8405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Фельдшерлік-акушерлік пункттер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2282" r="22282"/>
          <a:stretch>
            <a:fillRect/>
          </a:stretch>
        </p:blipFill>
        <p:spPr>
          <a:xfrm>
            <a:off x="7391464" y="4119989"/>
            <a:ext cx="1869439" cy="1896651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16289" b="16289"/>
          <a:stretch>
            <a:fillRect/>
          </a:stretch>
        </p:blipFill>
        <p:spPr>
          <a:xfrm>
            <a:off x="9532261" y="2087773"/>
            <a:ext cx="1510341" cy="1532326"/>
          </a:xfrm>
          <a:prstGeom prst="rect">
            <a:avLst/>
          </a:prstGeom>
        </p:spPr>
      </p:pic>
      <p:pic>
        <p:nvPicPr>
          <p:cNvPr id="23" name="Замещающая рамка рисунка 22"/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tretch>
            <a:fillRect/>
          </a:stretch>
        </p:blipFill>
        <p:spPr>
          <a:xfrm>
            <a:off x="1031875" y="4142740"/>
            <a:ext cx="2813050" cy="1677035"/>
          </a:xfrm>
          <a:prstGeom prst="rect">
            <a:avLst/>
          </a:prstGeom>
        </p:spPr>
      </p:pic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tretch>
            <a:fillRect/>
          </a:stretch>
        </p:blipFill>
        <p:spPr>
          <a:xfrm>
            <a:off x="3956050" y="4142740"/>
            <a:ext cx="2689225" cy="1677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62833" y="1208675"/>
            <a:ext cx="2455922" cy="3965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Электрмен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82940" y="1208675"/>
            <a:ext cx="2274278" cy="3965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Газбен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08933" y="171302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Энергия үнемдеу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84642" y="1713343"/>
            <a:ext cx="3083171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Сумен қамтамасыз ету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254143" y="1208603"/>
            <a:ext cx="2753387" cy="395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Жылумен қамту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63418" y="1687431"/>
            <a:ext cx="275338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Су тарту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70660" y="3993515"/>
            <a:ext cx="2373630" cy="7391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Лифт(жеделсаты) жұмысы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470660" y="4829810"/>
            <a:ext cx="2373630" cy="9620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Радиотарату желісі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4642" y="4054157"/>
            <a:ext cx="2274570" cy="83629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Ғимараттарды жай түсуден қорғау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84642" y="4959032"/>
            <a:ext cx="2274570" cy="9620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Телевизиялық антенна және кабель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87225" y="4054157"/>
            <a:ext cx="2502535" cy="7150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Өрт қауіпсіздігі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163418" y="4923595"/>
            <a:ext cx="2481580" cy="9620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Телефон байланысы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>
            <a:fillRect/>
          </a:stretch>
        </p:blipFill>
        <p:spPr>
          <a:xfrm>
            <a:off x="2498725" y="2368550"/>
            <a:ext cx="6035040" cy="1570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1221817" y="849828"/>
            <a:ext cx="7479322" cy="425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және онымен байланысты қызмет түрлері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7110" y="5061585"/>
            <a:ext cx="2515870" cy="5537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Домофон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19195" y="5158105"/>
            <a:ext cx="2818765" cy="5162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Бейнебақылау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007110" y="1290320"/>
            <a:ext cx="3367405" cy="6673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Тұрғын үй құрылысы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811395" y="1290955"/>
            <a:ext cx="3206115" cy="6667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Жөндеу жұмыстары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52215" y="4200525"/>
            <a:ext cx="2698750" cy="5981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Қоқыс шығару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007110" y="4109720"/>
            <a:ext cx="2581275" cy="5988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Компьютерлік желі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02480" y="2150110"/>
            <a:ext cx="2840990" cy="16910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Жолдарды тазалау және үй маңындағы аумақты қалыпты күйде ұстау (абаттандыру)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07745" y="2150110"/>
            <a:ext cx="3366770" cy="173926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Коммуналдық қызметтерді есепке алу және есеп айырысу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21170" y="3899535"/>
            <a:ext cx="2753360" cy="17748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Ортақ пайдаланылатын ағымдық тазалау және санитарлық-эпидемиологиялық өңдеу.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pic>
        <p:nvPicPr>
          <p:cNvPr id="13" name="Замещающая рамка рисунка 1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8701405" y="849630"/>
            <a:ext cx="2411730" cy="1880870"/>
          </a:xfrm>
          <a:prstGeom prst="rect">
            <a:avLst/>
          </a:prstGeom>
        </p:spPr>
      </p:pic>
      <p:pic>
        <p:nvPicPr>
          <p:cNvPr id="14" name="Замещающая рамка рисунка 13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7192645" y="2231390"/>
            <a:ext cx="2011045" cy="1445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2283537" y="672663"/>
            <a:ext cx="7479322" cy="4256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Білім және тәрбие орталықтары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90625" y="1232535"/>
            <a:ext cx="2847975" cy="396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Мектеп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12335" y="1232535"/>
            <a:ext cx="2905125" cy="396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Колледждер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0391" y="3636454"/>
            <a:ext cx="2373424" cy="47119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Балабақша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245782" y="3633295"/>
            <a:ext cx="2307420" cy="41975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Үйірмелер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863840" y="1232535"/>
            <a:ext cx="2858135" cy="3962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Университеттер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188608" y="3636454"/>
            <a:ext cx="2208597" cy="4180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charset="0"/>
                <a:ea typeface="Tahoma" panose="020B0604030504040204" charset="0"/>
                <a:cs typeface="Tahoma" panose="020B0604030504040204" charset="0"/>
              </a:rPr>
              <a:t>Кітапханалар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" panose="020B0604030504040204" charset="0"/>
              <a:ea typeface="Tahoma" panose="020B0604030504040204" charset="0"/>
              <a:cs typeface="Tahoma" panose="020B0604030504040204" charset="0"/>
            </a:endParaRPr>
          </a:p>
        </p:txBody>
      </p:sp>
      <p:graphicFrame>
        <p:nvGraphicFramePr>
          <p:cNvPr id="14" name="Замещающая рамка рисунка 13"/>
          <p:cNvGraphicFramePr>
            <a:graphicFrameLocks noGrp="1"/>
          </p:cNvGraphicFramePr>
          <p:nvPr>
            <p:ph type="pic" sz="quarter" idx="16"/>
            <p:extLst>
              <p:ext uri="{D42A27DB-BD31-4B8C-83A1-F6EECF244321}">
                <p14:modId xmlns:p14="http://schemas.microsoft.com/office/powerpoint/2010/main" val="1688027469"/>
              </p:ext>
            </p:extLst>
          </p:nvPr>
        </p:nvGraphicFramePr>
        <p:xfrm>
          <a:off x="1446213" y="1779786"/>
          <a:ext cx="2592387" cy="158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8439150" imgH="5153025" progId="Paint.Picture">
                  <p:embed/>
                </p:oleObj>
              </mc:Choice>
              <mc:Fallback>
                <p:oleObj r:id="rId3" imgW="8439150" imgH="5153025" progId="Paint.Picture">
                  <p:embed/>
                  <p:pic>
                    <p:nvPicPr>
                      <p:cNvPr id="0" name="Изображение 2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6213" y="1779786"/>
                        <a:ext cx="2592387" cy="1582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Замещающая рамка рисунка 24"/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130" r="24130"/>
          <a:stretch>
            <a:fillRect/>
          </a:stretch>
        </p:blipFill>
        <p:spPr>
          <a:xfrm>
            <a:off x="4712335" y="1628775"/>
            <a:ext cx="2592259" cy="1978409"/>
          </a:xfrm>
          <a:prstGeom prst="rect">
            <a:avLst/>
          </a:prstGeom>
        </p:spPr>
      </p:pic>
      <p:pic>
        <p:nvPicPr>
          <p:cNvPr id="27" name="Замещающая рамка рисунка 26"/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tretch>
            <a:fillRect/>
          </a:stretch>
        </p:blipFill>
        <p:spPr>
          <a:xfrm>
            <a:off x="7863840" y="1760220"/>
            <a:ext cx="2858135" cy="1429385"/>
          </a:xfrm>
          <a:prstGeom prst="rect">
            <a:avLst/>
          </a:prstGeom>
        </p:spPr>
      </p:pic>
      <p:pic>
        <p:nvPicPr>
          <p:cNvPr id="29" name="Замещающая рамка рисунка 28"/>
          <p:cNvPicPr>
            <a:picLocks noGrp="1" noChangeAspect="1"/>
          </p:cNvPicPr>
          <p:nvPr>
            <p:ph type="pic" sz="quarter" idx="19"/>
          </p:nvPr>
        </p:nvPicPr>
        <p:blipFill>
          <a:blip r:embed="rId7"/>
          <a:stretch>
            <a:fillRect/>
          </a:stretch>
        </p:blipFill>
        <p:spPr>
          <a:xfrm>
            <a:off x="1080770" y="4222750"/>
            <a:ext cx="2592705" cy="15621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755" y="4107815"/>
            <a:ext cx="2781300" cy="1677035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24" y="4107645"/>
            <a:ext cx="2602865" cy="15881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13</TotalTime>
  <Words>568</Words>
  <Application>Microsoft Office PowerPoint</Application>
  <PresentationFormat>Широкоэкранный</PresentationFormat>
  <Paragraphs>109</Paragraphs>
  <Slides>20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1" baseType="lpstr">
      <vt:lpstr>Arial</vt:lpstr>
      <vt:lpstr>Brush Script MT</vt:lpstr>
      <vt:lpstr>Calibri</vt:lpstr>
      <vt:lpstr>Century Gothic</vt:lpstr>
      <vt:lpstr>Constantia</vt:lpstr>
      <vt:lpstr>Franklin Gothic Book</vt:lpstr>
      <vt:lpstr>Rage Italic</vt:lpstr>
      <vt:lpstr>Tahoma</vt:lpstr>
      <vt:lpstr>Tahoma KZ</vt:lpstr>
      <vt:lpstr>Кнопка</vt:lpstr>
      <vt:lpstr>Paintbrush 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Huawei</cp:lastModifiedBy>
  <cp:revision>1788</cp:revision>
  <dcterms:created xsi:type="dcterms:W3CDTF">2017-01-10T11:09:00Z</dcterms:created>
  <dcterms:modified xsi:type="dcterms:W3CDTF">2024-10-30T14:52:03Z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1049-11.2.0.9984</vt:lpwstr>
  </property>
</Properties>
</file>