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6" r:id="rId4"/>
    <p:sldId id="261" r:id="rId5"/>
    <p:sldId id="259" r:id="rId6"/>
    <p:sldId id="262" r:id="rId7"/>
    <p:sldId id="264" r:id="rId8"/>
    <p:sldId id="265" r:id="rId9"/>
    <p:sldId id="266" r:id="rId10"/>
    <p:sldId id="268" r:id="rId11"/>
    <p:sldId id="270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8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D8C88C-5F1D-40AB-A2D9-FFAEA0442DA2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874313-4B38-4A86-81B9-995B19FCE7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8623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285984" y="214290"/>
            <a:ext cx="65008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br>
              <a:rPr lang="kk-KZ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6-сынып</a:t>
            </a:r>
            <a:r>
              <a:rPr lang="en-US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Бөлім 6.2А Заттар және материалдар.  Заттардың құрылысы мен қасиеттері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4429132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altLang="ru-RU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№3 сабақ</a:t>
            </a:r>
            <a:endParaRPr lang="en-US" altLang="ru-RU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altLang="ru-RU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Тақырыбы:  </a:t>
            </a:r>
            <a:r>
              <a:rPr lang="kk-KZ" altLang="ru-RU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Заттардың </a:t>
            </a:r>
            <a:r>
              <a:rPr lang="kk-KZ" altLang="ru-RU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жіктелуі</a:t>
            </a:r>
            <a:endParaRPr lang="kk-KZ" altLang="ru-RU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501122" cy="6643710"/>
          </a:xfrm>
        </p:spPr>
        <p:txBody>
          <a:bodyPr/>
          <a:lstStyle/>
          <a:p>
            <a:r>
              <a:rPr lang="kk-KZ" dirty="0" smtClean="0"/>
              <a:t>3- тапсырма</a:t>
            </a:r>
          </a:p>
          <a:p>
            <a:r>
              <a:rPr lang="ru-RU" b="1" dirty="0" err="1" smtClean="0"/>
              <a:t>Суретте</a:t>
            </a:r>
            <a:r>
              <a:rPr lang="ru-RU" b="1" dirty="0" smtClean="0"/>
              <a:t> </a:t>
            </a:r>
            <a:r>
              <a:rPr lang="ru-RU" b="1" dirty="0" err="1" smtClean="0"/>
              <a:t>берілген</a:t>
            </a:r>
            <a:r>
              <a:rPr lang="ru-RU" b="1" dirty="0" smtClean="0"/>
              <a:t> </a:t>
            </a:r>
            <a:r>
              <a:rPr lang="ru-RU" b="1" dirty="0" err="1" smtClean="0"/>
              <a:t>жанды</a:t>
            </a:r>
            <a:r>
              <a:rPr lang="ru-RU" b="1" dirty="0" smtClean="0"/>
              <a:t> </a:t>
            </a:r>
            <a:r>
              <a:rPr lang="ru-RU" b="1" dirty="0" err="1" smtClean="0"/>
              <a:t>табиғат денелерінің қандай ортаға жататынын</a:t>
            </a:r>
            <a:r>
              <a:rPr lang="ru-RU" b="1" dirty="0" smtClean="0"/>
              <a:t> </a:t>
            </a:r>
            <a:r>
              <a:rPr lang="ru-RU" b="1" dirty="0" err="1" smtClean="0"/>
              <a:t>анықта.</a:t>
            </a:r>
            <a:endParaRPr lang="kk-KZ" dirty="0" smtClean="0"/>
          </a:p>
          <a:p>
            <a:endParaRPr lang="ru-RU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18859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571612"/>
            <a:ext cx="18002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1571612"/>
            <a:ext cx="17335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1571612"/>
            <a:ext cx="178117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0" y="3071810"/>
            <a:ext cx="207170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714876" y="3071810"/>
            <a:ext cx="207170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929454" y="3071810"/>
            <a:ext cx="207170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57422" y="3071810"/>
            <a:ext cx="207170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14348" y="4286256"/>
          <a:ext cx="7643813" cy="1285859"/>
        </p:xfrm>
        <a:graphic>
          <a:graphicData uri="http://schemas.openxmlformats.org/drawingml/2006/table">
            <a:tbl>
              <a:tblPr/>
              <a:tblGrid>
                <a:gridCol w="7643813"/>
              </a:tblGrid>
              <a:tr h="645779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тірі табиғаттағы қышқылдық, сілтілік </a:t>
                      </a:r>
                      <a:r>
                        <a:rPr lang="kk-KZ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заттарды ажыратады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Айырмашылығын дұрыс жазады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501122" cy="6643710"/>
          </a:xfrm>
        </p:spPr>
        <p:txBody>
          <a:bodyPr/>
          <a:lstStyle/>
          <a:p>
            <a:r>
              <a:rPr lang="kk-KZ" dirty="0" smtClean="0"/>
              <a:t>3- тапсырма</a:t>
            </a:r>
          </a:p>
          <a:p>
            <a:r>
              <a:rPr lang="ru-RU" b="1" dirty="0" err="1" smtClean="0"/>
              <a:t>Суретте</a:t>
            </a:r>
            <a:r>
              <a:rPr lang="ru-RU" b="1" dirty="0" smtClean="0"/>
              <a:t> </a:t>
            </a:r>
            <a:r>
              <a:rPr lang="ru-RU" b="1" dirty="0" err="1" smtClean="0"/>
              <a:t>берілген</a:t>
            </a:r>
            <a:r>
              <a:rPr lang="ru-RU" b="1" dirty="0" smtClean="0"/>
              <a:t> </a:t>
            </a:r>
            <a:r>
              <a:rPr lang="ru-RU" b="1" dirty="0" err="1" smtClean="0"/>
              <a:t>жанды</a:t>
            </a:r>
            <a:r>
              <a:rPr lang="ru-RU" b="1" dirty="0" smtClean="0"/>
              <a:t> </a:t>
            </a:r>
            <a:r>
              <a:rPr lang="ru-RU" b="1" dirty="0" err="1" smtClean="0"/>
              <a:t>табиғат денелерінің қандай ортаға жататынын</a:t>
            </a:r>
            <a:r>
              <a:rPr lang="ru-RU" b="1" dirty="0" smtClean="0"/>
              <a:t> </a:t>
            </a:r>
            <a:r>
              <a:rPr lang="ru-RU" b="1" dirty="0" err="1" smtClean="0"/>
              <a:t>анықта.</a:t>
            </a:r>
            <a:endParaRPr lang="kk-KZ" dirty="0" smtClean="0"/>
          </a:p>
          <a:p>
            <a:endParaRPr lang="ru-RU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18859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571612"/>
            <a:ext cx="18002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1571612"/>
            <a:ext cx="17335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1571612"/>
            <a:ext cx="178117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14348" y="4286256"/>
          <a:ext cx="7643813" cy="1285859"/>
        </p:xfrm>
        <a:graphic>
          <a:graphicData uri="http://schemas.openxmlformats.org/drawingml/2006/table">
            <a:tbl>
              <a:tblPr/>
              <a:tblGrid>
                <a:gridCol w="7643813"/>
              </a:tblGrid>
              <a:tr h="645779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тірі табиғаттағы қышқылдық, сілтілік </a:t>
                      </a:r>
                      <a:r>
                        <a:rPr lang="kk-KZ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заттарды ажыратады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Айырмашылығын дұрыс жазады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3071810"/>
            <a:ext cx="871540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Қышқыл орта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Сілтілі орта                      Қышқыл орта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Сілтілі орта</a:t>
            </a:r>
            <a:endParaRPr kumimoji="0" lang="kk-KZ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Pictures\Без названия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428604"/>
            <a:ext cx="7576398" cy="5819796"/>
          </a:xfrm>
        </p:spPr>
        <p:txBody>
          <a:bodyPr>
            <a:normAutofit fontScale="85000" lnSpcReduction="20000"/>
          </a:bodyPr>
          <a:lstStyle/>
          <a:p>
            <a:r>
              <a:rPr lang="kk-KZ" altLang="ru-RU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Заттардың жіктелуі</a:t>
            </a:r>
            <a:endParaRPr lang="kk-KZ" altLang="ru-RU" sz="4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altLang="ru-RU" sz="5400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altLang="ru-RU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r>
              <a:rPr lang="kk-KZ" dirty="0" smtClean="0">
                <a:solidFill>
                  <a:srgbClr val="002060"/>
                </a:solidFill>
              </a:rPr>
              <a:t>- 6.3.2.2 тірі және өлі табиғаттағы қышқылдық, сілтілік және бейтарап орталарды ажыратады және әмбебап индикатор көмегімен ортаны анықтайды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kk-KZ" altLang="ru-RU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Бағалау критерийі:</a:t>
            </a:r>
          </a:p>
          <a:p>
            <a:r>
              <a:rPr lang="kk-KZ" dirty="0" smtClean="0">
                <a:solidFill>
                  <a:srgbClr val="002060"/>
                </a:solidFill>
              </a:rPr>
              <a:t>- индикатор ұғымын түсінеді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- ерітіндідегі заттарды ортасы бойынша жіктейді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- әр түрлі орталы ерітінділердегі әмбебап индикаторының түсінің өзгеру диапазонын біледі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- әмбебап индикатордың қышқылдық, сілтілі және бейтарап ортадағы түсін атайды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kk-KZ" dirty="0" smtClean="0">
                <a:solidFill>
                  <a:srgbClr val="002060"/>
                </a:solidFill>
              </a:rPr>
              <a:t>-табиғи индикатор дайындай алады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00232" y="3071810"/>
            <a:ext cx="6858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i="1" dirty="0" smtClean="0"/>
          </a:p>
          <a:p>
            <a:r>
              <a:rPr lang="en-US" i="1" dirty="0" smtClean="0"/>
              <a:t>pH</a:t>
            </a:r>
            <a:r>
              <a:rPr lang="en-US" dirty="0"/>
              <a:t> </a:t>
            </a:r>
            <a:r>
              <a:rPr lang="ru-RU" dirty="0" err="1"/>
              <a:t>шкаласы</a:t>
            </a:r>
            <a:r>
              <a:rPr lang="ru-RU" dirty="0"/>
              <a:t> </a:t>
            </a:r>
            <a:r>
              <a:rPr lang="ru-RU" dirty="0" err="1"/>
              <a:t>судың қышқыл-негіздік тепе-теңдігін сипаттайды</a:t>
            </a:r>
            <a:r>
              <a:rPr lang="ru-RU" dirty="0"/>
              <a:t>.</a:t>
            </a:r>
          </a:p>
          <a:p>
            <a:r>
              <a:rPr lang="ru-RU" dirty="0" err="1"/>
              <a:t>Заттарды</a:t>
            </a:r>
            <a:r>
              <a:rPr lang="ru-RU" dirty="0"/>
              <a:t> суда </a:t>
            </a:r>
            <a:r>
              <a:rPr lang="ru-RU" dirty="0" err="1"/>
              <a:t>араластырғанда олардың әртүрлі қасиеттері байқалады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заттардың ерітінділері</a:t>
            </a:r>
            <a:r>
              <a:rPr lang="ru-RU" dirty="0"/>
              <a:t> </a:t>
            </a:r>
            <a:r>
              <a:rPr lang="ru-RU" dirty="0" err="1"/>
              <a:t>қышқыл дәмді және қышқыл </a:t>
            </a:r>
            <a:r>
              <a:rPr lang="ru-RU" dirty="0"/>
              <a:t>орта </a:t>
            </a:r>
            <a:r>
              <a:rPr lang="ru-RU" dirty="0" err="1"/>
              <a:t>түзеді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заттар</a:t>
            </a:r>
            <a:r>
              <a:rPr lang="ru-RU" dirty="0"/>
              <a:t> </a:t>
            </a:r>
            <a:r>
              <a:rPr lang="ru-RU" dirty="0" err="1"/>
              <a:t>ащы</a:t>
            </a:r>
            <a:r>
              <a:rPr lang="ru-RU" dirty="0"/>
              <a:t> </a:t>
            </a:r>
            <a:r>
              <a:rPr lang="ru-RU" dirty="0" err="1"/>
              <a:t>дәмді және сілтілі</a:t>
            </a:r>
            <a:r>
              <a:rPr lang="ru-RU" dirty="0"/>
              <a:t> орта </a:t>
            </a:r>
            <a:r>
              <a:rPr lang="ru-RU" dirty="0" err="1"/>
              <a:t>түзеді</a:t>
            </a:r>
            <a:r>
              <a:rPr lang="ru-RU" dirty="0"/>
              <a:t>. </a:t>
            </a:r>
            <a:r>
              <a:rPr lang="ru-RU" dirty="0" err="1"/>
              <a:t>Кейбіреулері</a:t>
            </a:r>
            <a:r>
              <a:rPr lang="ru-RU" dirty="0"/>
              <a:t> </a:t>
            </a:r>
            <a:r>
              <a:rPr lang="ru-RU" dirty="0" err="1"/>
              <a:t>бейтарап</a:t>
            </a:r>
            <a:r>
              <a:rPr lang="ru-RU" dirty="0"/>
              <a:t> орта </a:t>
            </a:r>
            <a:r>
              <a:rPr lang="ru-RU" dirty="0" err="1"/>
              <a:t>түзеді</a:t>
            </a:r>
            <a:r>
              <a:rPr lang="ru-RU" dirty="0"/>
              <a:t>, </a:t>
            </a:r>
            <a:r>
              <a:rPr lang="ru-RU" dirty="0" err="1"/>
              <a:t>бұндай ерітінділердің айқын дәмі болмайды</a:t>
            </a:r>
            <a:r>
              <a:rPr lang="ru-RU" dirty="0"/>
              <a:t>.</a:t>
            </a:r>
          </a:p>
          <a:p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ерітіндінің</a:t>
            </a:r>
            <a:r>
              <a:rPr lang="ru-RU" dirty="0"/>
              <a:t> </a:t>
            </a:r>
            <a:r>
              <a:rPr lang="en-US" i="1" dirty="0"/>
              <a:t>pH</a:t>
            </a:r>
            <a:r>
              <a:rPr lang="en-US" dirty="0"/>
              <a:t> 1 </a:t>
            </a:r>
            <a:r>
              <a:rPr lang="ru-RU" dirty="0"/>
              <a:t>мен 7 </a:t>
            </a:r>
            <a:r>
              <a:rPr lang="ru-RU" dirty="0" err="1"/>
              <a:t>аралығында өзгерсе </a:t>
            </a:r>
            <a:r>
              <a:rPr lang="ru-RU" dirty="0"/>
              <a:t>, </a:t>
            </a:r>
            <a:r>
              <a:rPr lang="ru-RU" dirty="0" err="1"/>
              <a:t>бұл </a:t>
            </a:r>
            <a:r>
              <a:rPr lang="ru-RU" dirty="0"/>
              <a:t>– </a:t>
            </a:r>
            <a:r>
              <a:rPr lang="ru-RU" dirty="0" err="1"/>
              <a:t>қышқыл </a:t>
            </a:r>
            <a:r>
              <a:rPr lang="ru-RU" dirty="0"/>
              <a:t>орта.</a:t>
            </a:r>
          </a:p>
          <a:p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ерітіндінің</a:t>
            </a:r>
            <a:r>
              <a:rPr lang="ru-RU" dirty="0"/>
              <a:t> </a:t>
            </a:r>
            <a:r>
              <a:rPr lang="en-US" i="1" dirty="0"/>
              <a:t>pH</a:t>
            </a:r>
            <a:r>
              <a:rPr lang="en-US" dirty="0"/>
              <a:t> 7-</a:t>
            </a:r>
            <a:r>
              <a:rPr lang="ru-RU" dirty="0" err="1"/>
              <a:t>ге</a:t>
            </a:r>
            <a:r>
              <a:rPr lang="ru-RU" dirty="0"/>
              <a:t> </a:t>
            </a:r>
            <a:r>
              <a:rPr lang="ru-RU" dirty="0" err="1"/>
              <a:t>тең болса</a:t>
            </a:r>
            <a:r>
              <a:rPr lang="ru-RU" dirty="0"/>
              <a:t>, </a:t>
            </a:r>
            <a:r>
              <a:rPr lang="ru-RU" dirty="0" err="1"/>
              <a:t>бұл </a:t>
            </a:r>
            <a:r>
              <a:rPr lang="ru-RU" dirty="0"/>
              <a:t>– </a:t>
            </a:r>
            <a:r>
              <a:rPr lang="ru-RU" dirty="0" err="1"/>
              <a:t>бейтарап</a:t>
            </a:r>
            <a:r>
              <a:rPr lang="ru-RU" dirty="0"/>
              <a:t> орта.</a:t>
            </a:r>
          </a:p>
          <a:p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ерітіндінің</a:t>
            </a:r>
            <a:r>
              <a:rPr lang="ru-RU" dirty="0"/>
              <a:t> </a:t>
            </a:r>
            <a:r>
              <a:rPr lang="en-US" i="1" dirty="0"/>
              <a:t>pH</a:t>
            </a:r>
            <a:r>
              <a:rPr lang="en-US" dirty="0"/>
              <a:t> 7 </a:t>
            </a:r>
            <a:r>
              <a:rPr lang="ru-RU" dirty="0"/>
              <a:t>мен 14 </a:t>
            </a:r>
            <a:r>
              <a:rPr lang="ru-RU" dirty="0" err="1"/>
              <a:t>аралығында өзгерсе</a:t>
            </a:r>
            <a:r>
              <a:rPr lang="ru-RU" dirty="0"/>
              <a:t>, </a:t>
            </a:r>
            <a:r>
              <a:rPr lang="ru-RU" dirty="0" err="1"/>
              <a:t>бұл </a:t>
            </a:r>
            <a:r>
              <a:rPr lang="ru-RU" dirty="0"/>
              <a:t>– </a:t>
            </a:r>
            <a:r>
              <a:rPr lang="ru-RU" dirty="0" err="1"/>
              <a:t>негіздік</a:t>
            </a:r>
            <a:r>
              <a:rPr lang="ru-RU" dirty="0"/>
              <a:t> орта.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"/>
            <a:ext cx="7543832" cy="3286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33398" t="36219" r="19007" b="22438"/>
          <a:stretch/>
        </p:blipFill>
        <p:spPr>
          <a:xfrm>
            <a:off x="107504" y="2204864"/>
            <a:ext cx="9036496" cy="46291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504" y="219706"/>
            <a:ext cx="554461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 түрлі заттардың ортасы</a:t>
            </a:r>
            <a:r>
              <a:rPr lang="ru-RU" b="1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ru-RU" b="1" dirty="0">
                <a:solidFill>
                  <a:schemeClr val="bg1">
                    <a:lumMod val="10000"/>
                  </a:schemeClr>
                </a:solidFill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268" y="819869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Қышқылдық орта – қышқылдар</a:t>
            </a:r>
          </a:p>
          <a:p>
            <a:pPr algn="ctr" eaLnBrk="1" hangingPunct="1"/>
            <a:r>
              <a:rPr lang="kk-KZ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Бейтарап орта – су, кейбір тұздардың ерітіндісі</a:t>
            </a:r>
          </a:p>
          <a:p>
            <a:pPr algn="ctr" eaLnBrk="1" hangingPunct="1"/>
            <a:r>
              <a:rPr lang="kk-KZ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Сілтілік орта  – сілтілер </a:t>
            </a:r>
            <a:endParaRPr lang="kk-KZ" sz="2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19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071546"/>
          <a:ext cx="7858178" cy="4296167"/>
        </p:xfrm>
        <a:graphic>
          <a:graphicData uri="http://schemas.openxmlformats.org/drawingml/2006/table">
            <a:tbl>
              <a:tblPr/>
              <a:tblGrid>
                <a:gridCol w="1963865"/>
                <a:gridCol w="1964771"/>
                <a:gridCol w="1964771"/>
                <a:gridCol w="1964771"/>
              </a:tblGrid>
              <a:tr h="50006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Ж</a:t>
                      </a:r>
                      <a:r>
                        <a:rPr lang="ru-RU" sz="2000" b="1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анды</a:t>
                      </a:r>
                      <a:r>
                        <a:rPr lang="ru-RU" sz="2000" b="1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табиғат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pH</a:t>
                      </a: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Жансыз</a:t>
                      </a:r>
                      <a:r>
                        <a:rPr lang="ru-RU" sz="2000" b="1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табиғат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1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pH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6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айран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3.8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сусабын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4.5 – 5.5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1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алма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3.3 – 3.9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бетке</a:t>
                      </a: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арналған </a:t>
                      </a: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крем(</a:t>
                      </a:r>
                      <a:r>
                        <a:rPr lang="ru-RU" sz="1800" b="0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проблемалы</a:t>
                      </a: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тері</a:t>
                      </a: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4.0 - 4.5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6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соя сүті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7.0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су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7.0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6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тауық жұмыртқасы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7.6 – 7.8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минералды</a:t>
                      </a: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 су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7.5 – 8.5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12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крекер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6.5 – 8.5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антифриз (автокөліктерге арналған мұздатуға қарсы сұйықтық)</a:t>
                      </a:r>
                      <a:endParaRPr lang="ru-RU" sz="18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3D4651"/>
                          </a:solidFill>
                          <a:latin typeface="Times New Roman"/>
                          <a:ea typeface="Times New Roman"/>
                        </a:rPr>
                        <a:t>7.5 – 11.0</a:t>
                      </a:r>
                      <a:endParaRPr lang="ru-RU" sz="18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0"/>
            <a:ext cx="7500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Тірі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жансыз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табиғат денелерінің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мәндері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7567642" cy="514353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1- </a:t>
            </a:r>
            <a:r>
              <a:rPr lang="ru-RU" b="1" dirty="0" err="1" smtClean="0">
                <a:solidFill>
                  <a:srgbClr val="FF0000"/>
                </a:solidFill>
              </a:rPr>
              <a:t>тапсырма</a:t>
            </a:r>
            <a:r>
              <a:rPr lang="ru-RU" b="1" dirty="0" smtClean="0">
                <a:solidFill>
                  <a:srgbClr val="FF0000"/>
                </a:solidFill>
              </a:rPr>
              <a:t> «Тест»</a:t>
            </a:r>
          </a:p>
          <a:p>
            <a:pPr>
              <a:buNone/>
            </a:pPr>
            <a:r>
              <a:rPr lang="ru-RU" sz="1600" b="1" dirty="0" smtClean="0"/>
              <a:t>1. </a:t>
            </a:r>
            <a:r>
              <a:rPr lang="ru-RU" sz="1600" b="1" dirty="0" err="1" smtClean="0"/>
              <a:t>Қышқыл </a:t>
            </a:r>
            <a:r>
              <a:rPr lang="ru-RU" sz="1600" b="1" dirty="0" smtClean="0"/>
              <a:t>орта </a:t>
            </a:r>
            <a:r>
              <a:rPr lang="ru-RU" sz="1600" b="1" dirty="0" err="1" smtClean="0"/>
              <a:t>ерітінділеріне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тән</a:t>
            </a:r>
            <a:r>
              <a:rPr lang="ru-RU" sz="1600" b="1" dirty="0" smtClean="0"/>
              <a:t> </a:t>
            </a:r>
            <a:r>
              <a:rPr lang="en-US" sz="1600" i="1" dirty="0" smtClean="0"/>
              <a:t>pH</a:t>
            </a:r>
            <a:r>
              <a:rPr lang="en-US" sz="1600" b="1" dirty="0" smtClean="0"/>
              <a:t> </a:t>
            </a:r>
            <a:r>
              <a:rPr lang="ru-RU" sz="1600" b="1" dirty="0" err="1" smtClean="0"/>
              <a:t>мәндерінің аралығын таңда.</a:t>
            </a:r>
            <a:endParaRPr lang="ru-RU" sz="1600" b="1" dirty="0" smtClean="0"/>
          </a:p>
          <a:p>
            <a:r>
              <a:rPr lang="kk-KZ" sz="1600" b="1" dirty="0" smtClean="0"/>
              <a:t>а)   </a:t>
            </a:r>
            <a:r>
              <a:rPr lang="ru-RU" sz="1600" i="1" dirty="0" err="1" smtClean="0"/>
              <a:t>рН</a:t>
            </a:r>
            <a:r>
              <a:rPr lang="ru-RU" sz="1600" i="1" dirty="0" smtClean="0"/>
              <a:t> &gt; </a:t>
            </a:r>
            <a:r>
              <a:rPr lang="ru-RU" sz="1600" dirty="0" smtClean="0"/>
              <a:t>7</a:t>
            </a:r>
          </a:p>
          <a:p>
            <a:r>
              <a:rPr lang="kk-KZ" sz="1600" dirty="0" smtClean="0"/>
              <a:t>в)   </a:t>
            </a:r>
            <a:r>
              <a:rPr lang="ru-RU" sz="1600" i="1" dirty="0" err="1" smtClean="0"/>
              <a:t>рН</a:t>
            </a:r>
            <a:r>
              <a:rPr lang="ru-RU" sz="1600" i="1" dirty="0" smtClean="0"/>
              <a:t> </a:t>
            </a:r>
            <a:r>
              <a:rPr lang="ru-RU" sz="1600" dirty="0" smtClean="0"/>
              <a:t>= 7</a:t>
            </a:r>
          </a:p>
          <a:p>
            <a:r>
              <a:rPr lang="kk-KZ" sz="1600" dirty="0" smtClean="0"/>
              <a:t>с)   </a:t>
            </a:r>
            <a:r>
              <a:rPr lang="ru-RU" sz="1600" i="1" dirty="0" err="1" smtClean="0"/>
              <a:t>рН</a:t>
            </a:r>
            <a:r>
              <a:rPr lang="ru-RU" sz="1600" i="1" dirty="0" smtClean="0"/>
              <a:t> &lt; </a:t>
            </a:r>
            <a:r>
              <a:rPr lang="ru-RU" sz="1600" dirty="0" smtClean="0"/>
              <a:t>7</a:t>
            </a:r>
          </a:p>
          <a:p>
            <a:r>
              <a:rPr lang="kk-KZ" sz="1600" dirty="0" smtClean="0"/>
              <a:t>д)  </a:t>
            </a:r>
            <a:r>
              <a:rPr lang="ru-RU" sz="1600" i="1" dirty="0" err="1" smtClean="0"/>
              <a:t>рН</a:t>
            </a:r>
            <a:r>
              <a:rPr lang="ru-RU" sz="1600" i="1" dirty="0" smtClean="0"/>
              <a:t> </a:t>
            </a:r>
            <a:r>
              <a:rPr lang="ru-RU" sz="1600" dirty="0" smtClean="0"/>
              <a:t>= 1</a:t>
            </a:r>
            <a:r>
              <a:rPr lang="ru-RU" sz="1600" i="1" dirty="0" smtClean="0"/>
              <a:t> - </a:t>
            </a:r>
            <a:r>
              <a:rPr lang="ru-RU" sz="1600" dirty="0" smtClean="0"/>
              <a:t>14</a:t>
            </a:r>
          </a:p>
          <a:p>
            <a:pPr>
              <a:buNone/>
            </a:pPr>
            <a:r>
              <a:rPr lang="ru-RU" sz="1600" dirty="0" smtClean="0"/>
              <a:t>2. </a:t>
            </a:r>
            <a:r>
              <a:rPr lang="ru-RU" sz="1600" b="1" dirty="0" err="1" smtClean="0"/>
              <a:t>Қышқыл </a:t>
            </a:r>
            <a:r>
              <a:rPr lang="ru-RU" sz="1600" b="1" dirty="0" smtClean="0"/>
              <a:t>орта </a:t>
            </a:r>
            <a:r>
              <a:rPr lang="ru-RU" sz="1600" b="1" dirty="0" err="1" smtClean="0"/>
              <a:t>түзетін жанды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табиғат денесін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таңда</a:t>
            </a:r>
            <a:r>
              <a:rPr lang="ru-RU" sz="1600" b="1" dirty="0" smtClean="0"/>
              <a:t>.</a:t>
            </a:r>
          </a:p>
          <a:p>
            <a:r>
              <a:rPr lang="kk-KZ" sz="1600" b="1" dirty="0" smtClean="0"/>
              <a:t>а) </a:t>
            </a:r>
            <a:r>
              <a:rPr lang="ru-RU" sz="1600" dirty="0" err="1" smtClean="0"/>
              <a:t>қияр</a:t>
            </a:r>
            <a:endParaRPr lang="ru-RU" sz="1600" dirty="0" smtClean="0"/>
          </a:p>
          <a:p>
            <a:r>
              <a:rPr lang="kk-KZ" sz="1600" dirty="0" smtClean="0"/>
              <a:t>в) </a:t>
            </a:r>
            <a:r>
              <a:rPr lang="ru-RU" sz="1600" dirty="0" smtClean="0"/>
              <a:t>апельсин</a:t>
            </a:r>
          </a:p>
          <a:p>
            <a:r>
              <a:rPr lang="kk-KZ" sz="1600" dirty="0" smtClean="0"/>
              <a:t>с) </a:t>
            </a:r>
            <a:r>
              <a:rPr lang="ru-RU" sz="1600" dirty="0" smtClean="0"/>
              <a:t>соя </a:t>
            </a:r>
            <a:r>
              <a:rPr lang="ru-RU" sz="1600" dirty="0" err="1" smtClean="0"/>
              <a:t>сүті</a:t>
            </a:r>
            <a:endParaRPr lang="ru-RU" sz="1600" dirty="0" smtClean="0"/>
          </a:p>
          <a:p>
            <a:r>
              <a:rPr lang="kk-KZ" sz="1600" dirty="0" smtClean="0"/>
              <a:t>д) </a:t>
            </a:r>
            <a:r>
              <a:rPr lang="ru-RU" sz="1600" dirty="0" err="1" smtClean="0"/>
              <a:t>қышқыл жаңбыр</a:t>
            </a:r>
            <a:endParaRPr lang="ru-RU" sz="1600" dirty="0" smtClean="0"/>
          </a:p>
          <a:p>
            <a:pPr>
              <a:buNone/>
            </a:pPr>
            <a:r>
              <a:rPr lang="kk-KZ" sz="1600" dirty="0" smtClean="0"/>
              <a:t>3. </a:t>
            </a:r>
            <a:r>
              <a:rPr lang="ru-RU" sz="1600" b="1" dirty="0" err="1" smtClean="0"/>
              <a:t>Қышқыл </a:t>
            </a:r>
            <a:r>
              <a:rPr lang="ru-RU" sz="1600" b="1" dirty="0" smtClean="0"/>
              <a:t>орта </a:t>
            </a:r>
            <a:r>
              <a:rPr lang="ru-RU" sz="1600" b="1" dirty="0" err="1" smtClean="0"/>
              <a:t>түзетін жансыз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табиғат денесін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таңда</a:t>
            </a:r>
            <a:r>
              <a:rPr lang="ru-RU" sz="1600" b="1" dirty="0" smtClean="0"/>
              <a:t>.</a:t>
            </a:r>
          </a:p>
          <a:p>
            <a:r>
              <a:rPr lang="kk-KZ" sz="1600" b="1" dirty="0" smtClean="0"/>
              <a:t>а) </a:t>
            </a:r>
            <a:r>
              <a:rPr lang="ru-RU" sz="1600" dirty="0" err="1" smtClean="0"/>
              <a:t>қияр</a:t>
            </a:r>
            <a:endParaRPr lang="ru-RU" sz="1600" dirty="0" smtClean="0"/>
          </a:p>
          <a:p>
            <a:r>
              <a:rPr lang="kk-KZ" sz="1600" dirty="0" smtClean="0"/>
              <a:t>в) </a:t>
            </a:r>
            <a:r>
              <a:rPr lang="ru-RU" sz="1600" dirty="0" err="1" smtClean="0"/>
              <a:t>қышқыл жаңбыр</a:t>
            </a:r>
            <a:endParaRPr lang="ru-RU" sz="1600" dirty="0" smtClean="0"/>
          </a:p>
          <a:p>
            <a:r>
              <a:rPr lang="kk-KZ" sz="1600" dirty="0" smtClean="0"/>
              <a:t>с) </a:t>
            </a:r>
            <a:r>
              <a:rPr lang="ru-RU" sz="1600" dirty="0" err="1" smtClean="0"/>
              <a:t>алма</a:t>
            </a:r>
            <a:endParaRPr lang="ru-RU" sz="1600" dirty="0" smtClean="0"/>
          </a:p>
          <a:p>
            <a:r>
              <a:rPr lang="kk-KZ" sz="1600" dirty="0" smtClean="0"/>
              <a:t>д) </a:t>
            </a:r>
            <a:r>
              <a:rPr lang="ru-RU" sz="1600" dirty="0" err="1" smtClean="0"/>
              <a:t>терезені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тазартқыш</a:t>
            </a:r>
            <a:endParaRPr lang="ru-RU" sz="1600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5139705"/>
          <a:ext cx="7643813" cy="1428735"/>
        </p:xfrm>
        <a:graphic>
          <a:graphicData uri="http://schemas.openxmlformats.org/drawingml/2006/table">
            <a:tbl>
              <a:tblPr/>
              <a:tblGrid>
                <a:gridCol w="7643813"/>
              </a:tblGrid>
              <a:tr h="788655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тірі және өлі табиғаттағы қышқылдық</a:t>
                      </a:r>
                      <a:r>
                        <a:rPr lang="kk-KZ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заттарды  </a:t>
                      </a: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анықтайды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Тестті дұрыс орындайды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7567642" cy="625966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1- </a:t>
            </a:r>
            <a:r>
              <a:rPr lang="ru-RU" b="1" dirty="0" err="1" smtClean="0">
                <a:solidFill>
                  <a:srgbClr val="FF0000"/>
                </a:solidFill>
              </a:rPr>
              <a:t>тапсырма</a:t>
            </a:r>
            <a:r>
              <a:rPr lang="ru-RU" b="1" dirty="0" smtClean="0">
                <a:solidFill>
                  <a:srgbClr val="FF0000"/>
                </a:solidFill>
              </a:rPr>
              <a:t> «Тест»</a:t>
            </a:r>
          </a:p>
          <a:p>
            <a:pPr>
              <a:buNone/>
            </a:pPr>
            <a:r>
              <a:rPr lang="ru-RU" sz="1800" b="1" dirty="0" smtClean="0"/>
              <a:t>1. </a:t>
            </a:r>
            <a:r>
              <a:rPr lang="ru-RU" sz="1800" b="1" dirty="0" err="1" smtClean="0"/>
              <a:t>Қышқыл </a:t>
            </a:r>
            <a:r>
              <a:rPr lang="ru-RU" sz="1800" b="1" dirty="0" smtClean="0"/>
              <a:t>орта </a:t>
            </a:r>
            <a:r>
              <a:rPr lang="ru-RU" sz="1800" b="1" dirty="0" err="1" smtClean="0"/>
              <a:t>ерітінділеріне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тән</a:t>
            </a:r>
            <a:r>
              <a:rPr lang="ru-RU" sz="1800" b="1" dirty="0" smtClean="0"/>
              <a:t> </a:t>
            </a:r>
            <a:r>
              <a:rPr lang="en-US" sz="1800" i="1" dirty="0" smtClean="0"/>
              <a:t>pH</a:t>
            </a:r>
            <a:r>
              <a:rPr lang="en-US" sz="1800" b="1" dirty="0" smtClean="0"/>
              <a:t> </a:t>
            </a:r>
            <a:r>
              <a:rPr lang="ru-RU" sz="1800" b="1" dirty="0" err="1" smtClean="0"/>
              <a:t>мәндерінің аралығын таңда.</a:t>
            </a:r>
            <a:endParaRPr lang="ru-RU" sz="1800" b="1" dirty="0" smtClean="0"/>
          </a:p>
          <a:p>
            <a:r>
              <a:rPr lang="kk-KZ" sz="1800" b="1" dirty="0" smtClean="0"/>
              <a:t>а)   </a:t>
            </a:r>
            <a:r>
              <a:rPr lang="ru-RU" sz="1800" i="1" dirty="0" err="1" smtClean="0"/>
              <a:t>рН</a:t>
            </a:r>
            <a:r>
              <a:rPr lang="ru-RU" sz="1800" i="1" dirty="0" smtClean="0"/>
              <a:t> &gt; </a:t>
            </a:r>
            <a:r>
              <a:rPr lang="ru-RU" sz="1800" dirty="0" smtClean="0"/>
              <a:t>7</a:t>
            </a:r>
          </a:p>
          <a:p>
            <a:r>
              <a:rPr lang="kk-KZ" sz="1800" dirty="0" smtClean="0"/>
              <a:t>в)   </a:t>
            </a:r>
            <a:r>
              <a:rPr lang="ru-RU" sz="1800" i="1" dirty="0" err="1" smtClean="0"/>
              <a:t>рН</a:t>
            </a:r>
            <a:r>
              <a:rPr lang="ru-RU" sz="1800" i="1" dirty="0" smtClean="0"/>
              <a:t> </a:t>
            </a:r>
            <a:r>
              <a:rPr lang="ru-RU" sz="1800" dirty="0" smtClean="0"/>
              <a:t>= 7</a:t>
            </a:r>
          </a:p>
          <a:p>
            <a:r>
              <a:rPr lang="kk-KZ" sz="1800" dirty="0" smtClean="0">
                <a:solidFill>
                  <a:srgbClr val="FF0000"/>
                </a:solidFill>
              </a:rPr>
              <a:t>с)   </a:t>
            </a:r>
            <a:r>
              <a:rPr lang="ru-RU" sz="1800" i="1" dirty="0" err="1" smtClean="0">
                <a:solidFill>
                  <a:srgbClr val="FF0000"/>
                </a:solidFill>
              </a:rPr>
              <a:t>рН</a:t>
            </a:r>
            <a:r>
              <a:rPr lang="ru-RU" sz="1800" i="1" dirty="0" smtClean="0">
                <a:solidFill>
                  <a:srgbClr val="FF0000"/>
                </a:solidFill>
              </a:rPr>
              <a:t> &lt; </a:t>
            </a:r>
            <a:r>
              <a:rPr lang="ru-RU" sz="18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kk-KZ" sz="1800" dirty="0" smtClean="0"/>
              <a:t>д)  </a:t>
            </a:r>
            <a:r>
              <a:rPr lang="ru-RU" sz="1800" i="1" dirty="0" err="1" smtClean="0"/>
              <a:t>рН</a:t>
            </a:r>
            <a:r>
              <a:rPr lang="ru-RU" sz="1800" i="1" dirty="0" smtClean="0"/>
              <a:t> </a:t>
            </a:r>
            <a:r>
              <a:rPr lang="ru-RU" sz="1800" dirty="0" smtClean="0"/>
              <a:t>= 1</a:t>
            </a:r>
            <a:r>
              <a:rPr lang="ru-RU" sz="1800" i="1" dirty="0" smtClean="0"/>
              <a:t> - </a:t>
            </a:r>
            <a:r>
              <a:rPr lang="ru-RU" sz="1800" dirty="0" smtClean="0"/>
              <a:t>14</a:t>
            </a:r>
          </a:p>
          <a:p>
            <a:pPr>
              <a:buNone/>
            </a:pPr>
            <a:r>
              <a:rPr lang="ru-RU" sz="1800" dirty="0" smtClean="0"/>
              <a:t>2. </a:t>
            </a:r>
            <a:r>
              <a:rPr lang="ru-RU" sz="1800" b="1" dirty="0" err="1" smtClean="0"/>
              <a:t>Қышқыл </a:t>
            </a:r>
            <a:r>
              <a:rPr lang="ru-RU" sz="1800" b="1" dirty="0" smtClean="0"/>
              <a:t>орта </a:t>
            </a:r>
            <a:r>
              <a:rPr lang="ru-RU" sz="1800" b="1" dirty="0" err="1" smtClean="0"/>
              <a:t>түзетін жанды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табиғат денесін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таңда</a:t>
            </a:r>
            <a:r>
              <a:rPr lang="ru-RU" sz="1800" b="1" dirty="0" smtClean="0"/>
              <a:t>.</a:t>
            </a:r>
          </a:p>
          <a:p>
            <a:r>
              <a:rPr lang="kk-KZ" sz="1800" b="1" dirty="0" smtClean="0"/>
              <a:t>а) </a:t>
            </a:r>
            <a:r>
              <a:rPr lang="ru-RU" sz="1800" dirty="0" err="1" smtClean="0"/>
              <a:t>қияр</a:t>
            </a:r>
            <a:endParaRPr lang="ru-RU" sz="1800" dirty="0" smtClean="0"/>
          </a:p>
          <a:p>
            <a:r>
              <a:rPr lang="kk-KZ" sz="1800" dirty="0" smtClean="0">
                <a:solidFill>
                  <a:srgbClr val="FF0000"/>
                </a:solidFill>
              </a:rPr>
              <a:t>в) </a:t>
            </a:r>
            <a:r>
              <a:rPr lang="ru-RU" sz="1800" dirty="0" smtClean="0">
                <a:solidFill>
                  <a:srgbClr val="FF0000"/>
                </a:solidFill>
              </a:rPr>
              <a:t>апельсин</a:t>
            </a:r>
          </a:p>
          <a:p>
            <a:r>
              <a:rPr lang="kk-KZ" sz="1800" dirty="0" smtClean="0"/>
              <a:t>с) </a:t>
            </a:r>
            <a:r>
              <a:rPr lang="ru-RU" sz="1800" dirty="0" smtClean="0"/>
              <a:t>соя </a:t>
            </a:r>
            <a:r>
              <a:rPr lang="ru-RU" sz="1800" dirty="0" err="1" smtClean="0"/>
              <a:t>сүті</a:t>
            </a:r>
            <a:endParaRPr lang="ru-RU" sz="1800" dirty="0" smtClean="0"/>
          </a:p>
          <a:p>
            <a:r>
              <a:rPr lang="kk-KZ" sz="1800" dirty="0" smtClean="0"/>
              <a:t>д) </a:t>
            </a:r>
            <a:r>
              <a:rPr lang="ru-RU" sz="1800" dirty="0" err="1" smtClean="0"/>
              <a:t>қышқыл жаңбыр</a:t>
            </a:r>
            <a:endParaRPr lang="ru-RU" sz="1800" dirty="0" smtClean="0"/>
          </a:p>
          <a:p>
            <a:pPr>
              <a:buNone/>
            </a:pPr>
            <a:r>
              <a:rPr lang="kk-KZ" sz="1800" dirty="0" smtClean="0"/>
              <a:t>3. </a:t>
            </a:r>
            <a:r>
              <a:rPr lang="ru-RU" sz="1800" b="1" dirty="0" err="1" smtClean="0"/>
              <a:t>Қышқыл </a:t>
            </a:r>
            <a:r>
              <a:rPr lang="ru-RU" sz="1800" b="1" dirty="0" smtClean="0"/>
              <a:t>орта </a:t>
            </a:r>
            <a:r>
              <a:rPr lang="ru-RU" sz="1800" b="1" dirty="0" err="1" smtClean="0"/>
              <a:t>түзетін жансыз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табиғат денесін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таңда</a:t>
            </a:r>
            <a:r>
              <a:rPr lang="ru-RU" sz="1800" b="1" dirty="0" smtClean="0"/>
              <a:t>.</a:t>
            </a:r>
          </a:p>
          <a:p>
            <a:r>
              <a:rPr lang="kk-KZ" sz="1800" b="1" dirty="0" smtClean="0"/>
              <a:t>а) </a:t>
            </a:r>
            <a:r>
              <a:rPr lang="ru-RU" sz="1800" dirty="0" err="1" smtClean="0"/>
              <a:t>қияр</a:t>
            </a:r>
            <a:endParaRPr lang="ru-RU" sz="1800" dirty="0" smtClean="0"/>
          </a:p>
          <a:p>
            <a:r>
              <a:rPr lang="kk-KZ" sz="1800" dirty="0" smtClean="0">
                <a:solidFill>
                  <a:srgbClr val="FF0000"/>
                </a:solidFill>
              </a:rPr>
              <a:t>в) </a:t>
            </a:r>
            <a:r>
              <a:rPr lang="ru-RU" sz="1800" dirty="0" err="1" smtClean="0">
                <a:solidFill>
                  <a:srgbClr val="FF0000"/>
                </a:solidFill>
              </a:rPr>
              <a:t>қышқыл жаңбыр</a:t>
            </a:r>
            <a:endParaRPr lang="ru-RU" sz="1800" dirty="0" smtClean="0">
              <a:solidFill>
                <a:srgbClr val="FF0000"/>
              </a:solidFill>
            </a:endParaRPr>
          </a:p>
          <a:p>
            <a:r>
              <a:rPr lang="kk-KZ" sz="1800" dirty="0" smtClean="0"/>
              <a:t>с) </a:t>
            </a:r>
            <a:r>
              <a:rPr lang="ru-RU" sz="1800" dirty="0" err="1" smtClean="0"/>
              <a:t>алма</a:t>
            </a:r>
            <a:endParaRPr lang="ru-RU" sz="1800" dirty="0" smtClean="0"/>
          </a:p>
          <a:p>
            <a:r>
              <a:rPr lang="kk-KZ" sz="1800" dirty="0" smtClean="0"/>
              <a:t>д) </a:t>
            </a:r>
            <a:r>
              <a:rPr lang="ru-RU" sz="1800" dirty="0" err="1" smtClean="0"/>
              <a:t>терезені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тазартқыш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7467600" cy="487375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2- </a:t>
            </a:r>
            <a:r>
              <a:rPr lang="ru-RU" b="1" dirty="0" err="1" smtClean="0">
                <a:solidFill>
                  <a:srgbClr val="FF0000"/>
                </a:solidFill>
              </a:rPr>
              <a:t>тапсырма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Сөйлемдерді толықтыр.</a:t>
            </a:r>
            <a:endParaRPr lang="ru-RU" dirty="0" smtClean="0">
              <a:solidFill>
                <a:srgbClr val="FF0000"/>
              </a:solidFill>
            </a:endParaRPr>
          </a:p>
          <a:p>
            <a:pPr fontAlgn="b"/>
            <a:r>
              <a:rPr lang="ru-RU" dirty="0" err="1" smtClean="0"/>
              <a:t>Ерітінділері</a:t>
            </a:r>
            <a:r>
              <a:rPr lang="ru-RU" dirty="0" smtClean="0"/>
              <a:t> </a:t>
            </a:r>
            <a:r>
              <a:rPr lang="ru-RU" dirty="0" err="1" smtClean="0"/>
              <a:t>қышқыл болатын</a:t>
            </a:r>
            <a:r>
              <a:rPr lang="ru-RU" dirty="0" smtClean="0"/>
              <a:t> </a:t>
            </a:r>
            <a:r>
              <a:rPr lang="ru-RU" dirty="0" err="1" smtClean="0"/>
              <a:t>заттардың дәмі </a:t>
            </a:r>
            <a:r>
              <a:rPr lang="ru-RU" dirty="0" smtClean="0"/>
              <a:t>…………………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</a:p>
          <a:p>
            <a:pPr fontAlgn="b"/>
            <a:r>
              <a:rPr lang="ru-RU" dirty="0" err="1" smtClean="0"/>
              <a:t>Ерітінділері</a:t>
            </a:r>
            <a:r>
              <a:rPr lang="ru-RU" dirty="0" smtClean="0"/>
              <a:t> </a:t>
            </a:r>
            <a:r>
              <a:rPr lang="ru-RU" dirty="0" err="1" smtClean="0"/>
              <a:t>сілтілі</a:t>
            </a:r>
            <a:r>
              <a:rPr lang="ru-RU" dirty="0" smtClean="0"/>
              <a:t> </a:t>
            </a:r>
            <a:r>
              <a:rPr lang="ru-RU" dirty="0" err="1" smtClean="0"/>
              <a:t>болатын</a:t>
            </a:r>
            <a:r>
              <a:rPr lang="ru-RU" dirty="0" smtClean="0"/>
              <a:t> </a:t>
            </a:r>
            <a:r>
              <a:rPr lang="ru-RU" dirty="0" err="1" smtClean="0"/>
              <a:t>заттардың дәмі </a:t>
            </a:r>
            <a:r>
              <a:rPr lang="ru-RU" dirty="0" smtClean="0"/>
              <a:t>………………. 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</a:p>
          <a:p>
            <a:pPr fontAlgn="b"/>
            <a:r>
              <a:rPr lang="ru-RU" dirty="0" err="1" smtClean="0"/>
              <a:t>Ерітінділері</a:t>
            </a:r>
            <a:r>
              <a:rPr lang="ru-RU" dirty="0" smtClean="0"/>
              <a:t> </a:t>
            </a:r>
            <a:r>
              <a:rPr lang="ru-RU" dirty="0" err="1" smtClean="0"/>
              <a:t>бейтарап</a:t>
            </a:r>
            <a:r>
              <a:rPr lang="ru-RU" dirty="0" smtClean="0"/>
              <a:t> </a:t>
            </a:r>
            <a:r>
              <a:rPr lang="ru-RU" dirty="0" err="1" smtClean="0"/>
              <a:t>болатын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 ……………………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4357693"/>
          <a:ext cx="7643813" cy="1605899"/>
        </p:xfrm>
        <a:graphic>
          <a:graphicData uri="http://schemas.openxmlformats.org/drawingml/2006/table">
            <a:tbl>
              <a:tblPr/>
              <a:tblGrid>
                <a:gridCol w="7643813"/>
              </a:tblGrid>
              <a:tr h="645779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тірі және өлі табиғаттағы қышқылдық, сілтілік және бейтарап заттарды ажыратады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Сөйлемді  дұрыс толықтырады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2- </a:t>
            </a:r>
            <a:r>
              <a:rPr lang="ru-RU" dirty="0" err="1" smtClean="0">
                <a:solidFill>
                  <a:srgbClr val="FF0000"/>
                </a:solidFill>
              </a:rPr>
              <a:t>тапсырма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>
                <a:solidFill>
                  <a:srgbClr val="FF0000"/>
                </a:solidFill>
              </a:rPr>
              <a:t>Сөйлемдерді толықтыр.</a:t>
            </a:r>
            <a:endParaRPr lang="ru-RU" dirty="0" smtClean="0">
              <a:solidFill>
                <a:srgbClr val="FF0000"/>
              </a:solidFill>
            </a:endParaRPr>
          </a:p>
          <a:p>
            <a:pPr fontAlgn="b"/>
            <a:r>
              <a:rPr lang="ru-RU" dirty="0" err="1" smtClean="0"/>
              <a:t>Ерітінділері</a:t>
            </a:r>
            <a:r>
              <a:rPr lang="ru-RU" dirty="0" smtClean="0"/>
              <a:t> </a:t>
            </a:r>
            <a:r>
              <a:rPr lang="ru-RU" dirty="0" err="1" smtClean="0"/>
              <a:t>қышқыл болатын</a:t>
            </a:r>
            <a:r>
              <a:rPr lang="ru-RU" dirty="0" smtClean="0"/>
              <a:t> </a:t>
            </a:r>
            <a:r>
              <a:rPr lang="ru-RU" dirty="0" err="1" smtClean="0"/>
              <a:t>заттардың дәмі </a:t>
            </a:r>
            <a:r>
              <a:rPr lang="ru-RU" dirty="0" err="1" smtClean="0">
                <a:solidFill>
                  <a:srgbClr val="FF0000"/>
                </a:solidFill>
              </a:rPr>
              <a:t>қышқыл</a:t>
            </a:r>
            <a:r>
              <a:rPr lang="ru-RU" dirty="0" err="1" smtClean="0"/>
              <a:t>болады.</a:t>
            </a:r>
            <a:endParaRPr lang="ru-RU" dirty="0" smtClean="0"/>
          </a:p>
          <a:p>
            <a:pPr fontAlgn="b"/>
            <a:r>
              <a:rPr lang="ru-RU" dirty="0" err="1" smtClean="0"/>
              <a:t>Ерітінділері</a:t>
            </a:r>
            <a:r>
              <a:rPr lang="ru-RU" dirty="0" smtClean="0"/>
              <a:t> </a:t>
            </a:r>
            <a:r>
              <a:rPr lang="ru-RU" dirty="0" err="1" smtClean="0"/>
              <a:t>сілтілі</a:t>
            </a:r>
            <a:r>
              <a:rPr lang="ru-RU" dirty="0" smtClean="0"/>
              <a:t> </a:t>
            </a:r>
            <a:r>
              <a:rPr lang="ru-RU" dirty="0" err="1" smtClean="0"/>
              <a:t>болатын</a:t>
            </a:r>
            <a:r>
              <a:rPr lang="ru-RU" dirty="0" smtClean="0"/>
              <a:t> </a:t>
            </a:r>
            <a:r>
              <a:rPr lang="ru-RU" dirty="0" err="1" smtClean="0"/>
              <a:t>заттардың дәмі</a:t>
            </a:r>
            <a:r>
              <a:rPr lang="ru-RU" dirty="0" err="1" smtClean="0">
                <a:solidFill>
                  <a:srgbClr val="FF0000"/>
                </a:solidFill>
              </a:rPr>
              <a:t> ащы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</a:p>
          <a:p>
            <a:pPr fontAlgn="b"/>
            <a:r>
              <a:rPr lang="ru-RU" dirty="0" err="1" smtClean="0"/>
              <a:t>Ерітінділері</a:t>
            </a:r>
            <a:r>
              <a:rPr lang="ru-RU" dirty="0" smtClean="0"/>
              <a:t> </a:t>
            </a:r>
            <a:r>
              <a:rPr lang="ru-RU" dirty="0" err="1" smtClean="0"/>
              <a:t>бейтарап</a:t>
            </a:r>
            <a:r>
              <a:rPr lang="ru-RU" dirty="0" smtClean="0"/>
              <a:t> </a:t>
            </a:r>
            <a:r>
              <a:rPr lang="ru-RU" dirty="0" err="1" smtClean="0"/>
              <a:t>болатын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 </a:t>
            </a:r>
            <a:r>
              <a:rPr lang="ru-RU" dirty="0" err="1" smtClean="0">
                <a:solidFill>
                  <a:srgbClr val="FF0000"/>
                </a:solidFill>
              </a:rPr>
              <a:t>дәмсіз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/>
              <a:t>болады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263</TotalTime>
  <Words>267</Words>
  <Application>Microsoft Office PowerPoint</Application>
  <PresentationFormat>Экран (4:3)</PresentationFormat>
  <Paragraphs>114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Huawei</cp:lastModifiedBy>
  <cp:revision>3</cp:revision>
  <dcterms:created xsi:type="dcterms:W3CDTF">2020-11-22T19:59:23Z</dcterms:created>
  <dcterms:modified xsi:type="dcterms:W3CDTF">2024-10-30T14:50:16Z</dcterms:modified>
</cp:coreProperties>
</file>