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8" r:id="rId3"/>
    <p:sldId id="259" r:id="rId4"/>
    <p:sldId id="262" r:id="rId5"/>
    <p:sldId id="260" r:id="rId6"/>
    <p:sldId id="263" r:id="rId7"/>
    <p:sldId id="269" r:id="rId8"/>
    <p:sldId id="261" r:id="rId9"/>
    <p:sldId id="268" r:id="rId10"/>
    <p:sldId id="264" r:id="rId11"/>
    <p:sldId id="267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48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blipFill dpi="0" rotWithShape="1">
          <a:blip r:embed="rId2" cstate="print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1" cap="none" spc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gi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lupa11.png"/>
          <p:cNvPicPr>
            <a:picLocks noChangeAspect="1"/>
          </p:cNvPicPr>
          <p:nvPr/>
        </p:nvPicPr>
        <p:blipFill>
          <a:blip r:embed="rId13" cstate="print">
            <a:duotone>
              <a:prstClr val="black"/>
              <a:schemeClr val="accent5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6858016" y="4852581"/>
            <a:ext cx="2019396" cy="1822504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500" y="274638"/>
            <a:ext cx="69723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028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F288E163-310C-4140-80AA-1C663E820185}" type="datetimeFigureOut">
              <a:rPr lang="ru-RU" smtClean="0"/>
              <a:pPr/>
              <a:t>30.10.2024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fld id="{80263A0E-5F6F-428B-85C7-52F79BDBF5F6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 descr="ec72fb215b41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42875" y="214313"/>
            <a:ext cx="1428750" cy="12160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02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4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028" grpId="0" build="p">
        <p:tmplLst>
          <p:tmpl lvl="1">
            <p:tnLst>
              <p:par>
                <p:cTn presetID="44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4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028"/>
                        </p:tgtEl>
                      </p:cBhvr>
                    </p:animEffect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500" fill="hold"/>
                        <p:tgtEl>
                          <p:spTgt spid="102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05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5400" b="1" kern="1200">
          <a:ln w="17780" cmpd="sng">
            <a:solidFill>
              <a:schemeClr val="accent1">
                <a:tint val="3000"/>
              </a:schemeClr>
            </a:solidFill>
            <a:prstDash val="solid"/>
            <a:miter lim="800000"/>
          </a:ln>
          <a:solidFill>
            <a:srgbClr val="002060"/>
          </a:solidFill>
          <a:effectLst>
            <a:outerShdw blurRad="55000" dist="50800" dir="5400000" algn="tl">
              <a:srgbClr val="000000">
                <a:alpha val="33000"/>
              </a:srgbClr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5400" b="1">
          <a:solidFill>
            <a:srgbClr val="002060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3200" b="1" kern="1200">
          <a:solidFill>
            <a:srgbClr val="002060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800" b="1" kern="1200">
          <a:solidFill>
            <a:srgbClr val="002060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400" b="1" kern="1200">
          <a:solidFill>
            <a:srgbClr val="002060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 b="1" kern="1200">
          <a:solidFill>
            <a:srgbClr val="002060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Blip>
          <a:blip r:embed="rId15"/>
        </a:buBlip>
        <a:defRPr sz="2000" b="1" kern="1200">
          <a:solidFill>
            <a:srgbClr val="00206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642918"/>
            <a:ext cx="8766207" cy="2786082"/>
          </a:xfrm>
          <a:solidFill>
            <a:schemeClr val="bg1"/>
          </a:solidFill>
        </p:spPr>
        <p:txBody>
          <a:bodyPr rtlCol="0">
            <a:no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fontAlgn="auto">
              <a:spcAft>
                <a:spcPts val="0"/>
              </a:spcAft>
              <a:defRPr/>
            </a:pPr>
            <a:r>
              <a:rPr lang="kk-KZ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Жаратылыстану</a:t>
            </a:r>
            <a:br>
              <a:rPr lang="kk-KZ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6-сынып</a:t>
            </a:r>
            <a:r>
              <a:rPr lang="en-US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8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Бөлім 6.2А Заттар және материалдар.  Заттардың </a:t>
            </a:r>
            <a:r>
              <a:rPr lang="kk-KZ" sz="2800" dirty="0" smtClean="0">
                <a:ln w="11430"/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құрылысы</a:t>
            </a:r>
            <a:r>
              <a:rPr lang="kk-KZ" sz="2800" dirty="0" smtClean="0">
                <a:ln w="11430"/>
                <a:solidFill>
                  <a:schemeClr val="tx2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мен қасиеттері</a:t>
            </a:r>
            <a:endParaRPr lang="ru-RU" sz="2800" dirty="0">
              <a:ln w="11430"/>
              <a:solidFill>
                <a:schemeClr val="tx2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12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46075" y="4005263"/>
            <a:ext cx="8539163" cy="1241425"/>
          </a:xfrm>
          <a:solidFill>
            <a:schemeClr val="bg1"/>
          </a:solidFill>
        </p:spPr>
        <p:txBody>
          <a:bodyPr>
            <a:norm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l" eaLnBrk="1" hangingPunct="1"/>
            <a:r>
              <a:rPr lang="kk-KZ" altLang="ru-RU" sz="24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№1  сабақ</a:t>
            </a:r>
            <a:endParaRPr lang="en-US" altLang="ru-RU" sz="240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r>
              <a:rPr lang="kk-KZ" altLang="ru-RU" sz="24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Тақырыбы:  Заттардың құрылысы мен қасиеттері</a:t>
            </a:r>
          </a:p>
          <a:p>
            <a:pPr algn="l" eaLnBrk="1" hangingPunct="1"/>
            <a:endParaRPr lang="kk-KZ" altLang="ru-RU" sz="24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l" eaLnBrk="1" hangingPunct="1"/>
            <a:endParaRPr lang="kk-KZ" altLang="ru-RU" sz="240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10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31" y="1571611"/>
          <a:ext cx="7643868" cy="2186940"/>
        </p:xfrm>
        <a:graphic>
          <a:graphicData uri="http://schemas.openxmlformats.org/drawingml/2006/table">
            <a:tbl>
              <a:tblPr/>
              <a:tblGrid>
                <a:gridCol w="3821934"/>
                <a:gridCol w="3821934"/>
              </a:tblGrid>
              <a:tr h="417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Заттар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Балқу нүктесі,</a:t>
                      </a:r>
                      <a:r>
                        <a:rPr lang="ru-RU" sz="1800" b="1" baseline="30000" dirty="0" err="1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натрий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97,8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салол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41,5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күкірт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112,8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ақ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фосфор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44,0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14480" y="0"/>
            <a:ext cx="692948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Температураны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бөлме температурасынан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90°C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дейін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көтергенде қандай заттарды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балқытуға болады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Жауап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беру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үшін кестедегі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деректерді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қолдан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14348" y="4071942"/>
            <a:ext cx="5429288" cy="646331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Күкірт                                  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Натрий                                         </a:t>
            </a: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фосфор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00206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алол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357158" y="5124465"/>
          <a:ext cx="7643813" cy="1718295"/>
        </p:xfrm>
        <a:graphic>
          <a:graphicData uri="http://schemas.openxmlformats.org/drawingml/2006/table">
            <a:tbl>
              <a:tblPr/>
              <a:tblGrid>
                <a:gridCol w="7643813">
                  <a:extLst>
                    <a:ext uri="{9D8B030D-6E8A-4147-A177-3AD203B41FA5}"/>
                  </a:extLst>
                </a:gridCol>
              </a:tblGrid>
              <a:tr h="788655">
                <a:tc>
                  <a:txBody>
                    <a:bodyPr/>
                    <a:lstStyle>
                      <a:lvl1pPr marL="457200" indent="431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457200" marR="0" lvl="0" indent="43180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kumimoji="0" lang="kk-KZ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ескрипторлар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43180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4008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балқу температурасы ұғымдарын дұрыс қолданады  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балқу процесіндегі ерекшеліктерді ажыратады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кестедегі деректерді қолданады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 advClick="0" advTm="68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500034" y="2000240"/>
          <a:ext cx="7643868" cy="2186940"/>
        </p:xfrm>
        <a:graphic>
          <a:graphicData uri="http://schemas.openxmlformats.org/drawingml/2006/table">
            <a:tbl>
              <a:tblPr/>
              <a:tblGrid>
                <a:gridCol w="3821934"/>
                <a:gridCol w="3821934"/>
              </a:tblGrid>
              <a:tr h="41738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Заттар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Балқу нүктесі,</a:t>
                      </a:r>
                      <a:r>
                        <a:rPr lang="ru-RU" sz="1800" b="1" baseline="30000" dirty="0" err="1">
                          <a:latin typeface="Times New Roman"/>
                          <a:ea typeface="Times New Roman"/>
                          <a:cs typeface="Times New Roman"/>
                        </a:rPr>
                        <a:t>о</a:t>
                      </a: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С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натрий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97,8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салол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41,5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күкірт</a:t>
                      </a:r>
                      <a:endParaRPr lang="ru-RU" sz="16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112,8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  <a:tr h="328615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 err="1">
                          <a:latin typeface="Times New Roman"/>
                          <a:ea typeface="Times New Roman"/>
                          <a:cs typeface="Times New Roman"/>
                        </a:rPr>
                        <a:t>ақ </a:t>
                      </a: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фосфор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44,0</a:t>
                      </a:r>
                      <a:endParaRPr lang="ru-RU" sz="16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0960" marR="60960" marT="60960" marB="6096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14480" y="0"/>
            <a:ext cx="692948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Температураны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бөлме температурасынан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90°C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дейін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көтергенде қандай заттарды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балқытуға болады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Жауап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беру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үшін кестедегі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деректерді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қолдан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785786" y="4857760"/>
            <a:ext cx="6215106" cy="369332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err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қ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фосфор</a:t>
            </a:r>
            <a:r>
              <a:rPr kumimoji="0" lang="ru-RU" b="0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kumimoji="0" lang="kk-KZ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алол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15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C:\Users\User\Pictures\Без названия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3999" cy="6858000"/>
          </a:xfrm>
          <a:prstGeom prst="rect">
            <a:avLst/>
          </a:prstGeom>
          <a:noFill/>
        </p:spPr>
      </p:pic>
    </p:spTree>
  </p:cSld>
  <p:clrMapOvr>
    <a:masterClrMapping/>
  </p:clrMapOvr>
  <p:transition advClick="0" advTm="100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282" y="142852"/>
            <a:ext cx="8501122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</a:t>
            </a:r>
          </a:p>
          <a:p>
            <a:endParaRPr lang="kk-KZ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altLang="ru-RU" sz="40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Тақырыбы: </a:t>
            </a:r>
            <a:r>
              <a:rPr lang="kk-KZ" altLang="ru-RU" sz="44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Заттардың құрылысы мен қасиеттері</a:t>
            </a:r>
            <a:endParaRPr lang="kk-KZ" altLang="ru-RU" sz="4000" b="1" dirty="0" smtClean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endParaRPr lang="kk-KZ" altLang="ru-RU" sz="4400" dirty="0" smtClean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kk-KZ" altLang="ru-RU" sz="24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Сабақтың мақсаты:</a:t>
            </a:r>
          </a:p>
          <a:p>
            <a:pPr>
              <a:buFontTx/>
              <a:buChar char="-"/>
            </a:pPr>
            <a:r>
              <a:rPr lang="kk-KZ" altLang="ru-RU" sz="24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Қайнау және балқу температураларын анықтау,пайдалану түрлерін атап үйрену.</a:t>
            </a:r>
          </a:p>
          <a:p>
            <a:pPr algn="ctr"/>
            <a:r>
              <a:rPr lang="kk-KZ" altLang="ru-RU" sz="24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Бағалау критерийі:</a:t>
            </a:r>
          </a:p>
          <a:p>
            <a:pPr>
              <a:buFontTx/>
              <a:buChar char="-"/>
            </a:pPr>
            <a:r>
              <a:rPr lang="kk-KZ" altLang="ru-RU" sz="2400" dirty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altLang="ru-RU" sz="24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аттың қасиетін анықтай алады;</a:t>
            </a:r>
          </a:p>
          <a:p>
            <a:pPr>
              <a:buFontTx/>
              <a:buChar char="-"/>
            </a:pPr>
            <a:r>
              <a:rPr lang="kk-KZ" altLang="ru-RU" sz="2400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түрлі заттардың балқу және қайнау  температураларын адамдар қайда пайдаланатынын біледі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714480" y="285728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Бөлім 6.2А Заттар және материалдар.  Заттардың құрылысы мен      қасиеттері</a:t>
            </a:r>
            <a:endParaRPr lang="ru-RU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advClick="0" advTm="30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Балқу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аттың қатты күйден сұйық агрегаттық күйге өтуі</a:t>
            </a:r>
          </a:p>
          <a:p>
            <a:r>
              <a:rPr lang="kk-KZ" sz="2800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Балқу температурасы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 заттың балқитын температурасы </a:t>
            </a:r>
          </a:p>
          <a:p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Қатты денені балқыту үшін оны барлық молекула агрегаттық күйін өзгерткенше қыздыру керек. Қатты заттың барлық бөлшегі өзара тартылыс күштерін жеңуі үшін ұзақ уақыт қыздыру қажет. 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advClick="0" advTm="60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i="1" dirty="0" smtClean="0">
                <a:solidFill>
                  <a:srgbClr val="FF0000"/>
                </a:solidFill>
              </a:rPr>
              <a:t>Қайнау</a:t>
            </a:r>
            <a:r>
              <a:rPr lang="kk-KZ" i="1" dirty="0" smtClean="0"/>
              <a:t> - з</a:t>
            </a:r>
            <a:r>
              <a:rPr lang="kk-KZ" dirty="0" smtClean="0"/>
              <a:t>аттың сұйықтықтан газ күйіне өтуі </a:t>
            </a:r>
          </a:p>
          <a:p>
            <a:r>
              <a:rPr lang="ru-RU" i="1" dirty="0" err="1" smtClean="0">
                <a:solidFill>
                  <a:srgbClr val="FF0000"/>
                </a:solidFill>
              </a:rPr>
              <a:t>Қайнау температурасы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dirty="0" smtClean="0"/>
              <a:t>-</a:t>
            </a:r>
            <a:r>
              <a:rPr lang="ru-RU" dirty="0" smtClean="0"/>
              <a:t> </a:t>
            </a:r>
            <a:r>
              <a:rPr lang="ru-RU" dirty="0" err="1" smtClean="0"/>
              <a:t>заттың газға айналатын</a:t>
            </a:r>
            <a:r>
              <a:rPr lang="ru-RU" dirty="0" smtClean="0"/>
              <a:t> </a:t>
            </a:r>
            <a:r>
              <a:rPr lang="ru-RU" dirty="0" err="1" smtClean="0"/>
              <a:t>температурасы</a:t>
            </a:r>
            <a:r>
              <a:rPr lang="ru-RU" dirty="0" smtClean="0"/>
              <a:t> </a:t>
            </a:r>
          </a:p>
          <a:p>
            <a:r>
              <a:rPr lang="ru-RU" dirty="0" smtClean="0"/>
              <a:t>Су </a:t>
            </a:r>
            <a:r>
              <a:rPr lang="ru-RU" dirty="0" err="1" smtClean="0"/>
              <a:t>үшін қайнау температурасы</a:t>
            </a:r>
            <a:r>
              <a:rPr lang="ru-RU" dirty="0" smtClean="0"/>
              <a:t> 100°C-ді </a:t>
            </a:r>
            <a:r>
              <a:rPr lang="ru-RU" dirty="0" err="1" smtClean="0"/>
              <a:t>құрайды</a:t>
            </a:r>
            <a:r>
              <a:rPr lang="ru-RU" dirty="0" smtClean="0"/>
              <a:t>.</a:t>
            </a:r>
          </a:p>
          <a:p>
            <a:r>
              <a:rPr lang="kk-KZ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ransition advClick="0" advTm="6000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4286256"/>
            <a:ext cx="8258204" cy="1839907"/>
          </a:xfrm>
        </p:spPr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суретте судың 0-ден 100°C-ге дейінгі температура аралығында сұйық күйде екені көрсетілген</a:t>
            </a:r>
            <a:endParaRPr lang="ru-RU" dirty="0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57166"/>
            <a:ext cx="6865937" cy="365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30000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4143380"/>
            <a:ext cx="8472518" cy="1982783"/>
          </a:xfrm>
        </p:spPr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Бөлме тампературасындағы сынап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843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0"/>
            <a:ext cx="5981700" cy="3629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 advClick="0" advTm="15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Сен білесің бе?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Қайнатуды электр станцияларында электр қуатын өндіру үшін қолданады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Қайнатуды ғимараттарды жылыту үшін қазандықта және бу қондырғысында қолданады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Қайнатуды медицинада құралдарды залалсыздандыру үшін қолданады</a:t>
            </a:r>
          </a:p>
          <a:p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Қайнатуды тағам әзірлеу үшін қолданады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120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User\Pictures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9009" y="0"/>
            <a:ext cx="5414991" cy="343717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85720" y="1643051"/>
            <a:ext cx="8501122" cy="109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суретті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зерттеп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сөйлемді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толықтыр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Суретте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………………..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температурада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асатын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судың……………………процесі  көрсетілген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молекуласы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сұйық күйден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…………………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күйге  толық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ауысу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сұйықтықты ұзақ уақыт қыздыру қажет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3643314"/>
            <a:ext cx="1857388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4000504"/>
            <a:ext cx="2214578" cy="21431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4357694"/>
            <a:ext cx="2071702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/>
        </p:nvGraphicFramePr>
        <p:xfrm>
          <a:off x="357158" y="5124465"/>
          <a:ext cx="7643813" cy="1718295"/>
        </p:xfrm>
        <a:graphic>
          <a:graphicData uri="http://schemas.openxmlformats.org/drawingml/2006/table">
            <a:tbl>
              <a:tblPr/>
              <a:tblGrid>
                <a:gridCol w="7643813">
                  <a:extLst>
                    <a:ext uri="{9D8B030D-6E8A-4147-A177-3AD203B41FA5}"/>
                  </a:extLst>
                </a:gridCol>
              </a:tblGrid>
              <a:tr h="788655">
                <a:tc>
                  <a:txBody>
                    <a:bodyPr/>
                    <a:lstStyle>
                      <a:lvl1pPr marL="457200" indent="4318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457200" marR="0" lvl="0" indent="43180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</a:t>
                      </a:r>
                      <a:r>
                        <a:rPr kumimoji="0" lang="kk-KZ" alt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ескрипторлар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457200" marR="0" lvl="0" indent="43180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altLang="ru-RU" sz="20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Оқушылар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  <a:tr h="640080">
                <a:tc>
                  <a:txBody>
                    <a:bodyPr/>
                    <a:lstStyle>
                      <a:lvl1pPr marL="342900" indent="-342900"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қайнау температурасы ұғымдарын дұрыс қолданады  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қайнау процесіндегі ерекшеліктерді ажыратады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Times New Roman" panose="02020603050405020304" pitchFamily="18" charset="0"/>
                        <a:buChar char="-"/>
                        <a:tabLst/>
                      </a:pPr>
                      <a:r>
                        <a:rPr kumimoji="0" lang="kk-KZ" altLang="ru-RU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Сөйлемді толықтырады</a:t>
                      </a:r>
                      <a:endParaRPr kumimoji="0" lang="ru-RU" altLang="ru-RU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/>
                </a:extLst>
              </a:tr>
            </a:tbl>
          </a:graphicData>
        </a:graphic>
      </p:graphicFrame>
    </p:spTree>
  </p:cSld>
  <p:clrMapOvr>
    <a:masterClrMapping/>
  </p:clrMapOvr>
  <p:transition advClick="0" advTm="64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User\Pictures\Без названия (1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29009" y="0"/>
            <a:ext cx="5414991" cy="3437175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85720" y="1643051"/>
            <a:ext cx="8501122" cy="109876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1- 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Тапсырма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Берілген</a:t>
            </a:r>
            <a:r>
              <a:rPr lang="ru-RU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суретті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зерттеп</a:t>
            </a:r>
            <a:r>
              <a:rPr lang="ru-RU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сөйлемді </a:t>
            </a:r>
            <a:r>
              <a:rPr lang="ru-RU" sz="24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толықтыр</a:t>
            </a:r>
            <a:r>
              <a:rPr lang="ru-RU" sz="2400" b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Суретте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………………..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температурада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жүзеге 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асатын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судың……………………процесі  көрсетілген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Барлық 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молекуласы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сұйық күйден</a:t>
            </a:r>
            <a:r>
              <a:rPr lang="ru-RU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…………………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күйге  толық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ауысу</a:t>
            </a:r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үшін сұйықтықты ұзақ уақыт қыздыру қажет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kk-KZ" b="1" dirty="0"/>
          </a:p>
          <a:p>
            <a:endParaRPr lang="kk-KZ" b="1" dirty="0" smtClean="0"/>
          </a:p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3571876"/>
            <a:ext cx="2000264" cy="3571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100°C</a:t>
            </a:r>
            <a:endParaRPr lang="ru-RU" sz="2400" b="1" dirty="0">
              <a:solidFill>
                <a:srgbClr val="FF0000"/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357290" y="4000504"/>
            <a:ext cx="2214578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қ</a:t>
            </a:r>
            <a:r>
              <a:rPr lang="kk-KZ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айнау 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9058" y="4357694"/>
            <a:ext cx="2071702" cy="28575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газ тәрәзді</a:t>
            </a:r>
            <a:endParaRPr lang="ru-RU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advClick="0" advTm="15000"/>
</p:sld>
</file>

<file path=ppt/theme/theme1.xml><?xml version="1.0" encoding="utf-8"?>
<a:theme xmlns:a="http://schemas.openxmlformats.org/drawingml/2006/main" name="globus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liderXXi</Template>
  <TotalTime>994</TotalTime>
  <Words>169</Words>
  <Application>Microsoft Office PowerPoint</Application>
  <PresentationFormat>Экран (4:3)</PresentationFormat>
  <Paragraphs>130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globus</vt:lpstr>
      <vt:lpstr>Жаратылыстану 6-сынып  Бөлім 6.2А Заттар және материалдар.  Заттардың құрылысы мен қасиеттері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Сен білесің бе?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Жаратылыстану 6-сынып  Бөлім 6.2А Заттар және материалдар.  Заттардың құрылысы мен қасиеттері</dc:title>
  <dc:creator>Пользователь</dc:creator>
  <cp:lastModifiedBy>Huawei</cp:lastModifiedBy>
  <cp:revision>5</cp:revision>
  <dcterms:created xsi:type="dcterms:W3CDTF">2020-11-21T04:00:51Z</dcterms:created>
  <dcterms:modified xsi:type="dcterms:W3CDTF">2024-10-30T14:49:05Z</dcterms:modified>
</cp:coreProperties>
</file>