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_rels/presentation.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media/image1.png" ContentType="image/png"/>
  <Override PartName="/ppt/media/image3.jpeg" ContentType="image/jpeg"/>
  <Override PartName="/ppt/media/image5.jpeg" ContentType="image/jpeg"/>
  <Override PartName="/ppt/media/image4.png" ContentType="image/png"/>
  <Override PartName="/ppt/media/image12.png" ContentType="image/png"/>
  <Override PartName="/ppt/media/image6.jpeg" ContentType="image/jpeg"/>
  <Override PartName="/ppt/media/image7.png" ContentType="image/png"/>
  <Override PartName="/ppt/media/image11.png" ContentType="image/png"/>
  <Override PartName="/ppt/media/image9.png" ContentType="image/png"/>
  <Override PartName="/ppt/media/image8.jpeg" ContentType="image/jpeg"/>
  <Override PartName="/ppt/media/image10.png" ContentType="image/png"/>
  <Override PartName="/ppt/media/image2.png" ContentType="image/png"/>
  <Override PartName="/ppt/slides/_rels/slide8.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 id="2147483652" r:id="rId4"/>
    <p:sldMasterId id="2147483653" r:id="rId5"/>
    <p:sldMasterId id="2147483654" r:id="rId6"/>
  </p:sld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2.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052133B4-DAC7-4F48-9E91-8D87287EFBBB}" type="slidenum">
              <a:t>&lt;#&gt;</a:t>
            </a:fld>
          </a:p>
        </p:txBody>
      </p:sp>
      <p:sp>
        <p:nvSpPr>
          <p:cNvPr id="4" name="PlaceHolder 3"/>
          <p:cNvSpPr>
            <a:spLocks noGrp="1"/>
          </p:cNvSpPr>
          <p:nvPr>
            <p:ph type="dt" idx="1"/>
          </p:nvPr>
        </p:nvSpPr>
        <p:spPr/>
        <p:txBody>
          <a:bodyPr/>
          <a:p>
            <a:r>
              <a:rPr lang="ru-RU"/>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1">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449E430C-EAD2-411A-A908-88B29466547C}" type="slidenum">
              <a:t>&lt;#&gt;</a:t>
            </a:fld>
          </a:p>
        </p:txBody>
      </p:sp>
      <p:sp>
        <p:nvSpPr>
          <p:cNvPr id="4" name="PlaceHolder 3"/>
          <p:cNvSpPr>
            <a:spLocks noGrp="1"/>
          </p:cNvSpPr>
          <p:nvPr>
            <p:ph type="dt" idx="4"/>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2.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
</Relationships>
</file>

<file path=ppt/slideMasters/_rels/slideMaster4.xml.rels><?xml version="1.0" encoding="UTF-8"?>
<Relationships xmlns="http://schemas.openxmlformats.org/package/2006/relationships"><Relationship Id="rId1" Type="http://schemas.openxmlformats.org/officeDocument/2006/relationships/theme" Target="../theme/theme4.xml"/>
</Relationships>
</file>

<file path=ppt/slideMasters/_rels/slideMaster5.xml.rels><?xml version="1.0" encoding="UTF-8"?>
<Relationships xmlns="http://schemas.openxmlformats.org/package/2006/relationships"><Relationship Id="rId1" Type="http://schemas.openxmlformats.org/officeDocument/2006/relationships/theme" Target="../theme/theme5.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0"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1"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 name="PlaceHolder 3"/>
          <p:cNvSpPr>
            <a:spLocks noGrp="1"/>
          </p:cNvSpPr>
          <p:nvPr>
            <p:ph type="dt" idx="1"/>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5" name="PlaceHolder 4"/>
          <p:cNvSpPr>
            <a:spLocks noGrp="1"/>
          </p:cNvSpPr>
          <p:nvPr>
            <p:ph type="ftr" idx="2"/>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6" name="PlaceHolder 5"/>
          <p:cNvSpPr>
            <a:spLocks noGrp="1"/>
          </p:cNvSpPr>
          <p:nvPr>
            <p:ph type="sldNum" idx="3"/>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6A343F29-9347-4337-B93F-22D2745A5111}"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49" r:id="rId2"/>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8" name="Скругленный прямоугольник 10"/>
          <p:cNvSpPr/>
          <p:nvPr/>
        </p:nvSpPr>
        <p:spPr>
          <a:xfrm>
            <a:off x="87480" y="69840"/>
            <a:ext cx="1201716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9" name="Прямоугольник 11"/>
          <p:cNvSpPr/>
          <p:nvPr/>
        </p:nvSpPr>
        <p:spPr>
          <a:xfrm>
            <a:off x="84240" y="1449360"/>
            <a:ext cx="12028320" cy="1527120"/>
          </a:xfrm>
          <a:prstGeom prst="rect">
            <a:avLst/>
          </a:prstGeom>
          <a:solidFill>
            <a:srgbClr val="2da2b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0" name="Прямоугольник 12"/>
          <p:cNvSpPr/>
          <p:nvPr/>
        </p:nvSpPr>
        <p:spPr>
          <a:xfrm>
            <a:off x="84240" y="1397160"/>
            <a:ext cx="12028320" cy="120600"/>
          </a:xfrm>
          <a:prstGeom prst="rect">
            <a:avLst/>
          </a:prstGeom>
          <a:solidFill>
            <a:srgbClr val="adcedc"/>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1" name="Прямоугольник 14"/>
          <p:cNvSpPr/>
          <p:nvPr/>
        </p:nvSpPr>
        <p:spPr>
          <a:xfrm>
            <a:off x="84240" y="2976480"/>
            <a:ext cx="12028320" cy="111240"/>
          </a:xfrm>
          <a:prstGeom prst="rect">
            <a:avLst/>
          </a:prstGeom>
          <a:solidFill>
            <a:srgbClr val="474b78"/>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2"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13"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14" name="PlaceHolder 3"/>
          <p:cNvSpPr>
            <a:spLocks noGrp="1"/>
          </p:cNvSpPr>
          <p:nvPr>
            <p:ph type="dt" idx="4"/>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15" name="PlaceHolder 4"/>
          <p:cNvSpPr>
            <a:spLocks noGrp="1"/>
          </p:cNvSpPr>
          <p:nvPr>
            <p:ph type="ftr" idx="5"/>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16" name="PlaceHolder 5"/>
          <p:cNvSpPr>
            <a:spLocks noGrp="1"/>
          </p:cNvSpPr>
          <p:nvPr>
            <p:ph type="sldNum" idx="6"/>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7A9D46C4-BD2D-40E0-A2FE-B3CB348F3784}"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LayoutId id="2147483651" r:id="rId2"/>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17"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nvGrpSpPr>
          <p:cNvPr id="18" name="Скругленный прямоугольник 10"/>
          <p:cNvGrpSpPr/>
          <p:nvPr/>
        </p:nvGrpSpPr>
        <p:grpSpPr>
          <a:xfrm>
            <a:off x="85680" y="66600"/>
            <a:ext cx="12026880" cy="6699240"/>
            <a:chOff x="85680" y="66600"/>
            <a:chExt cx="12026880" cy="6699240"/>
          </a:xfrm>
        </p:grpSpPr>
        <p:pic>
          <p:nvPicPr>
            <p:cNvPr id="19" name="Скругленный прямоугольник 10" descr=""/>
            <p:cNvPicPr/>
            <p:nvPr/>
          </p:nvPicPr>
          <p:blipFill>
            <a:blip r:embed="rId2"/>
            <a:stretch/>
          </p:blipFill>
          <p:spPr>
            <a:xfrm>
              <a:off x="85680" y="66600"/>
              <a:ext cx="12026880" cy="6699240"/>
            </a:xfrm>
            <a:prstGeom prst="rect">
              <a:avLst/>
            </a:prstGeom>
            <a:ln w="0">
              <a:noFill/>
            </a:ln>
          </p:spPr>
        </p:pic>
        <p:sp>
          <p:nvSpPr>
            <p:cNvPr id="20" name=""/>
            <p:cNvSpPr/>
            <p:nvPr/>
          </p:nvSpPr>
          <p:spPr>
            <a:xfrm>
              <a:off x="184320" y="166680"/>
              <a:ext cx="11823480" cy="6499080"/>
            </a:xfrm>
            <a:prstGeom prst="rect">
              <a:avLst/>
            </a:prstGeom>
            <a:no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grpSp>
      <p:sp>
        <p:nvSpPr>
          <p:cNvPr id="21" name="Прямоугольник 11"/>
          <p:cNvSpPr/>
          <p:nvPr/>
        </p:nvSpPr>
        <p:spPr>
          <a:xfrm flipV="1">
            <a:off x="92160" y="2376000"/>
            <a:ext cx="12018960" cy="92160"/>
          </a:xfrm>
          <a:prstGeom prst="rect">
            <a:avLst/>
          </a:prstGeom>
          <a:solidFill>
            <a:srgbClr val="2da2bf"/>
          </a:solidFill>
          <a:ln w="0">
            <a:noFill/>
          </a:ln>
        </p:spPr>
        <p:style>
          <a:lnRef idx="0"/>
          <a:fillRef idx="0"/>
          <a:effectRef idx="0"/>
          <a:fontRef idx="minor"/>
        </p:style>
        <p:txBody>
          <a:bodyPr lIns="90000" rIns="90000" tIns="45360" bIns="453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2" name="Прямоугольник 12"/>
          <p:cNvSpPr/>
          <p:nvPr/>
        </p:nvSpPr>
        <p:spPr>
          <a:xfrm>
            <a:off x="92160" y="2341440"/>
            <a:ext cx="12018960" cy="46080"/>
          </a:xfrm>
          <a:prstGeom prst="rect">
            <a:avLst/>
          </a:prstGeom>
          <a:solidFill>
            <a:srgbClr val="adcedc"/>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3" name="Прямоугольник 14"/>
          <p:cNvSpPr/>
          <p:nvPr/>
        </p:nvSpPr>
        <p:spPr>
          <a:xfrm>
            <a:off x="90360" y="2468520"/>
            <a:ext cx="12020760" cy="46080"/>
          </a:xfrm>
          <a:prstGeom prst="rect">
            <a:avLst/>
          </a:prstGeom>
          <a:solidFill>
            <a:srgbClr val="474b78"/>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4"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25"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26" name="PlaceHolder 3"/>
          <p:cNvSpPr>
            <a:spLocks noGrp="1"/>
          </p:cNvSpPr>
          <p:nvPr>
            <p:ph type="dt" idx="7"/>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27" name="PlaceHolder 4"/>
          <p:cNvSpPr>
            <a:spLocks noGrp="1"/>
          </p:cNvSpPr>
          <p:nvPr>
            <p:ph type="ftr" idx="8"/>
          </p:nvPr>
        </p:nvSpPr>
        <p:spPr>
          <a:xfrm>
            <a:off x="1066320" y="6172200"/>
            <a:ext cx="533412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28" name="PlaceHolder 5"/>
          <p:cNvSpPr>
            <a:spLocks noGrp="1"/>
          </p:cNvSpPr>
          <p:nvPr>
            <p:ph type="sldNum" idx="9"/>
          </p:nvPr>
        </p:nvSpPr>
        <p:spPr>
          <a:xfrm>
            <a:off x="284400" y="62755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5B0C0191-932B-4F7A-9B02-1A0C126EA8BA}"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29"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0"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1" name="Прямоугольник 9"/>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2" name="Скругленный прямоугольник 10"/>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3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35" name="PlaceHolder 3"/>
          <p:cNvSpPr>
            <a:spLocks noGrp="1"/>
          </p:cNvSpPr>
          <p:nvPr>
            <p:ph type="dt" idx="10"/>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36" name="PlaceHolder 4"/>
          <p:cNvSpPr>
            <a:spLocks noGrp="1"/>
          </p:cNvSpPr>
          <p:nvPr>
            <p:ph type="ftr" idx="11"/>
          </p:nvPr>
        </p:nvSpPr>
        <p:spPr>
          <a:xfrm>
            <a:off x="1218960" y="6172200"/>
            <a:ext cx="528300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37" name="PlaceHolder 5"/>
          <p:cNvSpPr>
            <a:spLocks noGrp="1"/>
          </p:cNvSpPr>
          <p:nvPr>
            <p:ph type="sldNum" idx="12"/>
          </p:nvPr>
        </p:nvSpPr>
        <p:spPr>
          <a:xfrm>
            <a:off x="284400" y="62773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B29DAA8D-6A35-4413-B9E2-955C2D784564}"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ef5fa"/>
        </a:solidFill>
      </p:bgPr>
    </p:bg>
    <p:spTree>
      <p:nvGrpSpPr>
        <p:cNvPr id="1" name=""/>
        <p:cNvGrpSpPr/>
        <p:nvPr/>
      </p:nvGrpSpPr>
      <p:grpSpPr>
        <a:xfrm>
          <a:off x="0" y="0"/>
          <a:ext cx="0" cy="0"/>
          <a:chOff x="0" y="0"/>
          <a:chExt cx="0" cy="0"/>
        </a:xfrm>
      </p:grpSpPr>
      <p:sp>
        <p:nvSpPr>
          <p:cNvPr id="38" name="Прямоугольник 8"/>
          <p:cNvSpPr/>
          <p:nvPr/>
        </p:nvSpPr>
        <p:spPr>
          <a:xfrm>
            <a:off x="0" y="0"/>
            <a:ext cx="12192120" cy="6858000"/>
          </a:xfrm>
          <a:prstGeom prst="rect">
            <a:avLst/>
          </a:prstGeom>
          <a:solidFill>
            <a:srgbClr val="ffffff"/>
          </a:solidFill>
          <a:ln w="0">
            <a:noFill/>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useBgFill="1">
        <p:nvSpPr>
          <p:cNvPr id="39" name="Скругленный прямоугольник 7"/>
          <p:cNvSpPr/>
          <p:nvPr/>
        </p:nvSpPr>
        <p:spPr>
          <a:xfrm>
            <a:off x="85680" y="69840"/>
            <a:ext cx="12017520" cy="6692760"/>
          </a:xfrm>
          <a:prstGeom prst="roundRect">
            <a:avLst>
              <a:gd name="adj" fmla="val 4931"/>
            </a:avLst>
          </a:prstGeom>
          <a:ln cap="sq" w="6480">
            <a:solidFill>
              <a:srgbClr val="000000"/>
            </a:solidFill>
            <a:miter/>
          </a:ln>
        </p:spPr>
        <p:style>
          <a:lnRef idx="0"/>
          <a:fillRef idx="0"/>
          <a:effectRef idx="0"/>
          <a:fontRef idx="minor"/>
        </p:style>
        <p:txBody>
          <a:bodyPr lIns="90000" rIns="90000" tIns="46800" bIns="468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0" name="Прямоугольник 9"/>
          <p:cNvSpPr/>
          <p:nvPr/>
        </p:nvSpPr>
        <p:spPr>
          <a:xfrm flipV="1">
            <a:off x="90360" y="4682160"/>
            <a:ext cx="12009600" cy="91800"/>
          </a:xfrm>
          <a:prstGeom prst="rect">
            <a:avLst/>
          </a:prstGeom>
          <a:solidFill>
            <a:srgbClr val="2da2bf"/>
          </a:solidFill>
          <a:ln w="0">
            <a:noFill/>
          </a:ln>
        </p:spPr>
        <p:style>
          <a:lnRef idx="0"/>
          <a:fillRef idx="0"/>
          <a:effectRef idx="0"/>
          <a:fontRef idx="minor"/>
        </p:style>
        <p:txBody>
          <a:bodyPr lIns="90000" rIns="90000" tIns="45000" bIns="4500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1" name="Прямоугольник 10"/>
          <p:cNvSpPr/>
          <p:nvPr/>
        </p:nvSpPr>
        <p:spPr>
          <a:xfrm>
            <a:off x="92160" y="4649760"/>
            <a:ext cx="12007800" cy="46080"/>
          </a:xfrm>
          <a:prstGeom prst="rect">
            <a:avLst/>
          </a:prstGeom>
          <a:solidFill>
            <a:srgbClr val="adcedc"/>
          </a:solidFill>
          <a:ln w="0">
            <a:noFill/>
          </a:ln>
        </p:spPr>
        <p:style>
          <a:lnRef idx="0"/>
          <a:fillRef idx="0"/>
          <a:effectRef idx="0"/>
          <a:fontRef idx="minor"/>
        </p:style>
        <p:txBody>
          <a:bodyPr lIns="90000" rIns="90000" tIns="-720" bIns="-7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2" name="Прямоугольник 11"/>
          <p:cNvSpPr/>
          <p:nvPr/>
        </p:nvSpPr>
        <p:spPr>
          <a:xfrm>
            <a:off x="92160" y="4773600"/>
            <a:ext cx="12007800" cy="49320"/>
          </a:xfrm>
          <a:prstGeom prst="rect">
            <a:avLst/>
          </a:prstGeom>
          <a:solidFill>
            <a:srgbClr val="474b78"/>
          </a:solidFill>
          <a:ln w="0">
            <a:noFill/>
          </a:ln>
        </p:spPr>
        <p:style>
          <a:lnRef idx="0"/>
          <a:fillRef idx="0"/>
          <a:effectRef idx="0"/>
          <a:fontRef idx="minor"/>
        </p:style>
        <p:txBody>
          <a:bodyPr lIns="90000" rIns="90000" tIns="2520" bIns="252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3" name="PlaceHolder 1"/>
          <p:cNvSpPr>
            <a:spLocks noGrp="1"/>
          </p:cNvSpPr>
          <p:nvPr>
            <p:ph type="title"/>
          </p:nvPr>
        </p:nvSpPr>
        <p:spPr>
          <a:xfrm>
            <a:off x="1219320" y="274320"/>
            <a:ext cx="10362960" cy="1143000"/>
          </a:xfrm>
          <a:prstGeom prst="rect">
            <a:avLst/>
          </a:prstGeom>
          <a:noFill/>
          <a:ln w="0">
            <a:noFill/>
          </a:ln>
        </p:spPr>
        <p:txBody>
          <a:bodyPr lIns="90000" rIns="90000" tIns="46800" bIns="91440" anchor="b">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464646"/>
                </a:solidFill>
                <a:uFillTx/>
                <a:latin typeface="Calibri"/>
              </a:rPr>
              <a:t>Click to edit the title text format</a:t>
            </a:r>
            <a:endParaRPr b="0" lang="ru-RU" sz="4000" strike="noStrike" u="none">
              <a:solidFill>
                <a:srgbClr val="464646"/>
              </a:solidFill>
              <a:uFillTx/>
              <a:latin typeface="Calibri"/>
            </a:endParaRPr>
          </a:p>
        </p:txBody>
      </p:sp>
      <p:sp>
        <p:nvSpPr>
          <p:cNvPr id="44" name="PlaceHolder 2"/>
          <p:cNvSpPr>
            <a:spLocks noGrp="1"/>
          </p:cNvSpPr>
          <p:nvPr>
            <p:ph type="body"/>
          </p:nvPr>
        </p:nvSpPr>
        <p:spPr>
          <a:xfrm>
            <a:off x="1219320" y="1447920"/>
            <a:ext cx="10362960" cy="4572000"/>
          </a:xfrm>
          <a:prstGeom prst="rect">
            <a:avLst/>
          </a:prstGeom>
          <a:noFill/>
          <a:ln w="0">
            <a:noFill/>
          </a:ln>
        </p:spPr>
        <p:txBody>
          <a:bodyPr lIns="90000" rIns="90000" tIns="46800" bIns="46800"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Click to edit the outline text format</a:t>
            </a:r>
            <a:endParaRPr b="0" lang="ru-RU" sz="2600" strike="noStrike" u="none">
              <a:solidFill>
                <a:srgbClr val="000000"/>
              </a:solidFill>
              <a:uFillTx/>
              <a:latin typeface="Cambria"/>
            </a:endParaRPr>
          </a:p>
          <a:p>
            <a:pPr lvl="1" marL="547560" indent="-228600">
              <a:spcBef>
                <a:spcPts val="575"/>
              </a:spcBef>
              <a:buClr>
                <a:srgbClr val="da1f28"/>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Second Outline Level</a:t>
            </a:r>
            <a:endParaRPr b="0" lang="ru-RU" sz="2600" strike="noStrike" u="none">
              <a:solidFill>
                <a:srgbClr val="000000"/>
              </a:solidFill>
              <a:uFillTx/>
              <a:latin typeface="Cambria"/>
            </a:endParaRPr>
          </a:p>
          <a:p>
            <a:pPr lvl="2" marL="822240" indent="-228600">
              <a:spcBef>
                <a:spcPts val="575"/>
              </a:spcBef>
              <a:buClr>
                <a:srgbClr val="adcedc"/>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Third Outline Level</a:t>
            </a:r>
            <a:endParaRPr b="0" lang="ru-RU" sz="2600" strike="noStrike" u="none">
              <a:solidFill>
                <a:srgbClr val="000000"/>
              </a:solidFill>
              <a:uFillTx/>
              <a:latin typeface="Cambria"/>
            </a:endParaRPr>
          </a:p>
          <a:p>
            <a:pPr lvl="3" marL="1096920" indent="-228600">
              <a:spcBef>
                <a:spcPts val="575"/>
              </a:spcBef>
              <a:buClr>
                <a:srgbClr val="eb641b"/>
              </a:buClr>
              <a:buSzPct val="80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Fourth Outline Level</a:t>
            </a:r>
            <a:endParaRPr b="0" lang="ru-RU" sz="2600" strike="noStrike" u="none">
              <a:solidFill>
                <a:srgbClr val="000000"/>
              </a:solidFill>
              <a:uFillTx/>
              <a:latin typeface="Cambria"/>
            </a:endParaRPr>
          </a:p>
          <a:p>
            <a:pPr lvl="4" marL="1371600" indent="-228600">
              <a:spcBef>
                <a:spcPts val="575"/>
              </a:spcBef>
              <a:buClr>
                <a:srgbClr val="eb641b"/>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Fifth Outline Level</a:t>
            </a:r>
            <a:endParaRPr b="0" lang="ru-RU" sz="2600" strike="noStrike" u="none">
              <a:solidFill>
                <a:srgbClr val="000000"/>
              </a:solidFill>
              <a:uFillTx/>
              <a:latin typeface="Cambria"/>
            </a:endParaRPr>
          </a:p>
          <a:p>
            <a:pPr lvl="5"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Sixth Outline Level</a:t>
            </a:r>
            <a:endParaRPr b="0" lang="ru-RU" sz="2600" strike="noStrike" u="none">
              <a:solidFill>
                <a:srgbClr val="000000"/>
              </a:solidFill>
              <a:uFillTx/>
              <a:latin typeface="Cambria"/>
            </a:endParaRPr>
          </a:p>
          <a:p>
            <a:pPr lvl="6" marL="1371600" indent="-228600">
              <a:spcBef>
                <a:spcPts val="575"/>
              </a:spcBef>
              <a:buClr>
                <a:srgbClr val="000000"/>
              </a:buClr>
              <a:buFont typeface="Cambria"/>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0000"/>
                </a:solidFill>
                <a:uFillTx/>
                <a:latin typeface="Cambria"/>
              </a:rPr>
              <a:t>Seventh Outline Level</a:t>
            </a:r>
            <a:endParaRPr b="0" lang="ru-RU" sz="2600" strike="noStrike" u="none">
              <a:solidFill>
                <a:srgbClr val="000000"/>
              </a:solidFill>
              <a:uFillTx/>
              <a:latin typeface="Cambria"/>
            </a:endParaRPr>
          </a:p>
        </p:txBody>
      </p:sp>
      <p:sp>
        <p:nvSpPr>
          <p:cNvPr id="45" name="PlaceHolder 3"/>
          <p:cNvSpPr>
            <a:spLocks noGrp="1"/>
          </p:cNvSpPr>
          <p:nvPr>
            <p:ph type="dt" idx="13"/>
          </p:nvPr>
        </p:nvSpPr>
        <p:spPr>
          <a:xfrm>
            <a:off x="8229600" y="6190920"/>
            <a:ext cx="3301920" cy="476280"/>
          </a:xfrm>
          <a:prstGeom prst="rect">
            <a:avLst/>
          </a:prstGeom>
          <a:noFill/>
          <a:ln w="0">
            <a:noFill/>
          </a:ln>
        </p:spPr>
        <p:txBody>
          <a:bodyPr lIns="90000" rIns="90000" tIns="46800" bIns="46800" anchor="ctr">
            <a:noAutofit/>
          </a:bodyPr>
          <a:lstStyle>
            <a:lvl1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464646"/>
                </a:solidFill>
                <a:uFillTx/>
                <a:latin typeface="Times New Roman"/>
              </a:defRPr>
            </a:lvl1pPr>
          </a:lstStyle>
          <a:p>
            <a:pPr indent="0" algn="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400" strike="noStrike" u="none">
                <a:solidFill>
                  <a:srgbClr val="464646"/>
                </a:solidFill>
                <a:uFillTx/>
                <a:latin typeface="Times New Roman"/>
              </a:rPr>
              <a:t>&lt;date/time&gt;</a:t>
            </a:r>
            <a:endParaRPr b="0" lang="ru-RU" sz="1400" strike="noStrike" u="none">
              <a:solidFill>
                <a:srgbClr val="000000"/>
              </a:solidFill>
              <a:uFillTx/>
              <a:latin typeface="Times New Roman"/>
            </a:endParaRPr>
          </a:p>
        </p:txBody>
      </p:sp>
      <p:sp>
        <p:nvSpPr>
          <p:cNvPr id="46" name="PlaceHolder 4"/>
          <p:cNvSpPr>
            <a:spLocks noGrp="1"/>
          </p:cNvSpPr>
          <p:nvPr>
            <p:ph type="ftr" idx="14"/>
          </p:nvPr>
        </p:nvSpPr>
        <p:spPr>
          <a:xfrm>
            <a:off x="1218960" y="6172200"/>
            <a:ext cx="5181480" cy="457200"/>
          </a:xfrm>
          <a:prstGeom prst="rect">
            <a:avLst/>
          </a:prstGeom>
          <a:noFill/>
          <a:ln w="0">
            <a:noFill/>
          </a:ln>
        </p:spPr>
        <p:txBody>
          <a:bodyPr lIns="9000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Arial"/>
            </a:endParaRPr>
          </a:p>
        </p:txBody>
      </p:sp>
      <p:sp>
        <p:nvSpPr>
          <p:cNvPr id="47" name="PlaceHolder 5"/>
          <p:cNvSpPr>
            <a:spLocks noGrp="1"/>
          </p:cNvSpPr>
          <p:nvPr>
            <p:ph type="sldNum" idx="15"/>
          </p:nvPr>
        </p:nvSpPr>
        <p:spPr>
          <a:xfrm>
            <a:off x="284400" y="6275520"/>
            <a:ext cx="431280" cy="323280"/>
          </a:xfrm>
          <a:prstGeom prst="rect">
            <a:avLst/>
          </a:prstGeom>
          <a:solidFill>
            <a:srgbClr val="2da2bf"/>
          </a:solidFill>
          <a:ln w="0">
            <a:noFill/>
          </a:ln>
        </p:spPr>
        <p:txBody>
          <a:bodyPr lIns="0" rIns="0" tIns="0" bIns="0" anchor="ctr" anchorCtr="1">
            <a:noAutofit/>
          </a:bodyPr>
          <a:lstStyle>
            <a:lvl1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400" strike="noStrike" u="none">
                <a:solidFill>
                  <a:srgbClr val="ffffff"/>
                </a:solidFill>
                <a:uFillTx/>
                <a:latin typeface="Calibri"/>
              </a:defRPr>
            </a:lvl1pPr>
          </a:lstStyle>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FA285E54-6840-4A84-BDED-3A6BD31E028C}" type="slidenum">
              <a:rPr b="0" lang="ru-RU" sz="1400" strike="noStrike" u="none">
                <a:solidFill>
                  <a:srgbClr val="ffffff"/>
                </a:solidFill>
                <a:uFillTx/>
                <a:latin typeface="Calibri"/>
              </a:rPr>
              <a:t>&lt;number&gt;</a:t>
            </a:fld>
            <a:endParaRPr b="0" lang="ru-RU" sz="1400" strike="noStrike" u="none">
              <a:solidFill>
                <a:srgbClr val="ffffff"/>
              </a:solidFill>
              <a:uFillTx/>
              <a:latin typeface="Times New Roman"/>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image" Target="../media/image7.png"/><Relationship Id="rId3" Type="http://schemas.openxmlformats.org/officeDocument/2006/relationships/image" Target="../media/image8.jpe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8" name="Заголовок 1" descr=""/>
          <p:cNvPicPr/>
          <p:nvPr/>
        </p:nvPicPr>
        <p:blipFill>
          <a:blip r:embed="rId1"/>
          <a:stretch/>
        </p:blipFill>
        <p:spPr>
          <a:xfrm>
            <a:off x="1000080" y="304920"/>
            <a:ext cx="9058320" cy="3114720"/>
          </a:xfrm>
          <a:prstGeom prst="rect">
            <a:avLst/>
          </a:prstGeom>
          <a:ln w="0">
            <a:noFill/>
          </a:ln>
        </p:spPr>
      </p:pic>
      <p:pic>
        <p:nvPicPr>
          <p:cNvPr id="49" name="Picture 8" descr="https://im0-tub-ru.yandex.net/i?id=30bdc847171d2626c3220fe94787807b&amp;ref=rim&amp;n=33&amp;w=275&amp;h=165"/>
          <p:cNvPicPr/>
          <p:nvPr/>
        </p:nvPicPr>
        <p:blipFill>
          <a:blip r:embed="rId2"/>
          <a:stretch/>
        </p:blipFill>
        <p:spPr>
          <a:xfrm>
            <a:off x="487440" y="3381480"/>
            <a:ext cx="3190680" cy="2022480"/>
          </a:xfrm>
          <a:prstGeom prst="rect">
            <a:avLst/>
          </a:prstGeom>
          <a:ln w="0">
            <a:noFill/>
          </a:ln>
        </p:spPr>
      </p:pic>
      <p:pic>
        <p:nvPicPr>
          <p:cNvPr id="50" name="Picture 9" descr=""/>
          <p:cNvPicPr/>
          <p:nvPr/>
        </p:nvPicPr>
        <p:blipFill>
          <a:blip r:embed="rId3"/>
          <a:stretch/>
        </p:blipFill>
        <p:spPr>
          <a:xfrm>
            <a:off x="4471920" y="3409920"/>
            <a:ext cx="3197160" cy="2021040"/>
          </a:xfrm>
          <a:prstGeom prst="rect">
            <a:avLst/>
          </a:prstGeom>
          <a:ln w="0">
            <a:noFill/>
          </a:ln>
        </p:spPr>
      </p:pic>
      <p:pic>
        <p:nvPicPr>
          <p:cNvPr id="51" name="Picture 11" descr="https://sk.kz/local/templates/skkz/pictures/tau_ken_samruk_1180_650.jpg"/>
          <p:cNvPicPr/>
          <p:nvPr/>
        </p:nvPicPr>
        <p:blipFill>
          <a:blip r:embed="rId4"/>
          <a:stretch/>
        </p:blipFill>
        <p:spPr>
          <a:xfrm>
            <a:off x="8332920" y="3381480"/>
            <a:ext cx="3429000" cy="20224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002060"/>
                </a:solidFill>
                <a:uFillTx/>
                <a:latin typeface="Times New Roman"/>
                <a:ea typeface="Times New Roman"/>
              </a:rPr>
              <a:t>Күтілетін жауап:</a:t>
            </a:r>
            <a:endParaRPr b="0" lang="ru-RU" sz="4000" strike="noStrike" u="none">
              <a:solidFill>
                <a:srgbClr val="464646"/>
              </a:solidFill>
              <a:uFillTx/>
              <a:latin typeface="Calibri"/>
            </a:endParaRPr>
          </a:p>
        </p:txBody>
      </p:sp>
      <p:sp>
        <p:nvSpPr>
          <p:cNvPr id="76" name=""/>
          <p:cNvSpPr txBox="1"/>
          <p:nvPr/>
        </p:nvSpPr>
        <p:spPr>
          <a:xfrm>
            <a:off x="1219320" y="1447920"/>
            <a:ext cx="10362960" cy="4572000"/>
          </a:xfrm>
          <a:prstGeom prst="rect">
            <a:avLst/>
          </a:prstGeom>
          <a:noFill/>
          <a:ln w="0">
            <a:noFill/>
          </a:ln>
        </p:spPr>
        <p:txBody>
          <a:bodyPr anchor="t">
            <a:normAutofit/>
          </a:bodyPr>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Тас көмір - Қарағанды, Екібастұз</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Мұнай - Атырау, Ақтау, Орал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Газ - Ақтау, Орал облыстарында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Алюминий – Арқалықта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Мыс кені – Жезқазғанда</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Ас тұзы - Қызылорда, Павлодар, Алматы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Темір кені - Қостанай өңірінде</a:t>
            </a:r>
            <a:endParaRPr b="0" lang="ru-RU" sz="2600" strike="noStrike" u="none">
              <a:solidFill>
                <a:srgbClr val="000000"/>
              </a:solidFill>
              <a:uFillTx/>
              <a:latin typeface="Cambria"/>
            </a:endParaRPr>
          </a:p>
          <a:p>
            <a:pPr marL="272880" indent="-272880">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Cambria"/>
              </a:rPr>
              <a:t>Фосфорит - Ақтөбе, Тараз өңірлерінде т.с.с</a:t>
            </a:r>
            <a:endParaRPr b="0" lang="ru-RU" sz="2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 name="PlaceHolder 1"/>
          <p:cNvSpPr>
            <a:spLocks noGrp="1"/>
          </p:cNvSpPr>
          <p:nvPr>
            <p:ph type="title"/>
          </p:nvPr>
        </p:nvSpPr>
        <p:spPr>
          <a:xfrm>
            <a:off x="1219320" y="274680"/>
            <a:ext cx="10362960" cy="5364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4000" strike="noStrike" u="none">
                <a:solidFill>
                  <a:srgbClr val="002060"/>
                </a:solidFill>
                <a:uFillTx/>
                <a:latin typeface="Times New Roman"/>
                <a:ea typeface="Times New Roman"/>
              </a:rPr>
              <a:t>«Ойлан,тап!»</a:t>
            </a:r>
            <a:endParaRPr b="0" lang="ru-RU" sz="4000" strike="noStrike" u="none">
              <a:solidFill>
                <a:srgbClr val="464646"/>
              </a:solidFill>
              <a:uFillTx/>
              <a:latin typeface="Calibri"/>
            </a:endParaRPr>
          </a:p>
        </p:txBody>
      </p:sp>
      <p:sp>
        <p:nvSpPr>
          <p:cNvPr id="78" name=""/>
          <p:cNvSpPr txBox="1"/>
          <p:nvPr/>
        </p:nvSpPr>
        <p:spPr>
          <a:xfrm>
            <a:off x="1219320" y="1447920"/>
            <a:ext cx="10362960" cy="4572000"/>
          </a:xfrm>
          <a:prstGeom prst="rect">
            <a:avLst/>
          </a:prstGeom>
          <a:noFill/>
          <a:ln w="0">
            <a:noFill/>
          </a:ln>
        </p:spPr>
        <p:txBody>
          <a:bodyPr anchor="t">
            <a:normAutofit fontScale="92500" lnSpcReduction="9999"/>
          </a:bodyPr>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Cambria"/>
              </a:rPr>
              <a:t>Дескриптор: </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Қалпына келмейтін ресурстардан жасалған 4 затты атайды</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Қалпына келмейтін ресурстарды  екінші рет пайдалану жолдарын ұсынады.</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002060"/>
                </a:solidFill>
                <a:uFillTx/>
                <a:latin typeface="Cambria"/>
              </a:rPr>
              <a:t>Тізім құрады</a:t>
            </a:r>
            <a:endParaRPr b="0" lang="ru-RU" sz="2000" strike="noStrike" u="none">
              <a:solidFill>
                <a:srgbClr val="000000"/>
              </a:solidFill>
              <a:uFillTx/>
              <a:latin typeface="Cambria"/>
            </a:endParaRPr>
          </a:p>
          <a:p>
            <a:pPr>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002060"/>
                </a:solidFill>
                <a:uFillTx/>
                <a:latin typeface="Cambria"/>
              </a:rPr>
              <a:t>Қалыптастырушы бағалау: “Дұрыс-бұрыс” </a:t>
            </a:r>
            <a:endParaRPr b="0" lang="ru-RU" sz="2000" strike="noStrike" u="none">
              <a:solidFill>
                <a:srgbClr val="000000"/>
              </a:solidFill>
              <a:uFillTx/>
              <a:latin typeface="Cambria"/>
            </a:endParaRPr>
          </a:p>
          <a:p>
            <a:pPr>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000" strike="noStrike" u="none">
              <a:solidFill>
                <a:srgbClr val="000000"/>
              </a:solidFill>
              <a:uFillTx/>
              <a:latin typeface="Cambria"/>
            </a:endParaRPr>
          </a:p>
        </p:txBody>
      </p:sp>
      <p:pic>
        <p:nvPicPr>
          <p:cNvPr id="79" name="Picture 2" descr=""/>
          <p:cNvPicPr/>
          <p:nvPr/>
        </p:nvPicPr>
        <p:blipFill>
          <a:blip r:embed="rId1"/>
          <a:stretch/>
        </p:blipFill>
        <p:spPr>
          <a:xfrm>
            <a:off x="665280" y="831960"/>
            <a:ext cx="10951920" cy="3865320"/>
          </a:xfrm>
          <a:prstGeom prst="rect">
            <a:avLst/>
          </a:prstGeom>
          <a:ln w="0">
            <a:noFill/>
          </a:ln>
        </p:spPr>
      </p:pic>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 name="PlaceHolder 1"/>
          <p:cNvSpPr>
            <a:spLocks noGrp="1"/>
          </p:cNvSpPr>
          <p:nvPr>
            <p:ph type="title"/>
          </p:nvPr>
        </p:nvSpPr>
        <p:spPr>
          <a:xfrm>
            <a:off x="952200" y="302760"/>
            <a:ext cx="1036332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Рефлексия «3 – 3 - 1»</a:t>
            </a:r>
            <a:endParaRPr b="0" lang="ru-RU" sz="3200" strike="noStrike" u="none">
              <a:solidFill>
                <a:srgbClr val="464646"/>
              </a:solidFill>
              <a:uFillTx/>
              <a:latin typeface="Calibri"/>
            </a:endParaRPr>
          </a:p>
        </p:txBody>
      </p:sp>
      <p:sp>
        <p:nvSpPr>
          <p:cNvPr id="81" name=""/>
          <p:cNvSpPr txBox="1"/>
          <p:nvPr/>
        </p:nvSpPr>
        <p:spPr>
          <a:xfrm>
            <a:off x="1219320" y="1447920"/>
            <a:ext cx="10362960" cy="45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3- жаңалық (нені білдің)</a:t>
            </a:r>
            <a:endParaRPr b="0" lang="ru-RU" sz="3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3- сұрақ (нені білгің келеді)</a:t>
            </a:r>
            <a:endParaRPr b="0" lang="ru-RU" sz="3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600" strike="noStrike" u="none">
                <a:solidFill>
                  <a:srgbClr val="002060"/>
                </a:solidFill>
                <a:uFillTx/>
                <a:latin typeface="Times New Roman"/>
                <a:ea typeface="Times New Roman"/>
              </a:rPr>
              <a:t>1- ұсыныс (немен бөліскің келеді)</a:t>
            </a:r>
            <a:endParaRPr b="0" lang="ru-RU" sz="3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Оқу мақсаты:</a:t>
            </a:r>
            <a:endParaRPr b="0" lang="ru-RU" sz="4000" strike="noStrike" u="none">
              <a:solidFill>
                <a:srgbClr val="464646"/>
              </a:solidFill>
              <a:uFillTx/>
              <a:latin typeface="Calibri"/>
            </a:endParaRPr>
          </a:p>
        </p:txBody>
      </p:sp>
      <p:sp>
        <p:nvSpPr>
          <p:cNvPr id="53" name=""/>
          <p:cNvSpPr txBox="1"/>
          <p:nvPr/>
        </p:nvSpPr>
        <p:spPr>
          <a:xfrm>
            <a:off x="1239480" y="1722240"/>
            <a:ext cx="10363320" cy="2098440"/>
          </a:xfrm>
          <a:prstGeom prst="rect">
            <a:avLst/>
          </a:prstGeom>
          <a:noFill/>
          <a:ln w="0">
            <a:noFill/>
          </a:ln>
        </p:spPr>
        <p:txBody>
          <a:bodyPr anchor="t">
            <a:normAutofit/>
          </a:bodyPr>
          <a:p>
            <a:pPr marL="272880" indent="-272880">
              <a:lnSpc>
                <a:spcPct val="9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i="1" lang="ru-RU" sz="4800" strike="noStrike" u="none">
                <a:solidFill>
                  <a:srgbClr val="002060"/>
                </a:solidFill>
                <a:uFillTx/>
                <a:latin typeface="Times New Roman"/>
                <a:ea typeface="Times New Roman"/>
              </a:rPr>
              <a:t>    </a:t>
            </a:r>
            <a:r>
              <a:rPr b="0" lang="ru-RU" sz="4800" strike="noStrike" u="none">
                <a:solidFill>
                  <a:srgbClr val="002060"/>
                </a:solidFill>
                <a:uFillTx/>
                <a:latin typeface="Times New Roman"/>
                <a:ea typeface="Times New Roman"/>
              </a:rPr>
              <a:t>6.3.3.4. Қазақстандағы пайдалы қазбаларды өндірудің ірі орталықтарын атау мен көрсету</a:t>
            </a:r>
            <a:endParaRPr b="0" lang="ru-RU" sz="48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 name="PlaceHolder 1"/>
          <p:cNvSpPr>
            <a:spLocks noGrp="1"/>
          </p:cNvSpPr>
          <p:nvPr>
            <p:ph type="title"/>
          </p:nvPr>
        </p:nvSpPr>
        <p:spPr>
          <a:xfrm>
            <a:off x="1136160" y="294840"/>
            <a:ext cx="1036332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Мағынаны тану</a:t>
            </a:r>
            <a:endParaRPr b="0" lang="ru-RU" sz="4000" strike="noStrike" u="none">
              <a:solidFill>
                <a:srgbClr val="464646"/>
              </a:solidFill>
              <a:uFillTx/>
              <a:latin typeface="Calibri"/>
            </a:endParaRPr>
          </a:p>
        </p:txBody>
      </p:sp>
      <p:sp>
        <p:nvSpPr>
          <p:cNvPr id="55" name=""/>
          <p:cNvSpPr txBox="1"/>
          <p:nvPr/>
        </p:nvSpPr>
        <p:spPr>
          <a:xfrm>
            <a:off x="759960" y="1377720"/>
            <a:ext cx="10821960" cy="4276440"/>
          </a:xfrm>
          <a:prstGeom prst="rect">
            <a:avLst/>
          </a:prstGeom>
          <a:noFill/>
          <a:ln w="0">
            <a:noFill/>
          </a:ln>
        </p:spPr>
        <p:txBody>
          <a:bodyPr anchor="t">
            <a:normAutofit fontScale="92500" lnSpcReduction="9999"/>
          </a:bodyPr>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Пайдалы қазбалар өндіру процесі дегеніміз- </a:t>
            </a:r>
            <a:r>
              <a:rPr b="0" lang="ru-RU" sz="2400" strike="noStrike" u="none">
                <a:solidFill>
                  <a:srgbClr val="002060"/>
                </a:solidFill>
                <a:uFillTx/>
                <a:latin typeface="Times New Roman"/>
                <a:ea typeface="Times New Roman"/>
              </a:rPr>
              <a:t>бағалы құрамбөлікті салыстырмалы  таза  күйінде (мысалы: мұнай,табиғи газ,тас көмір,тұз, бағалы тастар және т.б) немесе әрі қарай өндеуге ұшырайтын тау –кен массасы (мысалы: металл кендері) түрінде бөліп алу.</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Табиғат ресурстары- </a:t>
            </a:r>
            <a:r>
              <a:rPr b="0" lang="ru-RU" sz="2400" strike="noStrike" u="none">
                <a:solidFill>
                  <a:srgbClr val="002060"/>
                </a:solidFill>
                <a:uFillTx/>
                <a:latin typeface="Times New Roman"/>
                <a:ea typeface="Times New Roman"/>
              </a:rPr>
              <a:t>адамның табиғаттан алатын, өз қажетіне қолданатын  барлық ресурс түрлері.</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002060"/>
                </a:solidFill>
                <a:uFillTx/>
                <a:latin typeface="Times New Roman"/>
                <a:ea typeface="Times New Roman"/>
              </a:rPr>
              <a:t>Экология дегеніміз</a:t>
            </a:r>
            <a:r>
              <a:rPr b="0" lang="ru-RU" sz="2400" strike="noStrike" u="none">
                <a:solidFill>
                  <a:srgbClr val="002060"/>
                </a:solidFill>
                <a:uFillTx/>
                <a:latin typeface="Times New Roman"/>
                <a:ea typeface="Times New Roman"/>
              </a:rPr>
              <a:t>- қоршаған ортаның күрделі проблемаларын зерттейтін, ғылыми тұрғыдан ұсыныстар жасайтын ғылым саласы.Ол гректің "</a:t>
            </a:r>
            <a:r>
              <a:rPr b="0" lang="en-US" sz="2400" strike="noStrike" u="none">
                <a:solidFill>
                  <a:srgbClr val="002060"/>
                </a:solidFill>
                <a:uFillTx/>
                <a:latin typeface="Times New Roman"/>
                <a:ea typeface="Times New Roman"/>
              </a:rPr>
              <a:t>oicos”-"</a:t>
            </a:r>
            <a:r>
              <a:rPr b="0" lang="ru-RU" sz="2400" strike="noStrike" u="none">
                <a:solidFill>
                  <a:srgbClr val="002060"/>
                </a:solidFill>
                <a:uFillTx/>
                <a:latin typeface="Times New Roman"/>
                <a:ea typeface="Times New Roman"/>
              </a:rPr>
              <a:t>үй, мекен, жай” деген мағынаны білдіреді. Экология бір ортада өмір сүретін  организмдерді зерттейді, олардың басқа  организмдермен және қоршаған ортамен ара қатынастарын анықтап, жиынтық қорытынды жасайтын ғылым. Сондықтан «экология» қоршаған ортаны сақтаудың ғылыми негізі болып саналады</a:t>
            </a:r>
            <a:endParaRPr b="0" lang="ru-RU" sz="2400" strike="noStrike" u="none">
              <a:solidFill>
                <a:srgbClr val="000000"/>
              </a:solidFill>
              <a:uFillTx/>
              <a:latin typeface="Cambria"/>
            </a:endParaRPr>
          </a:p>
          <a:p>
            <a:pPr marL="272880" indent="-272880" algn="just">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45720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2060"/>
                </a:solidFill>
                <a:uFillTx/>
                <a:latin typeface="Times New Roman"/>
                <a:ea typeface="Times New Roman"/>
              </a:rPr>
              <a:t>Қоржындағы сұрақтар:</a:t>
            </a:r>
            <a:br>
              <a:rPr sz="4000"/>
            </a:br>
            <a:endParaRPr b="0" lang="ru-RU" sz="4000" strike="noStrike" u="none">
              <a:solidFill>
                <a:srgbClr val="464646"/>
              </a:solidFill>
              <a:uFillTx/>
              <a:latin typeface="Calibri"/>
            </a:endParaRPr>
          </a:p>
        </p:txBody>
      </p:sp>
      <p:sp>
        <p:nvSpPr>
          <p:cNvPr id="57" name=""/>
          <p:cNvSpPr txBox="1"/>
          <p:nvPr/>
        </p:nvSpPr>
        <p:spPr>
          <a:xfrm>
            <a:off x="1219320" y="1447920"/>
            <a:ext cx="10362960" cy="4572000"/>
          </a:xfrm>
          <a:prstGeom prst="rect">
            <a:avLst/>
          </a:prstGeom>
          <a:noFill/>
          <a:ln w="0">
            <a:noFill/>
          </a:ln>
        </p:spPr>
        <p:txBody>
          <a:bodyPr anchor="t">
            <a:normAutofit fontScale="92500" lnSpcReduction="9999"/>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Жер қойнауы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Пайдалы қазбалар қандай күйде кездеседі?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Табиғи ресурс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Пайдалы қазбалар кен орны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Метаморфты тау жыныстары қай аймақтарда таралған?</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Шөгінді пайдалы қазбаларды ата.</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Кенді пайдалы қазбалар қайда кездеседі?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 </a:t>
            </a:r>
            <a:r>
              <a:rPr b="0" lang="ru-RU" sz="2600" strike="noStrike" u="none">
                <a:solidFill>
                  <a:srgbClr val="002060"/>
                </a:solidFill>
                <a:uFillTx/>
                <a:latin typeface="Times New Roman"/>
                <a:ea typeface="Times New Roman"/>
              </a:rPr>
              <a:t>Пайдалы қазбаның алабы дегеніміз не?</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Жер қойнауында қанша химиялық элементтер анықталды?</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600" strike="noStrike" u="none">
                <a:solidFill>
                  <a:srgbClr val="002060"/>
                </a:solidFill>
                <a:uFillTx/>
                <a:latin typeface="Times New Roman"/>
                <a:ea typeface="Times New Roman"/>
              </a:rPr>
              <a:t>Пайдалы қазбалар шығу тегіне қарай неше топқа бөлінеді?</a:t>
            </a:r>
            <a:endParaRPr b="0" lang="ru-RU" sz="26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6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4000" strike="noStrike" u="none">
                <a:solidFill>
                  <a:srgbClr val="002060"/>
                </a:solidFill>
                <a:uFillTx/>
                <a:latin typeface="Times New Roman"/>
                <a:ea typeface="Times New Roman"/>
              </a:rPr>
              <a:t>Көмір  кен орындары. </a:t>
            </a:r>
            <a:endParaRPr b="0" lang="ru-RU" sz="4000" strike="noStrike" u="none">
              <a:solidFill>
                <a:srgbClr val="464646"/>
              </a:solidFill>
              <a:uFillTx/>
              <a:latin typeface="Calibri"/>
            </a:endParaRPr>
          </a:p>
        </p:txBody>
      </p:sp>
      <p:sp>
        <p:nvSpPr>
          <p:cNvPr id="59" name=""/>
          <p:cNvSpPr txBox="1"/>
          <p:nvPr/>
        </p:nvSpPr>
        <p:spPr>
          <a:xfrm>
            <a:off x="1219320" y="1447920"/>
            <a:ext cx="10362960" cy="4572000"/>
          </a:xfrm>
          <a:prstGeom prst="rect">
            <a:avLst/>
          </a:prstGeom>
          <a:noFill/>
          <a:ln w="0">
            <a:noFill/>
          </a:ln>
        </p:spPr>
        <p:txBody>
          <a:bodyPr anchor="t">
            <a:normAutofit/>
          </a:bodyPr>
          <a:p>
            <a:pPr marL="272880" indent="-272880" algn="just">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3200" strike="noStrike" u="none">
                <a:solidFill>
                  <a:srgbClr val="002060"/>
                </a:solidFill>
                <a:uFillTx/>
                <a:latin typeface="Times New Roman"/>
                <a:ea typeface="Times New Roman"/>
              </a:rPr>
              <a:t>Жер қойнауынан қазылып алынатын  көмірдің үш түрі бар.  Олар:  технологиялық қасиеттері жағынан  бір-бірінен  ажыратылатын қоңыр  көмір, таскөмір  және антрацит. Көкстелген көмір өндіретін - Қарағанды көмір алабы</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Мұнай өндірісі</a:t>
            </a:r>
            <a:endParaRPr b="0" lang="ru-RU" sz="4000" strike="noStrike" u="none">
              <a:solidFill>
                <a:srgbClr val="464646"/>
              </a:solidFill>
              <a:uFillTx/>
              <a:latin typeface="Calibri"/>
            </a:endParaRPr>
          </a:p>
        </p:txBody>
      </p:sp>
      <p:sp>
        <p:nvSpPr>
          <p:cNvPr id="61" name=""/>
          <p:cNvSpPr txBox="1"/>
          <p:nvPr/>
        </p:nvSpPr>
        <p:spPr>
          <a:xfrm>
            <a:off x="1219320" y="1447920"/>
            <a:ext cx="10362960" cy="4572000"/>
          </a:xfrm>
          <a:prstGeom prst="rect">
            <a:avLst/>
          </a:prstGeom>
          <a:noFill/>
          <a:ln w="0">
            <a:noFill/>
          </a:ln>
        </p:spPr>
        <p:txBody>
          <a:bodyPr anchor="t">
            <a:normAutofit/>
          </a:bodyPr>
          <a:p>
            <a:pPr marL="272880" indent="-272880" algn="just">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600" strike="noStrike" u="none">
                <a:solidFill>
                  <a:srgbClr val="000000"/>
                </a:solidFill>
                <a:uFillTx/>
                <a:latin typeface="Cambria"/>
              </a:rPr>
              <a:t> </a:t>
            </a:r>
            <a:r>
              <a:rPr b="0" lang="kk-KZ" sz="2600" strike="noStrike" u="none">
                <a:solidFill>
                  <a:srgbClr val="000000"/>
                </a:solidFill>
                <a:uFillTx/>
                <a:latin typeface="Cambria"/>
              </a:rPr>
              <a:t>	</a:t>
            </a:r>
            <a:r>
              <a:rPr b="0" lang="kk-KZ" sz="3200" strike="noStrike" u="none">
                <a:solidFill>
                  <a:srgbClr val="002060"/>
                </a:solidFill>
                <a:uFillTx/>
                <a:latin typeface="Times New Roman"/>
                <a:ea typeface="Times New Roman"/>
              </a:rPr>
              <a:t>Сұйық және газ күйіндегі пайдалы қазбалар бұрғы ұңғымасы арқылы өндіріледі. Мұнайды Атырау, Павлодар, Шымкентте орналасқан мұнай өндеу зауыттарында өндейді</a:t>
            </a:r>
            <a:r>
              <a:rPr b="0" lang="kk-KZ" sz="3200" strike="noStrike" u="none">
                <a:solidFill>
                  <a:srgbClr val="000000"/>
                </a:solidFill>
                <a:uFillTx/>
                <a:latin typeface="Times New Roman"/>
                <a:ea typeface="Times New Roman"/>
              </a:rPr>
              <a:t>. </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 name="PlaceHolder 1"/>
          <p:cNvSpPr>
            <a:spLocks noGrp="1"/>
          </p:cNvSpPr>
          <p:nvPr>
            <p:ph type="title"/>
          </p:nvPr>
        </p:nvSpPr>
        <p:spPr>
          <a:xfrm>
            <a:off x="1219320" y="274320"/>
            <a:ext cx="10362960" cy="1143000"/>
          </a:xfrm>
          <a:prstGeom prst="rect">
            <a:avLst/>
          </a:prstGeom>
          <a:noFill/>
          <a:ln w="0">
            <a:noFill/>
          </a:ln>
        </p:spPr>
        <p:txBody>
          <a:bodyPr lIns="91440" rIns="91440" tIns="45720" bIns="91440" anchor="b">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4000" strike="noStrike" u="none">
                <a:solidFill>
                  <a:srgbClr val="002060"/>
                </a:solidFill>
                <a:uFillTx/>
                <a:latin typeface="Times New Roman"/>
                <a:ea typeface="Times New Roman"/>
              </a:rPr>
              <a:t>Шикізатты өндеу</a:t>
            </a:r>
            <a:endParaRPr b="0" lang="ru-RU" sz="4000" strike="noStrike" u="none">
              <a:solidFill>
                <a:srgbClr val="464646"/>
              </a:solidFill>
              <a:uFillTx/>
              <a:latin typeface="Calibri"/>
            </a:endParaRPr>
          </a:p>
        </p:txBody>
      </p:sp>
      <p:sp>
        <p:nvSpPr>
          <p:cNvPr id="63" name=""/>
          <p:cNvSpPr txBox="1"/>
          <p:nvPr/>
        </p:nvSpPr>
        <p:spPr>
          <a:xfrm>
            <a:off x="1219320" y="1447920"/>
            <a:ext cx="10362960" cy="45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дайындық кезеңі: бөлшектеу, ұсақтау процесі;</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негізгі кезеңдер: шикізатты байыту және қалдықтардан тазарту;</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2060"/>
                </a:solidFill>
                <a:uFillTx/>
                <a:latin typeface="Times New Roman"/>
                <a:ea typeface="Times New Roman"/>
              </a:rPr>
              <a:t>соңғы кезең : судан,қоспалардан т.б тазарту</a:t>
            </a:r>
            <a:endParaRPr b="0" lang="ru-RU" sz="3200" strike="noStrike" u="none">
              <a:solidFill>
                <a:srgbClr val="000000"/>
              </a:solidFill>
              <a:uFillTx/>
              <a:latin typeface="Cambria"/>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320"/>
            <a:ext cx="10183680" cy="1143000"/>
          </a:xfrm>
          <a:prstGeom prst="rect">
            <a:avLst/>
          </a:prstGeom>
          <a:noFill/>
          <a:ln w="0">
            <a:noFill/>
          </a:ln>
        </p:spPr>
        <p:txBody>
          <a:bodyPr lIns="91440" rIns="91440" tIns="45720" bIns="91440" anchor="b">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4000" strike="noStrike" u="none">
                <a:solidFill>
                  <a:srgbClr val="464646"/>
                </a:solidFill>
                <a:uFillTx/>
                <a:latin typeface="Calibri"/>
              </a:rPr>
              <a:t>                              </a:t>
            </a:r>
            <a:endParaRPr b="0" lang="ru-RU" sz="4000" strike="noStrike" u="none">
              <a:solidFill>
                <a:srgbClr val="464646"/>
              </a:solidFill>
              <a:uFillTx/>
              <a:latin typeface="Calibri"/>
            </a:endParaRPr>
          </a:p>
        </p:txBody>
      </p:sp>
      <p:sp>
        <p:nvSpPr>
          <p:cNvPr id="65" name=""/>
          <p:cNvSpPr txBox="1"/>
          <p:nvPr/>
        </p:nvSpPr>
        <p:spPr>
          <a:xfrm>
            <a:off x="1039680" y="2306520"/>
            <a:ext cx="10396800" cy="3672000"/>
          </a:xfrm>
          <a:prstGeom prst="rect">
            <a:avLst/>
          </a:prstGeom>
          <a:noFill/>
          <a:ln w="0">
            <a:noFill/>
          </a:ln>
        </p:spPr>
        <p:txBody>
          <a:bodyPr anchor="t">
            <a:normAutofit/>
          </a:bodyPr>
          <a:p>
            <a:pPr marL="272880" indent="-272880">
              <a:lnSpc>
                <a:spcPct val="100000"/>
              </a:lnSpc>
              <a:spcBef>
                <a:spcPts val="575"/>
              </a:spcBef>
              <a:buClr>
                <a:srgbClr val="2da2bf"/>
              </a:buClr>
              <a:buSzPct val="85000"/>
              <a:buFont typeface="Wingdings 2"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Оқушылар  суреттерді таңдап алу арқылы төмендегі критерийлер бойынша жұмыс жасайды:</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Ресурстың аты;</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Жаратылысы бойынша қай топқа кіреді?</a:t>
            </a:r>
            <a:endParaRPr b="0" lang="ru-RU" sz="3200" strike="noStrike" u="none">
              <a:solidFill>
                <a:srgbClr val="000000"/>
              </a:solidFill>
              <a:uFillTx/>
              <a:latin typeface="Cambria"/>
            </a:endParaRPr>
          </a:p>
          <a:p>
            <a:pPr marL="272880" indent="-272880">
              <a:lnSpc>
                <a:spcPct val="100000"/>
              </a:lnSpc>
              <a:spcBef>
                <a:spcPts val="575"/>
              </a:spcBef>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Қолданылуы (қай салада);</a:t>
            </a:r>
            <a:endParaRPr b="0" lang="ru-RU" sz="3200" strike="noStrike" u="none">
              <a:solidFill>
                <a:srgbClr val="000000"/>
              </a:solidFill>
              <a:uFillTx/>
              <a:latin typeface="Cambria"/>
            </a:endParaRPr>
          </a:p>
          <a:p>
            <a:pPr marL="272880" indent="-272880" algn="just">
              <a:lnSpc>
                <a:spcPct val="115000"/>
              </a:lnSpc>
              <a:spcBef>
                <a:spcPts val="575"/>
              </a:spcBef>
              <a:spcAft>
                <a:spcPts val="1001"/>
              </a:spcAft>
              <a:buClr>
                <a:srgbClr val="2da2bf"/>
              </a:buClr>
              <a:buSzPct val="85000"/>
              <a:buFont typeface="Wingdings" charset="2"/>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3200" strike="noStrike" u="none">
                <a:solidFill>
                  <a:srgbClr val="000000"/>
                </a:solidFill>
                <a:uFillTx/>
                <a:latin typeface="Times New Roman"/>
                <a:ea typeface="Times New Roman"/>
              </a:rPr>
              <a:t>Ол ресурс сіздің өлкеңізде кездеседі ме?</a:t>
            </a:r>
            <a:endParaRPr b="0" lang="ru-RU" sz="3200" strike="noStrike" u="none">
              <a:solidFill>
                <a:srgbClr val="000000"/>
              </a:solidFill>
              <a:uFillTx/>
              <a:latin typeface="Cambria"/>
            </a:endParaRPr>
          </a:p>
          <a:p>
            <a:pPr marL="272880" indent="-272880" algn="just">
              <a:lnSpc>
                <a:spcPct val="115000"/>
              </a:lnSpc>
              <a:spcBef>
                <a:spcPts val="575"/>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3200" strike="noStrike" u="none">
              <a:solidFill>
                <a:srgbClr val="000000"/>
              </a:solidFill>
              <a:uFillTx/>
              <a:latin typeface="Cambria"/>
            </a:endParaRPr>
          </a:p>
        </p:txBody>
      </p:sp>
      <p:pic>
        <p:nvPicPr>
          <p:cNvPr id="66" name="Picture 4" descr="Image result for природные ресурсы"/>
          <p:cNvPicPr/>
          <p:nvPr/>
        </p:nvPicPr>
        <p:blipFill>
          <a:blip r:embed="rId1"/>
          <a:stretch/>
        </p:blipFill>
        <p:spPr>
          <a:xfrm>
            <a:off x="4743360" y="495360"/>
            <a:ext cx="2081160" cy="1641240"/>
          </a:xfrm>
          <a:prstGeom prst="rect">
            <a:avLst/>
          </a:prstGeom>
          <a:ln w="0">
            <a:noFill/>
          </a:ln>
        </p:spPr>
      </p:pic>
      <p:pic>
        <p:nvPicPr>
          <p:cNvPr id="67" name="Picture 4" descr=""/>
          <p:cNvPicPr/>
          <p:nvPr/>
        </p:nvPicPr>
        <p:blipFill>
          <a:blip r:embed="rId2"/>
          <a:stretch/>
        </p:blipFill>
        <p:spPr>
          <a:xfrm>
            <a:off x="2575080" y="495360"/>
            <a:ext cx="1761840" cy="1560600"/>
          </a:xfrm>
          <a:prstGeom prst="rect">
            <a:avLst/>
          </a:prstGeom>
          <a:ln w="0">
            <a:noFill/>
          </a:ln>
        </p:spPr>
      </p:pic>
      <p:pic>
        <p:nvPicPr>
          <p:cNvPr id="68" name="Рисунок 6" descr="Картинки по запросу железо метал"/>
          <p:cNvPicPr/>
          <p:nvPr/>
        </p:nvPicPr>
        <p:blipFill>
          <a:blip r:embed="rId3"/>
          <a:srcRect l="24488" t="10026" r="21740" b="20252"/>
          <a:stretch/>
        </p:blipFill>
        <p:spPr>
          <a:xfrm>
            <a:off x="7211880" y="495360"/>
            <a:ext cx="1854360" cy="1641240"/>
          </a:xfrm>
          <a:prstGeom prst="rect">
            <a:avLst/>
          </a:prstGeom>
          <a:ln w="0">
            <a:noFill/>
          </a:ln>
        </p:spPr>
      </p:pic>
      <p:pic>
        <p:nvPicPr>
          <p:cNvPr id="69" name="Picture 5" descr=""/>
          <p:cNvPicPr/>
          <p:nvPr/>
        </p:nvPicPr>
        <p:blipFill>
          <a:blip r:embed="rId4"/>
          <a:stretch/>
        </p:blipFill>
        <p:spPr>
          <a:xfrm>
            <a:off x="378000" y="533520"/>
            <a:ext cx="1755720" cy="1560240"/>
          </a:xfrm>
          <a:prstGeom prst="rect">
            <a:avLst/>
          </a:prstGeom>
          <a:ln w="0">
            <a:noFill/>
          </a:ln>
        </p:spPr>
      </p:pic>
      <p:pic>
        <p:nvPicPr>
          <p:cNvPr id="70" name="Picture 6" descr=""/>
          <p:cNvPicPr/>
          <p:nvPr/>
        </p:nvPicPr>
        <p:blipFill>
          <a:blip r:embed="rId5"/>
          <a:stretch/>
        </p:blipFill>
        <p:spPr>
          <a:xfrm>
            <a:off x="9502920" y="533520"/>
            <a:ext cx="1652400" cy="15224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p:nvPr>
        </p:nvSpPr>
        <p:spPr>
          <a:xfrm>
            <a:off x="825120" y="202680"/>
            <a:ext cx="638280" cy="514440"/>
          </a:xfrm>
          <a:prstGeom prst="rect">
            <a:avLst/>
          </a:prstGeom>
          <a:noFill/>
          <a:ln w="0">
            <a:noFill/>
          </a:ln>
        </p:spPr>
        <p:txBody>
          <a:bodyPr lIns="91440" rIns="91440" tIns="45720" bIns="91440" anchor="b">
            <a:noAutofit/>
          </a:bodyPr>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3600"/>
            </a:br>
            <a:br>
              <a:rPr sz="3600"/>
            </a:br>
            <a:br>
              <a:rPr sz="3600"/>
            </a:br>
            <a:endParaRPr b="0" lang="ru-RU" sz="3600" strike="noStrike" u="none">
              <a:solidFill>
                <a:srgbClr val="464646"/>
              </a:solidFill>
              <a:uFillTx/>
              <a:latin typeface="Calibri"/>
            </a:endParaRPr>
          </a:p>
        </p:txBody>
      </p:sp>
      <p:sp>
        <p:nvSpPr>
          <p:cNvPr id="72" name=""/>
          <p:cNvSpPr txBox="1"/>
          <p:nvPr/>
        </p:nvSpPr>
        <p:spPr>
          <a:xfrm>
            <a:off x="893880" y="166680"/>
            <a:ext cx="7688160" cy="1225440"/>
          </a:xfrm>
          <a:prstGeom prst="rect">
            <a:avLst/>
          </a:prstGeom>
          <a:noFill/>
          <a:ln w="0">
            <a:noFill/>
          </a:ln>
        </p:spPr>
        <p:txBody>
          <a:bodyPr anchor="t">
            <a:normAutofit/>
          </a:bodyPr>
          <a:p>
            <a:pPr>
              <a:lnSpc>
                <a:spcPct val="100000"/>
              </a:lnSpc>
              <a:spcBef>
                <a:spcPts val="575"/>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002060"/>
                </a:solidFill>
                <a:uFillTx/>
                <a:latin typeface="Times New Roman"/>
                <a:ea typeface="Times New Roman"/>
              </a:rPr>
              <a:t>Ойлан, тапсырманы орында</a:t>
            </a:r>
            <a:endParaRPr b="0" lang="ru-RU" sz="3200" strike="noStrike" u="none">
              <a:solidFill>
                <a:srgbClr val="000000"/>
              </a:solidFill>
              <a:uFillTx/>
              <a:latin typeface="Cambria"/>
            </a:endParaRPr>
          </a:p>
        </p:txBody>
      </p:sp>
      <p:sp>
        <p:nvSpPr>
          <p:cNvPr id="73" name="Прямоугольник 10"/>
          <p:cNvSpPr/>
          <p:nvPr/>
        </p:nvSpPr>
        <p:spPr>
          <a:xfrm>
            <a:off x="976320" y="5403960"/>
            <a:ext cx="1066176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Дескриптор:1.Пайдалы қазбаларды өндірудің ірі орталықтарын  атайды;</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2.Пайдалы қазбаларды өндірудің ірі орталықтарын картадан көрсетеді</a:t>
            </a:r>
            <a:endParaRPr b="0" lang="ru-RU" sz="2400" strike="noStrike" u="none">
              <a:solidFill>
                <a:srgbClr val="000000"/>
              </a:solidFill>
              <a:uFillTx/>
              <a:latin typeface="Arial"/>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002060"/>
                </a:solidFill>
                <a:uFillTx/>
                <a:latin typeface="Times New Roman"/>
                <a:ea typeface="Times New Roman"/>
              </a:rPr>
              <a:t>Қалыптастырушы бағалау: “Бағдаршам”</a:t>
            </a:r>
            <a:endParaRPr b="0" lang="ru-RU" sz="2400" strike="noStrike" u="none">
              <a:solidFill>
                <a:srgbClr val="000000"/>
              </a:solidFill>
              <a:uFillTx/>
              <a:latin typeface="Arial"/>
            </a:endParaRPr>
          </a:p>
        </p:txBody>
      </p:sp>
      <p:pic>
        <p:nvPicPr>
          <p:cNvPr id="74" name="Picture 11" descr=""/>
          <p:cNvPicPr/>
          <p:nvPr/>
        </p:nvPicPr>
        <p:blipFill>
          <a:blip r:embed="rId1"/>
          <a:stretch/>
        </p:blipFill>
        <p:spPr>
          <a:xfrm>
            <a:off x="1787400" y="976320"/>
            <a:ext cx="9352080" cy="4073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3.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4.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5.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1680</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2018-07-07T21:44:19Z</dcterms:created>
  <dc:creator>ПК</dc:creator>
  <dc:description/>
  <dc:language>ru-RU</dc:language>
  <cp:lastModifiedBy>Huawei</cp:lastModifiedBy>
  <dcterms:modified xsi:type="dcterms:W3CDTF">2024-10-30T19:46:39Z</dcterms:modified>
  <cp:revision>89</cp:revision>
  <dc:subject/>
  <dc:title>Презентация PowerPoint</dc:title>
</cp:coreProperties>
</file>