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72" r:id="rId4"/>
    <p:sldId id="277" r:id="rId5"/>
    <p:sldId id="259" r:id="rId6"/>
    <p:sldId id="274" r:id="rId7"/>
    <p:sldId id="260" r:id="rId8"/>
    <p:sldId id="275" r:id="rId9"/>
    <p:sldId id="276" r:id="rId10"/>
    <p:sldId id="262" r:id="rId11"/>
    <p:sldId id="268" r:id="rId12"/>
    <p:sldId id="269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71349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284097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8442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545857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4203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90745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1606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50907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98073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30451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84608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81066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04186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ru.wikipedia.org/wiki/%D0%90%D1%81%D0%BB%D0%B0%D0%BD_(%D0%A5%D1%80%D0%BE%D0%BD%D0%B8%D0%BA%D0%B8_%D0%9D%D0%B0%D1%80%D0%BD%D0%B8%D0%B8)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kk-KZ" altLang="ru-RU" sz="2500" b="1" dirty="0" smtClean="0">
                <a:latin typeface="Times New Roman" pitchFamily="18" charset="0"/>
                <a:cs typeface="Times New Roman" pitchFamily="18" charset="0"/>
              </a:rPr>
              <a:t>Фантазёры!</a:t>
            </a:r>
            <a:endParaRPr lang="kk-KZ" altLang="ru-RU" sz="25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ransition advTm="745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32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2527772" y="423316"/>
            <a:ext cx="470852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Практическое задание №2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0004" y="1158123"/>
            <a:ext cx="8276668" cy="511818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92891D5-ADB3-4F04-9C6E-B41C7E3388B1}"/>
              </a:ext>
            </a:extLst>
          </p:cNvPr>
          <p:cNvSpPr/>
          <p:nvPr/>
        </p:nvSpPr>
        <p:spPr>
          <a:xfrm>
            <a:off x="324489" y="1346960"/>
            <a:ext cx="8543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загадки и отгадайте их, обратите  внимание  на ключевые слова, которые помогут вам их отгадать, подберите подходящие по смыслу слова, определите род, число, падеж, а так же   переведите слова-отгадки  на казахский язык. </a:t>
            </a:r>
            <a:endParaRPr lang="x-non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D07D09D-BD2E-4428-B250-D416C298CCC6}"/>
              </a:ext>
            </a:extLst>
          </p:cNvPr>
          <p:cNvSpPr/>
          <p:nvPr/>
        </p:nvSpPr>
        <p:spPr>
          <a:xfrm>
            <a:off x="3554116" y="2686115"/>
            <a:ext cx="1024639" cy="3853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Загадки</a:t>
            </a:r>
            <a:endParaRPr lang="ru-RU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D404C08-B7C7-4357-89EF-07D48A3C18B6}"/>
              </a:ext>
            </a:extLst>
          </p:cNvPr>
          <p:cNvSpPr/>
          <p:nvPr/>
        </p:nvSpPr>
        <p:spPr>
          <a:xfrm>
            <a:off x="496863" y="3160747"/>
            <a:ext cx="305725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000" i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в тайге, и в океане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 отыщет путь любой,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Умещается в кармане,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ведет нас за собой. </a:t>
            </a:r>
            <a:r>
              <a:rPr lang="x-none" sz="2000" b="1" i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(</a:t>
            </a:r>
            <a:r>
              <a:rPr lang="ru-RU" sz="2000" b="1" i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…</a:t>
            </a:r>
            <a:r>
              <a:rPr lang="x-none" sz="2000" b="1" i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)</a:t>
            </a:r>
            <a:endParaRPr lang="ru-RU" sz="2000" b="1" i="1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4" name="Picture 2" descr="Портфолио ученика начальной школы - скачать портфолио для ...">
            <a:extLst>
              <a:ext uri="{FF2B5EF4-FFF2-40B4-BE49-F238E27FC236}">
                <a16:creationId xmlns:a16="http://schemas.microsoft.com/office/drawing/2014/main" id="{30233472-A558-4C96-94BA-48990B64E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5327" y="4789894"/>
            <a:ext cx="2056586" cy="1502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E7EC7F0-E6CA-42F5-831C-87FBD38258C4}"/>
              </a:ext>
            </a:extLst>
          </p:cNvPr>
          <p:cNvSpPr/>
          <p:nvPr/>
        </p:nvSpPr>
        <p:spPr>
          <a:xfrm>
            <a:off x="3065991" y="925794"/>
            <a:ext cx="26329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Работа с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загадками: </a:t>
            </a:r>
            <a:endParaRPr lang="x-none" sz="2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572000" y="3286124"/>
            <a:ext cx="23574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б) Летом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спит,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Зимой – горит,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Пасть открывает,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 дают – глотает.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(…)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ransition advTm="47251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3362713" y="423316"/>
            <a:ext cx="2151250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8E3D591-86B4-4376-A966-1885CD79370A}"/>
              </a:ext>
            </a:extLst>
          </p:cNvPr>
          <p:cNvSpPr/>
          <p:nvPr/>
        </p:nvSpPr>
        <p:spPr>
          <a:xfrm>
            <a:off x="1412540" y="1604138"/>
            <a:ext cx="67785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узнал, открыл для себя…</a:t>
            </a:r>
            <a:endParaRPr lang="x-none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Научился, смог…</a:t>
            </a:r>
            <a:endParaRPr lang="x-none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 похвалить себя…</a:t>
            </a:r>
            <a:endParaRPr lang="x-none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Картинки по запросу скачать картинку книги бесплатно">
            <a:extLst>
              <a:ext uri="{FF2B5EF4-FFF2-40B4-BE49-F238E27FC236}">
                <a16:creationId xmlns:a16="http://schemas.microsoft.com/office/drawing/2014/main" id="{4D097944-8E0D-4C01-8120-144DF2A44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401482"/>
            <a:ext cx="3044672" cy="194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ransition advTm="1621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9713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99642" y="339090"/>
            <a:ext cx="3615305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0F4D908-F81A-413B-A936-789A1A7E4589}"/>
              </a:ext>
            </a:extLst>
          </p:cNvPr>
          <p:cNvSpPr/>
          <p:nvPr/>
        </p:nvSpPr>
        <p:spPr>
          <a:xfrm>
            <a:off x="1115616" y="12480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Войди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портал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BilimLand</a:t>
            </a:r>
            <a:r>
              <a:rPr 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x-none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12854B7-F7EE-4933-8ACC-7CAF6319E0DF}"/>
              </a:ext>
            </a:extLst>
          </p:cNvPr>
          <p:cNvSpPr/>
          <p:nvPr/>
        </p:nvSpPr>
        <p:spPr>
          <a:xfrm>
            <a:off x="1115122" y="1723023"/>
            <a:ext cx="76403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2.Отгадайте загадки, к словам – отгадкам, подберите прилагательные, определите число, род, падеж:</a:t>
            </a:r>
            <a:r>
              <a:rPr 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x-none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F366916-72EE-4358-B6E6-26037B9CFE58}"/>
              </a:ext>
            </a:extLst>
          </p:cNvPr>
          <p:cNvSpPr/>
          <p:nvPr/>
        </p:nvSpPr>
        <p:spPr>
          <a:xfrm>
            <a:off x="827584" y="2650628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а)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smtClean="0"/>
              <a:t>В брюхе баня,</a:t>
            </a:r>
            <a:br>
              <a:rPr lang="ru-RU" dirty="0" smtClean="0"/>
            </a:br>
            <a:r>
              <a:rPr lang="ru-RU" dirty="0" smtClean="0"/>
              <a:t>В носу – решето,</a:t>
            </a:r>
            <a:br>
              <a:rPr lang="ru-RU" dirty="0" smtClean="0"/>
            </a:br>
            <a:r>
              <a:rPr lang="ru-RU" dirty="0" smtClean="0"/>
              <a:t>На голове – пуговица,</a:t>
            </a:r>
            <a:br>
              <a:rPr lang="ru-RU" dirty="0" smtClean="0"/>
            </a:br>
            <a:r>
              <a:rPr lang="ru-RU" dirty="0" smtClean="0"/>
              <a:t>Одна рука,</a:t>
            </a:r>
            <a:br>
              <a:rPr lang="ru-RU" dirty="0" smtClean="0"/>
            </a:br>
            <a:r>
              <a:rPr lang="ru-RU" dirty="0" smtClean="0"/>
              <a:t>Да и та – на спине.</a:t>
            </a:r>
            <a:r>
              <a:rPr lang="x-none" b="1" i="1" smtClean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…</a:t>
            </a:r>
            <a:r>
              <a:rPr lang="x-none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x-none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б)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smtClean="0"/>
              <a:t>Я молча гляжу на вас всех.</a:t>
            </a:r>
            <a:br>
              <a:rPr lang="ru-RU" dirty="0" smtClean="0"/>
            </a:br>
            <a:r>
              <a:rPr lang="ru-RU" dirty="0" smtClean="0"/>
              <a:t>Вы смотрите все на меня.</a:t>
            </a:r>
            <a:br>
              <a:rPr lang="ru-RU" dirty="0" smtClean="0"/>
            </a:br>
            <a:r>
              <a:rPr lang="ru-RU" dirty="0" smtClean="0"/>
              <a:t>С веселыми – вижу я смех,</a:t>
            </a:r>
            <a:br>
              <a:rPr lang="ru-RU" dirty="0" smtClean="0"/>
            </a:br>
            <a:r>
              <a:rPr lang="ru-RU" dirty="0" smtClean="0"/>
              <a:t>С печальными – плачу и я.</a:t>
            </a:r>
            <a:br>
              <a:rPr lang="ru-RU" dirty="0" smtClean="0"/>
            </a:br>
            <a:r>
              <a:rPr lang="ru-RU" dirty="0" smtClean="0"/>
              <a:t>Вы видите правду, пока</a:t>
            </a:r>
            <a:br>
              <a:rPr lang="ru-RU" dirty="0" smtClean="0"/>
            </a:br>
            <a:r>
              <a:rPr lang="ru-RU" dirty="0" smtClean="0"/>
              <a:t>Я дома, на вашей стене.</a:t>
            </a:r>
            <a:br>
              <a:rPr lang="ru-RU" dirty="0" smtClean="0"/>
            </a:br>
            <a:r>
              <a:rPr lang="ru-RU" dirty="0" smtClean="0"/>
              <a:t>Увидит старик — старика,</a:t>
            </a:r>
            <a:br>
              <a:rPr lang="ru-RU" dirty="0" smtClean="0"/>
            </a:br>
            <a:r>
              <a:rPr lang="ru-RU" dirty="0" smtClean="0"/>
              <a:t>Ребенок — ребенка во мне.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(…)</a:t>
            </a:r>
            <a:endParaRPr lang="x-none" i="1" dirty="0"/>
          </a:p>
        </p:txBody>
      </p:sp>
      <p:pic>
        <p:nvPicPr>
          <p:cNvPr id="12" name="Picture 4" descr="Картинки по запросу скачать картинку книги бесплатно">
            <a:extLst>
              <a:ext uri="{FF2B5EF4-FFF2-40B4-BE49-F238E27FC236}">
                <a16:creationId xmlns:a16="http://schemas.microsoft.com/office/drawing/2014/main" id="{0CA82C89-3274-4965-BC09-494E173FD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541" y="4123794"/>
            <a:ext cx="2250875" cy="158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ransition advTm="53951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48434" y="1151879"/>
            <a:ext cx="751772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урока: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 УЗНАЕТЕ: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морфологический разбор глагола;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 НАУЧИТЕСЬ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извлекать необходимую информацию по предложенной теме из различных источников;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понимать основное содержание произведений фольклора и литературы, фрагментов, содержащих знакомые лексические и грамматические единицы, определять тему;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использовать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существительные и прилагательные, правильно согласовывая по роду, числу и падежу.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ransition advTm="3461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1793216" y="384104"/>
            <a:ext cx="5557567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>
                <a:solidFill>
                  <a:prstClr val="white"/>
                </a:solidFill>
                <a:latin typeface="Century Gothic" pitchFamily="34" charset="0"/>
              </a:rPr>
              <a:t>Тематический словарь урока</a:t>
            </a:r>
            <a:endParaRPr lang="ru-RU" altLang="ru-RU" sz="28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397520" y="1684110"/>
            <a:ext cx="8348957" cy="2050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морфологический разбор -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морфологиялық талдау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фантазёр –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арманшыл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престол -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2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ransition advTm="131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50792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021038" y="463639"/>
            <a:ext cx="5690552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Морфологический разбор глагола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8DE77DE-25EC-4E3F-A480-D81C8DE76EAE}"/>
              </a:ext>
            </a:extLst>
          </p:cNvPr>
          <p:cNvSpPr/>
          <p:nvPr/>
        </p:nvSpPr>
        <p:spPr>
          <a:xfrm>
            <a:off x="755576" y="1289953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2FD9C56-A532-4F4A-9AA6-35AFC5337A01}"/>
              </a:ext>
            </a:extLst>
          </p:cNvPr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3DFC412-965D-454C-A877-D093A81B0306}"/>
              </a:ext>
            </a:extLst>
          </p:cNvPr>
          <p:cNvSpPr/>
          <p:nvPr/>
        </p:nvSpPr>
        <p:spPr>
          <a:xfrm>
            <a:off x="428596" y="1285860"/>
            <a:ext cx="7930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Фантазировать –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глагол, начальная форма –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фантазировать;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невозвратный; несовершенный вид;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спряжение; употреблён в начальной форме. В предложении выполняет роль сказуемого.</a:t>
            </a:r>
            <a:endParaRPr 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C:\Users\User\Desktop\fantazery1 (1)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3143248"/>
            <a:ext cx="3559722" cy="317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1730740"/>
      </p:ext>
    </p:extLst>
  </p:cSld>
  <p:clrMapOvr>
    <a:masterClrMapping/>
  </p:clrMapOvr>
  <p:transition advTm="20901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0950" y="-128124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14282" y="285728"/>
            <a:ext cx="8103329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 фантастический рассказ по данному началу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8DE77DE-25EC-4E3F-A480-D81C8DE76EAE}"/>
              </a:ext>
            </a:extLst>
          </p:cNvPr>
          <p:cNvSpPr/>
          <p:nvPr/>
        </p:nvSpPr>
        <p:spPr>
          <a:xfrm>
            <a:off x="755576" y="1289953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Зазвенел будильник. Пора вставать.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Ансар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крепко спал и не услышал звонок. Но вдруг…</a:t>
            </a:r>
          </a:p>
          <a:p>
            <a:pPr marL="457200" indent="-457200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вдруг ему приснился сон, что он летит на воздушном шаре, а вокруг такая красота: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голубое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небо над головой, а под ним зелёные леса, на лугах растут прекрасные цветы, в лесах поют разные птицы, а теперь он уже летит над красивым водопадом. Вода в реке бурлит, а от брызг поднимается разноцветная радуга. Как же это всё красиво: первозданная красота природы!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Тут зазвенел будильник (который и не прекращал звенеть) 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Ансар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проснулся с прекрасным настроением, как будто он побывал на природе. Хорошо видеть такие прекрасные сны о природе!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ransition advTm="6007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9"/>
          <p:cNvSpPr>
            <a:spLocks noChangeArrowheads="1"/>
          </p:cNvSpPr>
          <p:nvPr/>
        </p:nvSpPr>
        <p:spPr bwMode="auto">
          <a:xfrm>
            <a:off x="214282" y="428604"/>
            <a:ext cx="8103329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 фантастический рассказ по данному началу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8DE77DE-25EC-4E3F-A480-D81C8DE76EAE}"/>
              </a:ext>
            </a:extLst>
          </p:cNvPr>
          <p:cNvSpPr/>
          <p:nvPr/>
        </p:nvSpPr>
        <p:spPr>
          <a:xfrm>
            <a:off x="714348" y="1000108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Вечером мы всей семьёй смотрели телевизор. Передавали концерт казахстанских эстрадных звёзд. Как вдруг телевизор стал издавать какие-то странные звуки…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вдруг телевизор стал издавать какие-то странные звуки: мы вдруг как будто очутились в каком-то сказочном лесу. Здесь кричали наперебой обезьяны. Мы вдруг попали в обезьяний лес. Больше всех кричал вожак, он увидел прекрасную принцессу у себя в лесу, и это его очень удивило. Он спрашивал у всех обезьян: «Кто же эта красавица? Как она попала сюда? Она мне очень нравится и я хочу ей помочь». Вожак стаи быстро спустился по длинной лиане вниз, подбежал к принцессе и спросил у неё, как она попала сюда. Принцесса объяснила вожаку, что она заблудилась и, наверное,  теперь её родители очень беспокоятся за неё. Вожак обезьян решил сам помочь принцессе и очень скоро они вместе нашли её обеспокоенных родителей. С этих пор король приказал всегда помогать всем животным отныне и навсегда во всех лесах королевства!» </a:t>
            </a:r>
            <a:endParaRPr 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ransition advTm="8112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2088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0" y="285728"/>
            <a:ext cx="8040619" cy="696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000" b="1" dirty="0" smtClean="0">
                <a:solidFill>
                  <a:schemeClr val="bg1"/>
                </a:solidFill>
                <a:latin typeface="Century Gothic" pitchFamily="34" charset="0"/>
              </a:rPr>
              <a:t>Вспомните мультфильм, созданный по «Хроникам </a:t>
            </a:r>
            <a:r>
              <a:rPr lang="ru-RU" altLang="ru-RU" sz="2000" b="1" dirty="0" err="1" smtClean="0">
                <a:solidFill>
                  <a:schemeClr val="bg1"/>
                </a:solidFill>
                <a:latin typeface="Century Gothic" pitchFamily="34" charset="0"/>
              </a:rPr>
              <a:t>Нарнии</a:t>
            </a:r>
            <a:r>
              <a:rPr lang="ru-RU" altLang="ru-RU" sz="2000" b="1" dirty="0" smtClean="0">
                <a:solidFill>
                  <a:schemeClr val="bg1"/>
                </a:solidFill>
                <a:latin typeface="Century Gothic" pitchFamily="34" charset="0"/>
              </a:rPr>
              <a:t>» </a:t>
            </a:r>
          </a:p>
          <a:p>
            <a:pPr algn="ctr"/>
            <a:r>
              <a:rPr lang="ru-RU" altLang="ru-RU" sz="2000" b="1" dirty="0" err="1" smtClean="0">
                <a:solidFill>
                  <a:schemeClr val="bg1"/>
                </a:solidFill>
                <a:latin typeface="Century Gothic" pitchFamily="34" charset="0"/>
              </a:rPr>
              <a:t>Клайва</a:t>
            </a:r>
            <a:r>
              <a:rPr lang="ru-RU" altLang="ru-RU" sz="2000" b="1" dirty="0" smtClean="0">
                <a:solidFill>
                  <a:schemeClr val="bg1"/>
                </a:solidFill>
                <a:latin typeface="Century Gothic" pitchFamily="34" charset="0"/>
              </a:rPr>
              <a:t> С.Льюиса</a:t>
            </a:r>
            <a:endParaRPr lang="ru-RU" altLang="ru-RU" sz="2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8B04502-57FE-4E53-93A1-7DCF00894981}"/>
              </a:ext>
            </a:extLst>
          </p:cNvPr>
          <p:cNvSpPr/>
          <p:nvPr/>
        </p:nvSpPr>
        <p:spPr>
          <a:xfrm>
            <a:off x="357158" y="1071546"/>
            <a:ext cx="8358246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365125" algn="just">
              <a:spcBef>
                <a:spcPts val="0"/>
              </a:spcBef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книге «Лев, Колдунья и Платяной шкаф» рассказывается история о четырёх обычных детях (Питер,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Сьюзен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Эдмунд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Люси). Они находят платяной шкаф в доме профессора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Керка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который ведёт в волшебную страну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Нарнию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находящуюся под заклятьем злой Белой Колдуньи.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 происходит дальше?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-365125" algn="just"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четверо детей выполняют древнее пророчество с помощью 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4" tooltip="Аслан (Хроники Нарнии)"/>
              </a:rPr>
              <a:t>Аслана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и добрых обитателей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Нарнии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и освобождают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Нарнию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от Белой Колдуньи, вместе со свержением Белой Колдуньи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Нарнии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кончается Долгая Зима, которая длилась целое столетие</a:t>
            </a:r>
          </a:p>
          <a:p>
            <a:pPr marL="365125" indent="-365125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 Книга «Принц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Каспиан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посвящена второму путешествию детей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Нарнию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Мираз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дядя наследного принца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Каспиана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объявил себя королём и был причиной бегства наследника престола в леса. Дети снова должны спасти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Нарнию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помочь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нарнийцам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вернуть трон законному правителю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Каспиану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Как они справились с этой задачей?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Сьюзен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Люси,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Эдмунд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Питер вновь попадают в волшебный мир. Дети с помощью мудрого Льва помогают законному правителю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Нарнии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вернуть власть в свои руки</a:t>
            </a:r>
            <a:r>
              <a:rPr lang="ru-RU" sz="2000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x-non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p:transition advTm="88421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2088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638708"/>
              </p:ext>
            </p:extLst>
          </p:nvPr>
        </p:nvGraphicFramePr>
        <p:xfrm>
          <a:off x="492495" y="3808488"/>
          <a:ext cx="8229600" cy="192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76325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285720" y="428604"/>
            <a:ext cx="7786742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Century Gothic" pitchFamily="34" charset="0"/>
              </a:rPr>
              <a:t>Составьте </a:t>
            </a:r>
            <a:r>
              <a:rPr lang="ru-RU" altLang="ru-RU" sz="2800" b="1" dirty="0" err="1" smtClean="0">
                <a:solidFill>
                  <a:schemeClr val="bg1"/>
                </a:solidFill>
                <a:latin typeface="Century Gothic" pitchFamily="34" charset="0"/>
              </a:rPr>
              <a:t>синквейн</a:t>
            </a:r>
            <a:r>
              <a:rPr lang="ru-RU" altLang="ru-RU" sz="2800" b="1" dirty="0" smtClean="0">
                <a:solidFill>
                  <a:schemeClr val="bg1"/>
                </a:solidFill>
                <a:latin typeface="Century Gothic" pitchFamily="34" charset="0"/>
              </a:rPr>
              <a:t> к слову </a:t>
            </a:r>
            <a:r>
              <a:rPr lang="ru-RU" altLang="ru-RU" sz="2800" b="1" i="1" dirty="0" smtClean="0">
                <a:solidFill>
                  <a:schemeClr val="bg1"/>
                </a:solidFill>
                <a:latin typeface="Century Gothic" pitchFamily="34" charset="0"/>
              </a:rPr>
              <a:t>фантазёры</a:t>
            </a:r>
            <a:endParaRPr lang="ru-RU" altLang="ru-RU" sz="2800" b="1" i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F670DF3-2494-4ED4-B2CA-D1117D8C5568}"/>
              </a:ext>
            </a:extLst>
          </p:cNvPr>
          <p:cNvSpPr/>
          <p:nvPr/>
        </p:nvSpPr>
        <p:spPr>
          <a:xfrm>
            <a:off x="1211844" y="1161364"/>
            <a:ext cx="63844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Фантазёры.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Волшебные, необыкновенные.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Придумывают, воображают, воплощают.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 нравятся  прекрасные фантазёры.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Выдумщики. </a:t>
            </a:r>
            <a:endParaRPr lang="x-none" sz="2800" dirty="0"/>
          </a:p>
        </p:txBody>
      </p:sp>
      <p:pic>
        <p:nvPicPr>
          <p:cNvPr id="15" name="Picture 2" descr="ᐈ Веселое солнце векторные картинки, иллюстрации солнце веселое ...">
            <a:extLst>
              <a:ext uri="{FF2B5EF4-FFF2-40B4-BE49-F238E27FC236}">
                <a16:creationId xmlns:a16="http://schemas.microsoft.com/office/drawing/2014/main" id="{BCF6281A-68D5-4A2E-8472-FA489AEF60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548" y="4041806"/>
            <a:ext cx="3666154" cy="1949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423622"/>
      </p:ext>
    </p:extLst>
  </p:cSld>
  <p:clrMapOvr>
    <a:masterClrMapping/>
  </p:clrMapOvr>
  <p:transition advTm="22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17405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369110"/>
              </p:ext>
            </p:extLst>
          </p:nvPr>
        </p:nvGraphicFramePr>
        <p:xfrm>
          <a:off x="713764" y="4810952"/>
          <a:ext cx="8229600" cy="192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76325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00004" y="260648"/>
            <a:ext cx="789104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Практическое задание №1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8" name="Picture 2" descr="ᐈ Веселое солнце векторные картинки, иллюстрации солнце веселое ...">
            <a:extLst>
              <a:ext uri="{FF2B5EF4-FFF2-40B4-BE49-F238E27FC236}">
                <a16:creationId xmlns:a16="http://schemas.microsoft.com/office/drawing/2014/main" id="{D57A160A-7780-49F0-AB2B-1C1465DFF4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7" y="2170323"/>
            <a:ext cx="3433927" cy="248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BAC9CCE-583D-47DC-9B57-81CADEA345C2}"/>
              </a:ext>
            </a:extLst>
          </p:cNvPr>
          <p:cNvSpPr/>
          <p:nvPr/>
        </p:nvSpPr>
        <p:spPr>
          <a:xfrm>
            <a:off x="4097540" y="1658588"/>
            <a:ext cx="2214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необыкновенный</a:t>
            </a:r>
            <a:endParaRPr lang="x-non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7FFBFAF-F2DF-46EF-A269-4FC288A68F88}"/>
              </a:ext>
            </a:extLst>
          </p:cNvPr>
          <p:cNvSpPr/>
          <p:nvPr/>
        </p:nvSpPr>
        <p:spPr>
          <a:xfrm>
            <a:off x="1643041" y="2946247"/>
            <a:ext cx="17145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интересный</a:t>
            </a:r>
            <a:endParaRPr lang="x-non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D4DC9B6-7037-4653-97FB-275150CD1095}"/>
              </a:ext>
            </a:extLst>
          </p:cNvPr>
          <p:cNvSpPr/>
          <p:nvPr/>
        </p:nvSpPr>
        <p:spPr>
          <a:xfrm>
            <a:off x="6642595" y="2864938"/>
            <a:ext cx="10100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редкий</a:t>
            </a:r>
            <a:endParaRPr lang="x-non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90EE3A9-897C-46A1-9947-8DD467E73670}"/>
              </a:ext>
            </a:extLst>
          </p:cNvPr>
          <p:cNvSpPr/>
          <p:nvPr/>
        </p:nvSpPr>
        <p:spPr>
          <a:xfrm>
            <a:off x="4235963" y="3188903"/>
            <a:ext cx="1520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Фантазёр</a:t>
            </a:r>
            <a:endParaRPr lang="x-non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97059E8-82B6-43E6-BF37-A660D8C03597}"/>
              </a:ext>
            </a:extLst>
          </p:cNvPr>
          <p:cNvSpPr/>
          <p:nvPr/>
        </p:nvSpPr>
        <p:spPr>
          <a:xfrm>
            <a:off x="300004" y="5504170"/>
            <a:ext cx="80485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Подберите к слову </a:t>
            </a:r>
            <a:r>
              <a:rPr lang="kk-K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фантазёр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прилагательные</a:t>
            </a:r>
            <a:r>
              <a:rPr lang="kk-K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род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число и падеж. </a:t>
            </a:r>
            <a:endParaRPr lang="x-none" sz="20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C0B2BE4-D653-4DC2-849A-6508B1ACA6E6}"/>
              </a:ext>
            </a:extLst>
          </p:cNvPr>
          <p:cNvSpPr/>
          <p:nvPr/>
        </p:nvSpPr>
        <p:spPr>
          <a:xfrm>
            <a:off x="179512" y="98333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Подберите ассоциации к слову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фантазёр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 кластер.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ransition advTm="23111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519</Words>
  <Application>Microsoft Office PowerPoint</Application>
  <PresentationFormat>Экран (4:3)</PresentationFormat>
  <Paragraphs>83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Comfortaa</vt:lpstr>
      <vt:lpstr>Open Sans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98</cp:revision>
  <dcterms:created xsi:type="dcterms:W3CDTF">2020-07-18T05:19:20Z</dcterms:created>
  <dcterms:modified xsi:type="dcterms:W3CDTF">2024-12-06T16:04:51Z</dcterms:modified>
</cp:coreProperties>
</file>