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73" r:id="rId4"/>
    <p:sldId id="298" r:id="rId5"/>
    <p:sldId id="259" r:id="rId6"/>
    <p:sldId id="274" r:id="rId7"/>
    <p:sldId id="275" r:id="rId8"/>
    <p:sldId id="260" r:id="rId9"/>
    <p:sldId id="276" r:id="rId10"/>
    <p:sldId id="262" r:id="rId11"/>
    <p:sldId id="268" r:id="rId12"/>
    <p:sldId id="264" r:id="rId13"/>
    <p:sldId id="269" r:id="rId14"/>
    <p:sldId id="278" r:id="rId15"/>
    <p:sldId id="300" r:id="rId16"/>
    <p:sldId id="277" r:id="rId17"/>
    <p:sldId id="30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урсана Кабиден" initials="НК" lastIdx="1" clrIdx="0">
    <p:extLst>
      <p:ext uri="{19B8F6BF-5375-455C-9EA6-DF929625EA0E}">
        <p15:presenceInfo xmlns:p15="http://schemas.microsoft.com/office/powerpoint/2012/main" userId="939fb39725c70c4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76" autoAdjust="0"/>
    <p:restoredTop sz="94660"/>
  </p:normalViewPr>
  <p:slideViewPr>
    <p:cSldViewPr>
      <p:cViewPr varScale="1">
        <p:scale>
          <a:sx n="87" d="100"/>
          <a:sy n="87" d="100"/>
        </p:scale>
        <p:origin x="119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5F07-9B93-4A33-9D17-25598FABCBF4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5E5-E8E0-4B36-833C-7BA223E1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9459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9459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735755" y="3249739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kk-KZ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«По одежке встречают»</a:t>
            </a:r>
            <a:endParaRPr lang="en-ID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Century Gothic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1058836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1179653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70212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16290" y="0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7171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911B8CC8-BCC4-420D-87EE-02BC376945E1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10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7172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3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68FD2FB-E3B8-1943-9F41-E2084C3707B6}"/>
              </a:ext>
            </a:extLst>
          </p:cNvPr>
          <p:cNvSpPr txBox="1"/>
          <p:nvPr/>
        </p:nvSpPr>
        <p:spPr>
          <a:xfrm>
            <a:off x="3673151" y="188478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K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455BBA-7386-794B-B038-705E8483C297}"/>
              </a:ext>
            </a:extLst>
          </p:cNvPr>
          <p:cNvSpPr txBox="1"/>
          <p:nvPr/>
        </p:nvSpPr>
        <p:spPr>
          <a:xfrm>
            <a:off x="3673151" y="251978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K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469190-3033-DB40-8A75-C2F2370FA7BF}"/>
              </a:ext>
            </a:extLst>
          </p:cNvPr>
          <p:cNvSpPr txBox="1"/>
          <p:nvPr/>
        </p:nvSpPr>
        <p:spPr>
          <a:xfrm>
            <a:off x="3673151" y="251978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KZ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C3A6C5-EB79-EC4E-A9BF-B325AE3E0C30}"/>
              </a:ext>
            </a:extLst>
          </p:cNvPr>
          <p:cNvSpPr txBox="1"/>
          <p:nvPr/>
        </p:nvSpPr>
        <p:spPr>
          <a:xfrm>
            <a:off x="3673151" y="251978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KZ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36AC5C-77E9-5842-875F-FD8A7DBD790F}"/>
              </a:ext>
            </a:extLst>
          </p:cNvPr>
          <p:cNvSpPr txBox="1"/>
          <p:nvPr/>
        </p:nvSpPr>
        <p:spPr>
          <a:xfrm>
            <a:off x="3673151" y="251978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20962B-1E6A-614E-9D1D-EF6465812283}"/>
              </a:ext>
            </a:extLst>
          </p:cNvPr>
          <p:cNvSpPr txBox="1"/>
          <p:nvPr/>
        </p:nvSpPr>
        <p:spPr>
          <a:xfrm>
            <a:off x="3673151" y="251978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KZ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DCF6A4-69B4-6147-A798-3E51C944544B}"/>
              </a:ext>
            </a:extLst>
          </p:cNvPr>
          <p:cNvSpPr txBox="1"/>
          <p:nvPr/>
        </p:nvSpPr>
        <p:spPr>
          <a:xfrm>
            <a:off x="3673151" y="251978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KZ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46D5E-772E-784A-B30C-0F6B8BFE7000}"/>
              </a:ext>
            </a:extLst>
          </p:cNvPr>
          <p:cNvSpPr txBox="1"/>
          <p:nvPr/>
        </p:nvSpPr>
        <p:spPr>
          <a:xfrm>
            <a:off x="5822671" y="280811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KZ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4EE1F4-255A-4141-AF0E-F855F8B05FE3}"/>
              </a:ext>
            </a:extLst>
          </p:cNvPr>
          <p:cNvSpPr txBox="1"/>
          <p:nvPr/>
        </p:nvSpPr>
        <p:spPr>
          <a:xfrm>
            <a:off x="1837612" y="291091"/>
            <a:ext cx="490116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900" dirty="0"/>
              <a:t>Примерные ответы</a:t>
            </a:r>
            <a:endParaRPr lang="ru-KZ" sz="39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76DE1E-AF98-2B45-9AB9-5C6AF24FE655}"/>
              </a:ext>
            </a:extLst>
          </p:cNvPr>
          <p:cNvSpPr txBox="1"/>
          <p:nvPr/>
        </p:nvSpPr>
        <p:spPr>
          <a:xfrm>
            <a:off x="155897" y="1542224"/>
            <a:ext cx="5986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arenR"/>
            </a:pPr>
            <a:r>
              <a:rPr lang="ru-RU" i="1" dirty="0"/>
              <a:t> Глаголы:</a:t>
            </a:r>
            <a:r>
              <a:rPr lang="ru-RU" dirty="0"/>
              <a:t>одеваться,заботиться ,поступить, тренироваться ( </a:t>
            </a:r>
            <a:r>
              <a:rPr lang="ru-RU" dirty="0" err="1"/>
              <a:t>неопр.ф</a:t>
            </a:r>
            <a:r>
              <a:rPr lang="ru-RU" dirty="0"/>
              <a:t>.) отвечает на вопрос : что делать? В них перед –ся пишется мягкий знак (ь)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499675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16290" y="0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7171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911B8CC8-BCC4-420D-87EE-02BC376945E1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11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7172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3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DBFCFDE-B581-4F4B-AC4A-700CFB2E3091}"/>
              </a:ext>
            </a:extLst>
          </p:cNvPr>
          <p:cNvSpPr txBox="1"/>
          <p:nvPr/>
        </p:nvSpPr>
        <p:spPr>
          <a:xfrm>
            <a:off x="3673151" y="188478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K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5D8A56-F846-154B-94EE-26AE89B10914}"/>
              </a:ext>
            </a:extLst>
          </p:cNvPr>
          <p:cNvSpPr txBox="1"/>
          <p:nvPr/>
        </p:nvSpPr>
        <p:spPr>
          <a:xfrm>
            <a:off x="2611534" y="375489"/>
            <a:ext cx="52676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500" dirty="0"/>
              <a:t>Практическая часть  1</a:t>
            </a:r>
            <a:endParaRPr lang="ru-KZ" sz="3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439D23-AB31-E247-B846-53C8F5CFB386}"/>
              </a:ext>
            </a:extLst>
          </p:cNvPr>
          <p:cNvSpPr txBox="1"/>
          <p:nvPr/>
        </p:nvSpPr>
        <p:spPr>
          <a:xfrm>
            <a:off x="136561" y="2135886"/>
            <a:ext cx="87530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Мы живем в стране , где погода сильно меняется в разное время года.Поэтому мы должны менять одежду  в зависимости от погоды.На выбор одежды влияют не только климат и погода , но и ее назначение.Одежду по назначению можно разделить на три вида :нарядная , домашняя и деловая.Многие девочки считают , что нужно заботиться только о нарядной одежде.А дома в чем хочу ,в том и хожу.Но я думаю , что это неправильно.Больше всего времени мы поводим дома.Здесь живут наши близкие  , которых мы любим и которые нас любят.Почему же они  должны нас видеть некрасивыми?За деловой одеждой тоже надо следить , ведь на работе тебя видят люди.Существует  и специальная одежда.Ее надевают на работе.Профессию некоторых людей можно определить по их одежде</a:t>
            </a:r>
            <a:endParaRPr lang="ru-K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0CAB66-7AF0-664E-A110-02458171CB32}"/>
              </a:ext>
            </a:extLst>
          </p:cNvPr>
          <p:cNvSpPr txBox="1"/>
          <p:nvPr/>
        </p:nvSpPr>
        <p:spPr>
          <a:xfrm>
            <a:off x="2490139" y="1109493"/>
            <a:ext cx="4871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/>
              <a:t>Прочитайте сочинение ученицы.О чем она рассуждает?Согласны ли вы с ней?  Разделите на стили данные картинках одежды </a:t>
            </a:r>
            <a:endParaRPr lang="ru-KZ" b="1" dirty="0"/>
          </a:p>
        </p:txBody>
      </p:sp>
    </p:spTree>
    <p:extLst>
      <p:ext uri="{BB962C8B-B14F-4D97-AF65-F5344CB8AC3E}">
        <p14:creationId xmlns:p14="http://schemas.microsoft.com/office/powerpoint/2010/main" val="3545450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-15551" y="0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12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B467ACFD-7FC9-B149-8AA5-07FD607C40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1" y="879546"/>
            <a:ext cx="3013201" cy="3310801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725BDF37-49D5-C749-85C4-36B6DCB0A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94" y="867247"/>
            <a:ext cx="3013201" cy="4555417"/>
          </a:xfrm>
          <a:prstGeom prst="rect">
            <a:avLst/>
          </a:prstGeom>
        </p:spPr>
      </p:pic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908D0C51-D15C-DD4F-BF2F-613CF5A3A1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89" y="836745"/>
            <a:ext cx="3373814" cy="46751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867519-5461-CD48-BC4A-6D9E182541AD}"/>
              </a:ext>
            </a:extLst>
          </p:cNvPr>
          <p:cNvSpPr txBox="1"/>
          <p:nvPr/>
        </p:nvSpPr>
        <p:spPr>
          <a:xfrm>
            <a:off x="91631" y="4294016"/>
            <a:ext cx="506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1</a:t>
            </a:r>
            <a:endParaRPr lang="ru-KZ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5877CB-3754-8748-8A59-018D9957F5AE}"/>
              </a:ext>
            </a:extLst>
          </p:cNvPr>
          <p:cNvSpPr txBox="1"/>
          <p:nvPr/>
        </p:nvSpPr>
        <p:spPr>
          <a:xfrm>
            <a:off x="2992942" y="551193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2</a:t>
            </a:r>
            <a:endParaRPr lang="ru-KZ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CAAAAF-6D4F-C649-A837-545D2FC58A48}"/>
              </a:ext>
            </a:extLst>
          </p:cNvPr>
          <p:cNvSpPr txBox="1"/>
          <p:nvPr/>
        </p:nvSpPr>
        <p:spPr>
          <a:xfrm>
            <a:off x="3660192" y="251978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22EB1F-B801-4641-9523-AD1B8C7D5723}"/>
              </a:ext>
            </a:extLst>
          </p:cNvPr>
          <p:cNvSpPr txBox="1"/>
          <p:nvPr/>
        </p:nvSpPr>
        <p:spPr>
          <a:xfrm>
            <a:off x="3660192" y="251978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KZ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BA4075-519F-8C4B-99B9-C24B2255728C}"/>
              </a:ext>
            </a:extLst>
          </p:cNvPr>
          <p:cNvSpPr txBox="1"/>
          <p:nvPr/>
        </p:nvSpPr>
        <p:spPr>
          <a:xfrm flipH="1">
            <a:off x="5712089" y="6046859"/>
            <a:ext cx="2056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3</a:t>
            </a:r>
            <a:endParaRPr lang="ru-KZ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1E8841-7379-F24B-95DC-D47ACF0535F0}"/>
              </a:ext>
            </a:extLst>
          </p:cNvPr>
          <p:cNvSpPr txBox="1"/>
          <p:nvPr/>
        </p:nvSpPr>
        <p:spPr>
          <a:xfrm>
            <a:off x="1554629" y="316040"/>
            <a:ext cx="4530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/>
              <a:t>Определите стиль одежды </a:t>
            </a:r>
            <a:endParaRPr lang="ru-KZ" sz="2800" dirty="0"/>
          </a:p>
        </p:txBody>
      </p:sp>
    </p:spTree>
    <p:extLst>
      <p:ext uri="{BB962C8B-B14F-4D97-AF65-F5344CB8AC3E}">
        <p14:creationId xmlns:p14="http://schemas.microsoft.com/office/powerpoint/2010/main" val="1523880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91631" y="-19713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13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AB67EAF-F53D-7341-8923-E8BAECAEF7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1" y="924706"/>
            <a:ext cx="3013203" cy="3310803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7AC07C6F-E092-6B4A-889E-11BF88DAF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434" y="880638"/>
            <a:ext cx="2773899" cy="4193635"/>
          </a:xfrm>
          <a:prstGeom prst="rect">
            <a:avLst/>
          </a:prstGeom>
        </p:spPr>
      </p:pic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F21214AE-A317-DB4E-8EAB-E4F2EC1B8F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333" y="924706"/>
            <a:ext cx="3266590" cy="45266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2EC901-3253-C542-9BE9-B35EBD6683E0}"/>
              </a:ext>
            </a:extLst>
          </p:cNvPr>
          <p:cNvSpPr txBox="1"/>
          <p:nvPr/>
        </p:nvSpPr>
        <p:spPr>
          <a:xfrm>
            <a:off x="62204" y="447022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1. Деловой </a:t>
            </a:r>
            <a:endParaRPr lang="ru-KZ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B765FC-9A6C-5942-B4FE-A950863922AB}"/>
              </a:ext>
            </a:extLst>
          </p:cNvPr>
          <p:cNvSpPr txBox="1"/>
          <p:nvPr/>
        </p:nvSpPr>
        <p:spPr>
          <a:xfrm>
            <a:off x="2985434" y="530898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2. Нарядный </a:t>
            </a:r>
            <a:endParaRPr lang="ru-K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9155FC-87C2-DC40-86AE-889920CC45CA}"/>
              </a:ext>
            </a:extLst>
          </p:cNvPr>
          <p:cNvSpPr txBox="1"/>
          <p:nvPr/>
        </p:nvSpPr>
        <p:spPr>
          <a:xfrm>
            <a:off x="5759333" y="585585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3. Домашний </a:t>
            </a:r>
            <a:endParaRPr lang="ru-KZ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9B5203-075D-7245-BB7A-8ADD45EED669}"/>
              </a:ext>
            </a:extLst>
          </p:cNvPr>
          <p:cNvSpPr txBox="1"/>
          <p:nvPr/>
        </p:nvSpPr>
        <p:spPr>
          <a:xfrm>
            <a:off x="1554629" y="316040"/>
            <a:ext cx="4530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/>
              <a:t>Определите стиль одежды </a:t>
            </a:r>
            <a:endParaRPr lang="ru-KZ" sz="2800" dirty="0"/>
          </a:p>
        </p:txBody>
      </p:sp>
    </p:spTree>
    <p:extLst>
      <p:ext uri="{BB962C8B-B14F-4D97-AF65-F5344CB8AC3E}">
        <p14:creationId xmlns:p14="http://schemas.microsoft.com/office/powerpoint/2010/main" val="1885978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91631" y="-19713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14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270C79A-39A7-8C4D-AD02-52E1B76C67E7}"/>
              </a:ext>
            </a:extLst>
          </p:cNvPr>
          <p:cNvSpPr txBox="1"/>
          <p:nvPr/>
        </p:nvSpPr>
        <p:spPr>
          <a:xfrm>
            <a:off x="3712028" y="250682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 </a:t>
            </a:r>
            <a:endParaRPr lang="ru-K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81295B-9BA7-9049-82CC-949AE21A0B94}"/>
              </a:ext>
            </a:extLst>
          </p:cNvPr>
          <p:cNvSpPr txBox="1"/>
          <p:nvPr/>
        </p:nvSpPr>
        <p:spPr>
          <a:xfrm>
            <a:off x="2057967" y="217418"/>
            <a:ext cx="5225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000" dirty="0"/>
              <a:t>Практическая часть 2</a:t>
            </a:r>
            <a:endParaRPr lang="ru-KZ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299545-F485-6A48-93A3-26FA672A3540}"/>
              </a:ext>
            </a:extLst>
          </p:cNvPr>
          <p:cNvSpPr txBox="1"/>
          <p:nvPr/>
        </p:nvSpPr>
        <p:spPr>
          <a:xfrm>
            <a:off x="3750906" y="1858865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KZ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B34B55-664A-1B4E-88D6-C9742E2F93C0}"/>
              </a:ext>
            </a:extLst>
          </p:cNvPr>
          <p:cNvSpPr txBox="1"/>
          <p:nvPr/>
        </p:nvSpPr>
        <p:spPr>
          <a:xfrm>
            <a:off x="863871" y="2097964"/>
            <a:ext cx="71608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/>
              <a:t>Прочитайте выразительно текст.</a:t>
            </a:r>
          </a:p>
          <a:p>
            <a:pPr algn="l"/>
            <a:r>
              <a:rPr lang="ru-RU" b="1" dirty="0"/>
              <a:t>Найдите ключевые слова-существительные.</a:t>
            </a:r>
          </a:p>
          <a:p>
            <a:pPr algn="l"/>
            <a:r>
              <a:rPr lang="ru-RU" b="1" dirty="0"/>
              <a:t>Сформулируете основную мысль текста.</a:t>
            </a:r>
          </a:p>
          <a:p>
            <a:pPr algn="l"/>
            <a:r>
              <a:rPr lang="ru-RU" b="1" dirty="0"/>
              <a:t>Укажите его стиль и тип.                     </a:t>
            </a:r>
            <a:r>
              <a:rPr lang="ru-RU" dirty="0"/>
              <a:t>    </a:t>
            </a:r>
          </a:p>
          <a:p>
            <a:pPr algn="l"/>
            <a:r>
              <a:rPr lang="ru-RU" dirty="0"/>
              <a:t>    Все знают пословицу : «По одежке встречают ,по уму провожают»Первое впечатление о человеке часто зависит от того , как он одет , как держится.Надо стараться быть всегда аккуратно и опрятно одетым.Нужно бережно относиться к своей одежде и обуви , самому следить за чистотой.Обувь следует чистить даже в дождливую погоду.Когда выходите из дома , обязательно посмотрите на себя в зеркало:все ли в порядке?В школе нужно ходить в школьной форме , дома переодеться в домашнюю одежду ,в гости принято одеваться нарядно.Человека делает привлекательным не только красивая внешность , но и аккуратность.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736520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D8C6B-C7DE-BB41-A267-D09681C40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Примерный ответ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3D77DF-79D4-6E4F-90DD-6EFFE765AD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318310" cy="4525963"/>
          </a:xfrm>
        </p:spPr>
        <p:txBody>
          <a:bodyPr/>
          <a:lstStyle/>
          <a:p>
            <a:r>
              <a:rPr lang="ru-RU" dirty="0"/>
              <a:t>Ключевые слова: одёжка ,пословица ,аккуратность , опрятность , человек.</a:t>
            </a:r>
          </a:p>
          <a:p>
            <a:r>
              <a:rPr lang="ru-RU" dirty="0"/>
              <a:t>Стиль текста: публицистический </a:t>
            </a:r>
          </a:p>
          <a:p>
            <a:r>
              <a:rPr lang="ru-RU" dirty="0"/>
              <a:t>Тип текста:повествование </a:t>
            </a:r>
          </a:p>
          <a:p>
            <a:r>
              <a:rPr lang="ru-RU" dirty="0"/>
              <a:t>Основная мысль текста:как ухаживать за своим внешним видом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643712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91631" y="-19713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16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3181269" y="388943"/>
            <a:ext cx="2857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Рефлексия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50F1A5-FC43-2341-8AE6-2B2FF91F1A24}"/>
              </a:ext>
            </a:extLst>
          </p:cNvPr>
          <p:cNvSpPr txBox="1"/>
          <p:nvPr/>
        </p:nvSpPr>
        <p:spPr>
          <a:xfrm>
            <a:off x="91631" y="2062875"/>
            <a:ext cx="2881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Если вам понравилось на уроке: информация , форма работы.</a:t>
            </a:r>
            <a:endParaRPr lang="ru-K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E14757-CDDC-B54A-9B4B-4B07509C841E}"/>
              </a:ext>
            </a:extLst>
          </p:cNvPr>
          <p:cNvSpPr txBox="1"/>
          <p:nvPr/>
        </p:nvSpPr>
        <p:spPr>
          <a:xfrm>
            <a:off x="91631" y="3388414"/>
            <a:ext cx="3648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Если вам не понравилось, показалось скучным , непонятным, ненужным </a:t>
            </a:r>
            <a:endParaRPr lang="ru-K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8BC1BA-822E-6747-B097-B37BD53B5A3E}"/>
              </a:ext>
            </a:extLst>
          </p:cNvPr>
          <p:cNvSpPr txBox="1"/>
          <p:nvPr/>
        </p:nvSpPr>
        <p:spPr>
          <a:xfrm>
            <a:off x="91631" y="4626539"/>
            <a:ext cx="3668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Если вам были интересны какие либо факты, и о каких вы узнали</a:t>
            </a:r>
            <a:endParaRPr lang="ru-KZ" dirty="0"/>
          </a:p>
        </p:txBody>
      </p:sp>
      <p:sp>
        <p:nvSpPr>
          <p:cNvPr id="6" name="Знак ''плюс'' 5">
            <a:extLst>
              <a:ext uri="{FF2B5EF4-FFF2-40B4-BE49-F238E27FC236}">
                <a16:creationId xmlns:a16="http://schemas.microsoft.com/office/drawing/2014/main" id="{AEAFEFF5-D1A0-9B4E-870F-0B0A793100FD}"/>
              </a:ext>
            </a:extLst>
          </p:cNvPr>
          <p:cNvSpPr/>
          <p:nvPr/>
        </p:nvSpPr>
        <p:spPr>
          <a:xfrm>
            <a:off x="2724041" y="1058480"/>
            <a:ext cx="763774" cy="763774"/>
          </a:xfrm>
          <a:prstGeom prst="mathPlus">
            <a:avLst>
              <a:gd name="adj1" fmla="val 182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8" name="Знак ''минус'' 7">
            <a:extLst>
              <a:ext uri="{FF2B5EF4-FFF2-40B4-BE49-F238E27FC236}">
                <a16:creationId xmlns:a16="http://schemas.microsoft.com/office/drawing/2014/main" id="{53E723ED-34A9-564D-BD28-118C9D78C947}"/>
              </a:ext>
            </a:extLst>
          </p:cNvPr>
          <p:cNvSpPr/>
          <p:nvPr/>
        </p:nvSpPr>
        <p:spPr>
          <a:xfrm>
            <a:off x="3583563" y="1016786"/>
            <a:ext cx="1023732" cy="102373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65AECC-0939-4146-A9A1-9F9D46D1DCC2}"/>
              </a:ext>
            </a:extLst>
          </p:cNvPr>
          <p:cNvSpPr txBox="1"/>
          <p:nvPr/>
        </p:nvSpPr>
        <p:spPr>
          <a:xfrm>
            <a:off x="4860032" y="899382"/>
            <a:ext cx="26137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600" dirty="0"/>
              <a:t>👍🏻</a:t>
            </a:r>
            <a:endParaRPr lang="ru-KZ" sz="4600" dirty="0"/>
          </a:p>
        </p:txBody>
      </p:sp>
    </p:spTree>
    <p:extLst>
      <p:ext uri="{BB962C8B-B14F-4D97-AF65-F5344CB8AC3E}">
        <p14:creationId xmlns:p14="http://schemas.microsoft.com/office/powerpoint/2010/main" val="1736520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CD0A0-7218-8949-A2F2-0F541E056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Домашнее задание 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FED028-0795-A442-BF70-B4F33FCC2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696754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Зайдите на платформу </a:t>
            </a:r>
            <a:r>
              <a:rPr lang="en-GB" dirty="0" err="1"/>
              <a:t>BilimLand</a:t>
            </a:r>
            <a:r>
              <a:rPr lang="en-GB" dirty="0"/>
              <a:t>;</a:t>
            </a:r>
          </a:p>
          <a:p>
            <a:r>
              <a:rPr lang="ru-RU" dirty="0"/>
              <a:t>Поставьте глаголы  3-го лица в неопределенной форме.С любыми двумя глаголами на –ся составьте предложения.                        </a:t>
            </a:r>
            <a:endParaRPr lang="ru-KZ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B81E13-24BC-2443-9554-1863BE66F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1)Пришивает-пришивать,надевает,,стирает,   расстегивает ,застегивает ,зашивает , завязывает.</a:t>
            </a:r>
            <a:endParaRPr lang="en-GB" dirty="0"/>
          </a:p>
          <a:p>
            <a:r>
              <a:rPr lang="ru-RU" dirty="0"/>
              <a:t>2) Носит-носить ;гладит ,чистит ,ходит . </a:t>
            </a:r>
          </a:p>
          <a:p>
            <a:r>
              <a:rPr lang="ru-RU"/>
              <a:t>3</a:t>
            </a:r>
            <a:r>
              <a:rPr lang="ru-RU" dirty="0"/>
              <a:t>)Он (что делает?)учится-нужно (что делать?) учиться ; он занимается-надо…;она волнуется-не нужно…;он беспокоится-не надо…;она одевается-тепло … .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131525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Прямоугольник 15"/>
          <p:cNvSpPr/>
          <p:nvPr/>
        </p:nvSpPr>
        <p:spPr>
          <a:xfrm>
            <a:off x="823315" y="1151879"/>
            <a:ext cx="7517721" cy="433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ЦЕЛЬ УРОКА                                                                   Вы узнаете:</a:t>
            </a:r>
          </a:p>
          <a:p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Много интересного                                                                     -о культуре одежды;                                                                      -об основных правилах хорошего вкуса;</a:t>
            </a:r>
          </a:p>
          <a:p>
            <a:r>
              <a:rPr lang="kk-KZ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Вы сможете:</a:t>
            </a:r>
            <a:endParaRPr lang="ru-RU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-сформулировать основную мысль; </a:t>
            </a:r>
          </a:p>
          <a:p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-использовать глаголы с зависимыми словами в нужных формах;                                                                                    -правильно писать глаголы на -</a:t>
            </a:r>
            <a:r>
              <a:rPr lang="ru-RU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тся</a:t>
            </a:r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,-</a:t>
            </a:r>
            <a:r>
              <a:rPr lang="ru-RU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ться</a:t>
            </a:r>
            <a:r>
              <a:rPr lang="ru-RU" sz="2400" b="1" u="sng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;-находить глаголы в неопределенной форме</a:t>
            </a:r>
          </a:p>
        </p:txBody>
      </p:sp>
    </p:spTree>
    <p:extLst>
      <p:ext uri="{BB962C8B-B14F-4D97-AF65-F5344CB8AC3E}">
        <p14:creationId xmlns:p14="http://schemas.microsoft.com/office/powerpoint/2010/main" val="2736160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64062" y="908720"/>
            <a:ext cx="8090068" cy="1910962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kk-KZ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 внимание на эпиграф урока: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«По одёжке встречают, по уму провожают»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(пословица)                          </a:t>
            </a:r>
          </a:p>
          <a:p>
            <a:pPr algn="l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345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54737-19D4-8F45-A1B3-266699242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Тематический словарь урока 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D469A0-0377-2A4C-A72A-9B6FE5643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Одёжка(одежда)- </a:t>
            </a:r>
            <a:r>
              <a:rPr lang="kk-KZ" dirty="0"/>
              <a:t>киім</a:t>
            </a:r>
            <a:endParaRPr lang="ru-RU" dirty="0"/>
          </a:p>
          <a:p>
            <a:r>
              <a:rPr lang="ru-RU" dirty="0"/>
              <a:t>Впечатление</a:t>
            </a:r>
            <a:r>
              <a:rPr lang="kk-KZ" dirty="0"/>
              <a:t>-әсер</a:t>
            </a:r>
            <a:endParaRPr lang="ru-RU" dirty="0"/>
          </a:p>
          <a:p>
            <a:r>
              <a:rPr lang="ru-RU" dirty="0"/>
              <a:t>Опрятно</a:t>
            </a:r>
            <a:r>
              <a:rPr lang="kk-KZ" dirty="0"/>
              <a:t>-таза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326564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0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5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3145287" y="444913"/>
            <a:ext cx="4291195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altLang="ru-RU" sz="2800" b="1" dirty="0">
                <a:solidFill>
                  <a:schemeClr val="bg1"/>
                </a:solidFill>
                <a:latin typeface="Century Gothic" pitchFamily="34" charset="0"/>
              </a:rPr>
              <a:t>Просмотри и подумай</a:t>
            </a:r>
            <a:endParaRPr lang="ru-RU" altLang="ru-RU" sz="2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88826" y="1303522"/>
            <a:ext cx="75663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Серия из журнала «Ералаш» «Писк моды»</a:t>
            </a:r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trim.DC2A4FD2-04F6-471F-8B15-1F20A1DEF42E.MOV">
            <a:hlinkClick r:id="" action="ppaction://media"/>
            <a:extLst>
              <a:ext uri="{FF2B5EF4-FFF2-40B4-BE49-F238E27FC236}">
                <a16:creationId xmlns:a16="http://schemas.microsoft.com/office/drawing/2014/main" id="{E8E9DCF1-7E79-9D46-AC64-30666C5254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0812" y="1859141"/>
            <a:ext cx="6790612" cy="497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-1495" y="-33116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6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457472" y="414881"/>
            <a:ext cx="2717239" cy="45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и ответь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00A542-F69C-DE46-955A-1250DD56F043}"/>
              </a:ext>
            </a:extLst>
          </p:cNvPr>
          <p:cNvSpPr txBox="1"/>
          <p:nvPr/>
        </p:nvSpPr>
        <p:spPr>
          <a:xfrm>
            <a:off x="1547664" y="1451639"/>
            <a:ext cx="41764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500" b="1" i="1" u="sng" dirty="0"/>
              <a:t>Вопросы: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0598CE-A395-5D4D-983E-CB258B1CA5F7}"/>
              </a:ext>
            </a:extLst>
          </p:cNvPr>
          <p:cNvSpPr txBox="1"/>
          <p:nvPr/>
        </p:nvSpPr>
        <p:spPr>
          <a:xfrm>
            <a:off x="1284667" y="2322607"/>
            <a:ext cx="644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</a:t>
            </a:r>
            <a:r>
              <a:rPr lang="ru-RU" sz="2400" dirty="0"/>
              <a:t>.Так ли важно одеваться по последней моде?</a:t>
            </a:r>
            <a:endParaRPr lang="ru-K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A33958-E659-2049-B5AE-05A961AD9DDA}"/>
              </a:ext>
            </a:extLst>
          </p:cNvPr>
          <p:cNvSpPr txBox="1"/>
          <p:nvPr/>
        </p:nvSpPr>
        <p:spPr>
          <a:xfrm>
            <a:off x="1417580" y="3183560"/>
            <a:ext cx="6610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2</a:t>
            </a:r>
            <a:r>
              <a:rPr lang="ru-RU" sz="2400" dirty="0"/>
              <a:t>. Почему так получилось , что на дискотеке все девочки были одинаково одеты?</a:t>
            </a:r>
            <a:endParaRPr lang="ru-KZ" sz="2400" dirty="0"/>
          </a:p>
        </p:txBody>
      </p:sp>
    </p:spTree>
    <p:extLst>
      <p:ext uri="{BB962C8B-B14F-4D97-AF65-F5344CB8AC3E}">
        <p14:creationId xmlns:p14="http://schemas.microsoft.com/office/powerpoint/2010/main" val="418853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0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7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2819633-5986-0145-9ED2-28A0A199E802}"/>
              </a:ext>
            </a:extLst>
          </p:cNvPr>
          <p:cNvSpPr txBox="1"/>
          <p:nvPr/>
        </p:nvSpPr>
        <p:spPr>
          <a:xfrm>
            <a:off x="-1510716" y="255292"/>
            <a:ext cx="710857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algn="r"/>
            <a:r>
              <a:rPr lang="ru-RU" sz="4400" dirty="0"/>
              <a:t>Примерные ответы</a:t>
            </a:r>
            <a:endParaRPr lang="ru-KZ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80D87-745C-7849-853F-E5DD809BA795}"/>
              </a:ext>
            </a:extLst>
          </p:cNvPr>
          <p:cNvSpPr txBox="1"/>
          <p:nvPr/>
        </p:nvSpPr>
        <p:spPr>
          <a:xfrm>
            <a:off x="3064069" y="188478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K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B2D21-92D9-C24A-9AF6-70F39076D4A7}"/>
              </a:ext>
            </a:extLst>
          </p:cNvPr>
          <p:cNvSpPr txBox="1"/>
          <p:nvPr/>
        </p:nvSpPr>
        <p:spPr>
          <a:xfrm>
            <a:off x="3064069" y="188478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K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4D2D3-74AC-8C40-B878-2103FD73C6FC}"/>
              </a:ext>
            </a:extLst>
          </p:cNvPr>
          <p:cNvSpPr txBox="1"/>
          <p:nvPr/>
        </p:nvSpPr>
        <p:spPr>
          <a:xfrm>
            <a:off x="300004" y="1891313"/>
            <a:ext cx="7440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1. </a:t>
            </a:r>
            <a:r>
              <a:rPr lang="ru-RU" sz="2400" dirty="0"/>
              <a:t>Не обязательно одеваться по последней моде.Надо одеваться так , как нравится тебе.</a:t>
            </a:r>
            <a:endParaRPr lang="ru-KZ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4125BF-1087-5241-AF6F-7764BE6B10CC}"/>
              </a:ext>
            </a:extLst>
          </p:cNvPr>
          <p:cNvSpPr txBox="1"/>
          <p:nvPr/>
        </p:nvSpPr>
        <p:spPr>
          <a:xfrm>
            <a:off x="457472" y="3196837"/>
            <a:ext cx="7403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dirty="0"/>
              <a:t>2. Потому, что все следили за актуальной модой , пытаясь выделиться , а вышло наоборот </a:t>
            </a:r>
            <a:endParaRPr lang="ru-KZ" sz="2400" dirty="0"/>
          </a:p>
        </p:txBody>
      </p:sp>
    </p:spTree>
    <p:extLst>
      <p:ext uri="{BB962C8B-B14F-4D97-AF65-F5344CB8AC3E}">
        <p14:creationId xmlns:p14="http://schemas.microsoft.com/office/powerpoint/2010/main" val="4056423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8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7" name="Прямоугольник 9"/>
          <p:cNvSpPr>
            <a:spLocks noChangeArrowheads="1"/>
          </p:cNvSpPr>
          <p:nvPr/>
        </p:nvSpPr>
        <p:spPr bwMode="auto">
          <a:xfrm>
            <a:off x="3736091" y="414881"/>
            <a:ext cx="1760054" cy="45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chemeClr val="bg1"/>
                </a:solidFill>
                <a:latin typeface="Century Gothic" pitchFamily="34" charset="0"/>
              </a:rPr>
              <a:t>Задание 3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472" y="175301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Учимся применять правило.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9236"/>
            <a:ext cx="8191048" cy="5358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097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44797" y="-89270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9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Прямоугольник 9"/>
          <p:cNvSpPr>
            <a:spLocks noChangeArrowheads="1"/>
          </p:cNvSpPr>
          <p:nvPr/>
        </p:nvSpPr>
        <p:spPr bwMode="auto">
          <a:xfrm>
            <a:off x="3104353" y="260648"/>
            <a:ext cx="3024887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 задание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797" y="1465287"/>
            <a:ext cx="66680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Сравните предложения.Объясните написание ь в глаголах –ся </a:t>
            </a:r>
          </a:p>
          <a:p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1)Сестра старается  одеваться модно.Мама всегда одевается по сезону.                                                             2)Бабушка заботится о дедушке.Нужно заботиться друг о друге.                                                   3)Брат готовится поступить в университет.Надо хорошо готовиться к урокам.                                               4)</a:t>
            </a:r>
            <a:r>
              <a:rPr lang="ru-RU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Максат</a:t>
            </a:r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тренируется в спортзале . </a:t>
            </a:r>
            <a:r>
              <a:rPr lang="ru-RU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Нурлану</a:t>
            </a:r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надо много тренироваться</a:t>
            </a:r>
            <a:b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5578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670</Words>
  <Application>Microsoft Office PowerPoint</Application>
  <PresentationFormat>Экран (4:3)</PresentationFormat>
  <Paragraphs>75</Paragraphs>
  <Slides>17</Slides>
  <Notes>14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Тематический словарь урока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Примерный ответ</vt:lpstr>
      <vt:lpstr>Презентация PowerPoint</vt:lpstr>
      <vt:lpstr>Домашнее задание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Бахыт</dc:creator>
  <cp:lastModifiedBy>Данагул</cp:lastModifiedBy>
  <cp:revision>45</cp:revision>
  <dcterms:created xsi:type="dcterms:W3CDTF">2020-07-18T05:19:20Z</dcterms:created>
  <dcterms:modified xsi:type="dcterms:W3CDTF">2024-12-06T15:56:34Z</dcterms:modified>
</cp:coreProperties>
</file>