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75" r:id="rId3"/>
    <p:sldId id="281" r:id="rId4"/>
    <p:sldId id="276" r:id="rId5"/>
    <p:sldId id="282" r:id="rId6"/>
    <p:sldId id="283" r:id="rId7"/>
    <p:sldId id="284" r:id="rId8"/>
    <p:sldId id="285" r:id="rId9"/>
    <p:sldId id="288" r:id="rId10"/>
    <p:sldId id="289" r:id="rId11"/>
    <p:sldId id="280" r:id="rId12"/>
    <p:sldId id="264" r:id="rId13"/>
    <p:sldId id="269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86467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18107" y="3071811"/>
            <a:ext cx="7640107" cy="1446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Тема урока: «По одёжке встречают…»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1357290" y="3643314"/>
            <a:ext cx="61436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0"/>
            <a:ext cx="5786478" cy="1071546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Верные ответы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2571744"/>
            <a:ext cx="2786082" cy="3714776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делать? 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выглядеть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иметь</a:t>
            </a:r>
          </a:p>
          <a:p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покупать</a:t>
            </a:r>
          </a:p>
          <a:p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шить </a:t>
            </a:r>
            <a:endParaRPr lang="ru-RU" sz="3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следить </a:t>
            </a:r>
          </a:p>
          <a:p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носить</a:t>
            </a:r>
            <a:endParaRPr lang="ru-RU" sz="3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быть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928926" y="1142984"/>
            <a:ext cx="6000792" cy="528641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Ребята, какой бы ответ вы не выбрали, все они правильные. Ответить на него лучше всего так: чтобы быть хорошо одетым, надо иметь вкус.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«Правила хорошего вкуса»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это: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Одежда должна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соответствовать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возрасту.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Одежда должна </a:t>
            </a:r>
            <a:r>
              <a:rPr lang="ru-RU" b="1" dirty="0" smtClean="0">
                <a:solidFill>
                  <a:srgbClr val="FF0000"/>
                </a:solidFill>
              </a:rPr>
              <a:t>отвечать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своему назначению.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Все предметы и детали одежды должны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сочетаться</a:t>
            </a:r>
            <a:r>
              <a:rPr lang="ru-RU" dirty="0" smtClean="0">
                <a:solidFill>
                  <a:schemeClr val="tx2"/>
                </a:solidFill>
              </a:rPr>
              <a:t> друг другу.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Нужно </a:t>
            </a:r>
            <a:r>
              <a:rPr lang="ru-RU" b="1" dirty="0" smtClean="0">
                <a:solidFill>
                  <a:srgbClr val="FF0000"/>
                </a:solidFill>
              </a:rPr>
              <a:t>беречь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одежду и </a:t>
            </a:r>
            <a:r>
              <a:rPr lang="ru-RU" b="1" dirty="0" smtClean="0">
                <a:solidFill>
                  <a:srgbClr val="FF0000"/>
                </a:solidFill>
              </a:rPr>
              <a:t>следить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за ней.</a:t>
            </a:r>
          </a:p>
          <a:p>
            <a:endParaRPr lang="ru-RU" dirty="0"/>
          </a:p>
        </p:txBody>
      </p:sp>
      <p:pic>
        <p:nvPicPr>
          <p:cNvPr id="5" name="Picture 2" descr="C:\Users\Admin\Downloads\0d9124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170069"/>
            <a:ext cx="2934135" cy="2258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318116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57158" y="1071547"/>
            <a:ext cx="83296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уроке вы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узнали:</a:t>
            </a:r>
          </a:p>
          <a:p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 основных правилах хорошего вкуса</a:t>
            </a:r>
            <a:endParaRPr lang="kk-KZ" sz="2400" b="1" dirty="0" smtClean="0">
              <a:solidFill>
                <a:schemeClr val="tx2"/>
              </a:solidFill>
              <a:latin typeface="Times New Roman" pitchFamily="18" charset="0"/>
              <a:ea typeface="Segoe UI Historic" panose="020B0502040204020203" pitchFamily="34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Как правильно писать глаголы на –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тся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,- </a:t>
            </a:r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ться</a:t>
            </a:r>
            <a:endParaRPr lang="kk-KZ" sz="2400" b="1" dirty="0" smtClean="0">
              <a:solidFill>
                <a:schemeClr val="tx2"/>
              </a:solidFill>
              <a:latin typeface="Times New Roman" pitchFamily="18" charset="0"/>
              <a:ea typeface="Segoe UI Historic" panose="020B0502040204020203" pitchFamily="34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научились:</a:t>
            </a:r>
          </a:p>
          <a:p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r>
              <a:rPr lang="ru-RU" i="1" dirty="0"/>
              <a:t> 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3714752"/>
            <a:ext cx="8929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определять основную мысль текста на основе вопросов</a:t>
            </a:r>
          </a:p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использовать глаголы с зависимыми словами в нужных формах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2449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5815" y="19371"/>
            <a:ext cx="9235631" cy="66547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57472" y="339090"/>
            <a:ext cx="7733576" cy="2275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  <a:p>
            <a:pPr algn="ctr">
              <a:lnSpc>
                <a:spcPct val="115000"/>
              </a:lnSpc>
            </a:pP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ru-RU" alt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</a:pP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Объект 2"/>
          <p:cNvSpPr>
            <a:spLocks noGrp="1"/>
          </p:cNvSpPr>
          <p:nvPr>
            <p:ph sz="half" idx="1"/>
          </p:nvPr>
        </p:nvSpPr>
        <p:spPr>
          <a:xfrm>
            <a:off x="300004" y="2476485"/>
            <a:ext cx="8474760" cy="2032635"/>
          </a:xfrm>
        </p:spPr>
        <p:txBody>
          <a:bodyPr>
            <a:norm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1285860"/>
            <a:ext cx="82868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Приём «Три М»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Учащимся предлагается назвать три момента, которые у них получились хорошо в процессе урока, и предложить одно действие, которое улучшит их работу на следующем уроке.</a:t>
            </a:r>
            <a:endParaRPr lang="ru-RU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99642" y="339090"/>
            <a:ext cx="3615305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1" y="1151879"/>
            <a:ext cx="8317293" cy="6159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закрепления полученных знаний , зайдите на сайт </a:t>
            </a:r>
            <a:r>
              <a:rPr lang="kk-KZ" sz="2400" b="1" noProof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BilimLand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обратной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связи: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Составьте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синквейн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 слову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Одежда</a:t>
            </a:r>
            <a:endParaRPr lang="ru-RU" alt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строка - тема </a:t>
            </a:r>
            <a:r>
              <a:rPr lang="ru-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синквейна</a:t>
            </a: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( 1 </a:t>
            </a:r>
            <a:r>
              <a:rPr lang="ru-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</a:t>
            </a: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строка - описание темы       (2-3 </a:t>
            </a:r>
            <a:r>
              <a:rPr lang="ru-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</a:t>
            </a: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строка – действие                  (3 </a:t>
            </a:r>
            <a:r>
              <a:rPr lang="ru-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</a:t>
            </a:r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теме);</a:t>
            </a:r>
          </a:p>
          <a:p>
            <a:r>
              <a:rPr lang="ru-RU" alt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строка - предложение на эту тему; </a:t>
            </a: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строка - слово, которое раскрывает тему </a:t>
            </a:r>
            <a:r>
              <a:rPr lang="ru-RU" alt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синквейна</a:t>
            </a:r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Критерий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-сохраняет структуру и содержание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синквейна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Дескрипторы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-умеет раскрывать тему</a:t>
            </a:r>
          </a:p>
          <a:p>
            <a:r>
              <a:rPr lang="ru-RU" alt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свидания, ребята! Желаю успехов в учебе!</a:t>
            </a:r>
            <a:endParaRPr lang="ru-RU" alt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475656" y="476672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НОВЫХ ВСТРЕЧ!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42569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673327" y="259327"/>
            <a:ext cx="751772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</a:p>
          <a:p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5" y="1285860"/>
            <a:ext cx="834616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вы узнаете:</a:t>
            </a:r>
          </a:p>
          <a:p>
            <a:pPr>
              <a:buFontTx/>
              <a:buChar char="-"/>
            </a:pPr>
            <a:r>
              <a:rPr lang="ru-RU" sz="2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smtClean="0">
                <a:latin typeface="Times New Roman" pitchFamily="18" charset="0"/>
                <a:cs typeface="Times New Roman" pitchFamily="18" charset="0"/>
              </a:rPr>
              <a:t>Об основных правилах хорошего вкуса</a:t>
            </a:r>
            <a:endParaRPr lang="kk-KZ" sz="2400" smtClean="0">
              <a:latin typeface="Times New Roman" pitchFamily="18" charset="0"/>
              <a:ea typeface="Segoe UI Historic" panose="020B0502040204020203" pitchFamily="34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Как правильно писать глаголы на –тся,- ться</a:t>
            </a:r>
            <a:endParaRPr lang="kk-KZ" sz="2400" smtClean="0">
              <a:latin typeface="Times New Roman" pitchFamily="18" charset="0"/>
              <a:ea typeface="Segoe UI Historic" panose="020B0502040204020203" pitchFamily="34" charset="0"/>
              <a:cs typeface="Times New Roman" pitchFamily="18" charset="0"/>
            </a:endParaRPr>
          </a:p>
          <a:p>
            <a:endParaRPr lang="en-US" sz="24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научитесь:</a:t>
            </a:r>
          </a:p>
          <a:p>
            <a:endParaRPr lang="en-US" sz="2400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  <a:p>
            <a:r>
              <a:rPr lang="ru-RU" sz="2400" i="1" dirty="0"/>
              <a:t> </a:t>
            </a:r>
            <a:endParaRPr lang="en-US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3714752"/>
            <a:ext cx="63579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определять основную мысль текста на основе вопросов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использовать глаголы с зависимыми словами в нужных формах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281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84132"/>
            <a:ext cx="9235631" cy="70421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214290"/>
            <a:ext cx="7964388" cy="614366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Прослушайте стихотворение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Подумайте, о чём мы сегодня будем говорить?</a:t>
            </a:r>
          </a:p>
          <a:p>
            <a:pPr marL="0" indent="0" algn="ctr">
              <a:buNone/>
            </a:pP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/>
              <a:t>     </a:t>
            </a:r>
            <a: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Замерла у шкафа Даша</a:t>
            </a:r>
            <a:b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Много в том шкафу вещей</a:t>
            </a:r>
            <a:b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не может выбрать,</a:t>
            </a:r>
            <a:b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 что б одеться ей</a:t>
            </a:r>
            <a:b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Сарафаны, юбки, платья</a:t>
            </a:r>
            <a:b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майки кофты и футболки</a:t>
            </a:r>
            <a:b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много вешалок с одёжкой</a:t>
            </a:r>
            <a:b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вещей на полках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endParaRPr lang="kk-KZ" sz="2400" b="1" u="sng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800" b="1" u="sng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4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-Да, ребята. Мы будем говорить об одежде.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dirty="0" smtClean="0"/>
          </a:p>
        </p:txBody>
      </p:sp>
      <p:cxnSp>
        <p:nvCxnSpPr>
          <p:cNvPr id="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Box 8"/>
          <p:cNvSpPr txBox="1"/>
          <p:nvPr/>
        </p:nvSpPr>
        <p:spPr>
          <a:xfrm flipH="1">
            <a:off x="1643042" y="214290"/>
            <a:ext cx="5511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73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214338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2915815" y="1400002"/>
            <a:ext cx="5998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3889" y="257992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словарь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>
          <a:xfrm>
            <a:off x="285720" y="1714488"/>
            <a:ext cx="8643998" cy="4411675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-</a:t>
            </a:r>
            <a:r>
              <a:rPr lang="ru-RU" dirty="0" smtClean="0">
                <a:solidFill>
                  <a:schemeClr val="tx2"/>
                </a:solidFill>
              </a:rPr>
              <a:t> Ребята, согласны ли вы с тем, что у каждого человека есть свой стиль одежды? Одни любят одеваться ярко, другие – неброско.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- О чем это говорит? 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-Что такое стиль одежды? </a:t>
            </a:r>
          </a:p>
          <a:p>
            <a:pPr>
              <a:buNone/>
            </a:pPr>
            <a:endParaRPr lang="ru-RU" dirty="0" smtClean="0">
              <a:solidFill>
                <a:schemeClr val="tx2"/>
              </a:solidFill>
            </a:endParaRPr>
          </a:p>
          <a:p>
            <a:r>
              <a:rPr lang="ru-RU" b="1" dirty="0" smtClean="0">
                <a:solidFill>
                  <a:schemeClr val="tx2"/>
                </a:solidFill>
              </a:rPr>
              <a:t>Правильно, ребята: </a:t>
            </a:r>
            <a:r>
              <a:rPr lang="ru-RU" dirty="0" smtClean="0">
                <a:solidFill>
                  <a:schemeClr val="tx2"/>
                </a:solidFill>
              </a:rPr>
              <a:t>При выборе того или иного стиля одежды все-таки не следует забывать известную народную мудрость: </a:t>
            </a:r>
            <a:r>
              <a:rPr lang="ru-RU" b="1" dirty="0" smtClean="0">
                <a:solidFill>
                  <a:schemeClr val="tx2"/>
                </a:solidFill>
              </a:rPr>
              <a:t>«Встречают по одёжке — провожают по уму» </a:t>
            </a:r>
            <a:r>
              <a:rPr lang="ru-RU" dirty="0" smtClean="0">
                <a:solidFill>
                  <a:schemeClr val="tx2"/>
                </a:solidFill>
              </a:rPr>
              <a:t>Манера одеваться – это визитная карточка человека.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785795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опрятность,  опрятный, аккуратность, аккуратный, аккуратно, одёжка – одежда, впечатление –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опрятно – таза.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86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-189145" y="-11061"/>
            <a:ext cx="9333145" cy="68690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8858280" cy="71438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Грамматическая часть урока</a:t>
            </a:r>
            <a:endParaRPr lang="kk-KZ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0" y="1000108"/>
            <a:ext cx="8786842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Прочитайте эти слова и скажите, к какой части речи они относятся? на какие вопросы они отвечают? Можно ли у этих слов определить число и лицо?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одевать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одеть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одеваться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одеться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раздевать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раздеваться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раздеться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Думаю, что вы ответили правильно, это –глаголы.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-Но они не имеют число и лицо. Вот об этом мы сейчас узнаем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Ознакомление с теоретическими сведениями. </a:t>
            </a:r>
          </a:p>
          <a:p>
            <a:endParaRPr lang="en-US" dirty="0"/>
          </a:p>
        </p:txBody>
      </p:sp>
      <p:cxnSp>
        <p:nvCxnSpPr>
          <p:cNvPr id="4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7724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42569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85010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Учимся применять правило.</a:t>
            </a:r>
            <a:b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755576" y="1478275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	</a:t>
            </a:r>
            <a:r>
              <a:rPr lang="ru-RU" sz="2000" dirty="0" smtClean="0"/>
              <a:t> </a:t>
            </a: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785794"/>
            <a:ext cx="8681074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642910" y="1571612"/>
            <a:ext cx="7429552" cy="2379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глагол отвечает на вопросы :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делать? что сделать?,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 этот глагол стоит в неопределённой форме и в нём перед -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буква  Ь пишется.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Например: Марат (что будет делать?) будет одеваться.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Аскару и  Али надо (что делать?) надевать пальто.</a:t>
            </a:r>
          </a:p>
          <a:p>
            <a:pPr marL="342900" lvl="0" indent="-342900">
              <a:spcBef>
                <a:spcPct val="20000"/>
              </a:spcBef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071670" y="3214686"/>
            <a:ext cx="60007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Если глагол отвечает на вопросы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делает? что сделает?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что делают? что сделают?,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 этот глагол стоит в 3-м лице и в нём перед –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буква  Ь не пишется.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Например: Аня (что делает?) одевается.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Аскар и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Алма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(что делают?)                      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надевают пальто.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Глаголы  неопределенной формы не имеют число и   лицо.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77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42569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9220"/>
            <a:ext cx="8229600" cy="6895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часть урока №1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85720" y="785794"/>
            <a:ext cx="8534752" cy="5643602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Послушайте текст. Укажите количество глаголов. Выпишите глаголы в неопределенной форме и поставьте к ним вопросы.</a:t>
            </a:r>
            <a:endParaRPr lang="ru-RU" sz="2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Все знают пословицу: «По одёжке встречают, по уму провожают». Первое впечатление о человеке часто зависит от то того, как он одет, как держится. Нужно стараться быть всегда аккуратно и опрятно одетым. Надо бережно относиться к своей одежде и обуви, самому следить за её чистотой. Обувь следует чистить даже в дождливую погоду. Когда выходите из дома, обязательно посмотрите на себя в зеркало: всё ли в порядке?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школу надо ходить в школьной форме, дома переодеться в домашнюю одежду, в гости принято одеваться нарядно. Человека делает привлекательным не только красивая внешность, но и аккуратность.</a:t>
            </a:r>
          </a:p>
          <a:p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Критерий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-  Правильно находит  глаголы в неопределенной форме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Дескрипторы</a:t>
            </a:r>
          </a:p>
          <a:p>
            <a:pPr marL="285750" indent="-28575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-  По лексическому и грамматическому признакам определяет глаголы в неопределенной форме</a:t>
            </a:r>
          </a:p>
          <a:p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66207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00174"/>
            <a:ext cx="7786742" cy="4429156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стараться - что делать?</a:t>
            </a:r>
            <a:b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относиться - что делать?</a:t>
            </a:r>
            <a:b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следить - что делать?</a:t>
            </a:r>
            <a:b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чистить- что делать?</a:t>
            </a:r>
            <a:b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ходить- что делать?</a:t>
            </a:r>
            <a:b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переодеться - что делать?</a:t>
            </a:r>
            <a:b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одеваться - что делать? </a:t>
            </a:r>
            <a:b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 эти слова отвечают на вопрос: -что делать? и стоят в неопределенной форме глагола.</a:t>
            </a:r>
            <a:r>
              <a:rPr lang="ru-RU" sz="3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Прямоугольник 4"/>
          <p:cNvSpPr/>
          <p:nvPr/>
        </p:nvSpPr>
        <p:spPr>
          <a:xfrm>
            <a:off x="214282" y="500042"/>
            <a:ext cx="83582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Давайте, проверим, кто смог ответить правильно!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22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654032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Практическое задание №2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8358246" cy="571504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Ребята, мы хотим выглядеть хорошо одетыми и воспитанными. Что для этого необходимо? Выбери ответ: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Надо иметь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много денег, чтобы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покупать дорогие вещи.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Надо покупать только заграничную одежду, она лучше.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Надо не покупать вещи в магазине, а шить в ателье.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следить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модой, носить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только модную одежду.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быть хорошо одетым, надо иметь вкус.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Назовите глаголы в неопределённой форме</a:t>
            </a:r>
            <a:r>
              <a:rPr lang="ru-RU" dirty="0" smtClean="0">
                <a:solidFill>
                  <a:schemeClr val="tx2"/>
                </a:solidFill>
              </a:rPr>
              <a:t>. 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Критерий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-Правильно называют глаголы в неопределенной форме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Дескрипторы</a:t>
            </a: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-  По лексическому и грамматическому признакам определяет глаголы в неопределенной форме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1926</TotalTime>
  <Words>910</Words>
  <Application>Microsoft Office PowerPoint</Application>
  <PresentationFormat>Экран (4:3)</PresentationFormat>
  <Paragraphs>149</Paragraphs>
  <Slides>14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Comfortaa</vt:lpstr>
      <vt:lpstr>Segoe UI Historic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Грамматическая часть урока</vt:lpstr>
      <vt:lpstr>Учимся применять правило. </vt:lpstr>
      <vt:lpstr>Практическая часть урока №1</vt:lpstr>
      <vt:lpstr>     стараться - что делать?  относиться - что делать? следить - что делать? чистить- что делать? ходить- что делать? переодеться - что делать? одеваться - что делать?   Все эти слова отвечают на вопрос: -что делать? и стоят в неопределенной форме глагола.      </vt:lpstr>
      <vt:lpstr>Практическое задание №2 </vt:lpstr>
      <vt:lpstr>Верные ответы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111</cp:revision>
  <dcterms:created xsi:type="dcterms:W3CDTF">2020-07-18T05:19:20Z</dcterms:created>
  <dcterms:modified xsi:type="dcterms:W3CDTF">2024-12-06T15:51:05Z</dcterms:modified>
</cp:coreProperties>
</file>