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97" r:id="rId3"/>
    <p:sldId id="273" r:id="rId4"/>
    <p:sldId id="259" r:id="rId5"/>
    <p:sldId id="296" r:id="rId6"/>
    <p:sldId id="295" r:id="rId7"/>
    <p:sldId id="294" r:id="rId8"/>
    <p:sldId id="293" r:id="rId9"/>
    <p:sldId id="303" r:id="rId10"/>
    <p:sldId id="302" r:id="rId11"/>
    <p:sldId id="301" r:id="rId12"/>
    <p:sldId id="300" r:id="rId13"/>
    <p:sldId id="299" r:id="rId14"/>
    <p:sldId id="298" r:id="rId15"/>
    <p:sldId id="274" r:id="rId16"/>
    <p:sldId id="288" r:id="rId17"/>
    <p:sldId id="309" r:id="rId18"/>
    <p:sldId id="308" r:id="rId19"/>
    <p:sldId id="307" r:id="rId20"/>
    <p:sldId id="268" r:id="rId21"/>
    <p:sldId id="310" r:id="rId22"/>
    <p:sldId id="305" r:id="rId23"/>
    <p:sldId id="267" r:id="rId24"/>
    <p:sldId id="279" r:id="rId25"/>
    <p:sldId id="315" r:id="rId26"/>
    <p:sldId id="282" r:id="rId27"/>
    <p:sldId id="311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3412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68089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78805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89963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52136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79746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608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61776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94474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85256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6291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42302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0132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8273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7759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8364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66828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6347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5880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2747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934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Посол страны детства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Google Shape;76;p1"/>
          <p:cNvSpPr>
            <a:spLocks noChangeArrowheads="1"/>
          </p:cNvSpPr>
          <p:nvPr/>
        </p:nvSpPr>
        <p:spPr bwMode="auto">
          <a:xfrm>
            <a:off x="730039" y="321465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3107" y="-17140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" name="Google Shape;125;p4"/>
          <p:cNvCxnSpPr>
            <a:cxnSpLocks noChangeShapeType="1"/>
          </p:cNvCxnSpPr>
          <p:nvPr/>
        </p:nvCxnSpPr>
        <p:spPr bwMode="auto">
          <a:xfrm rot="10800000" flipH="1">
            <a:off x="228001" y="6672341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Прямоугольник 23"/>
          <p:cNvSpPr/>
          <p:nvPr/>
        </p:nvSpPr>
        <p:spPr>
          <a:xfrm>
            <a:off x="8800567" y="60212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10</a:t>
            </a:r>
            <a:endParaRPr lang="ru-RU" dirty="0"/>
          </a:p>
        </p:txBody>
      </p:sp>
      <p:cxnSp>
        <p:nvCxnSpPr>
          <p:cNvPr id="25" name="Google Shape;124;p4"/>
          <p:cNvCxnSpPr>
            <a:cxnSpLocks noChangeShapeType="1"/>
          </p:cNvCxnSpPr>
          <p:nvPr/>
        </p:nvCxnSpPr>
        <p:spPr bwMode="auto">
          <a:xfrm>
            <a:off x="185985" y="6525344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23732"/>
            <a:ext cx="7357670" cy="4765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1886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Сапаргали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Искакович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Бегалин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3107" y="-17140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" name="Google Shape;125;p4"/>
          <p:cNvCxnSpPr>
            <a:cxnSpLocks noChangeShapeType="1"/>
          </p:cNvCxnSpPr>
          <p:nvPr/>
        </p:nvCxnSpPr>
        <p:spPr bwMode="auto">
          <a:xfrm rot="10800000" flipH="1">
            <a:off x="228001" y="6672341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Прямоугольник 23"/>
          <p:cNvSpPr/>
          <p:nvPr/>
        </p:nvSpPr>
        <p:spPr>
          <a:xfrm>
            <a:off x="8800567" y="60212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11</a:t>
            </a:r>
            <a:endParaRPr lang="ru-RU" dirty="0"/>
          </a:p>
        </p:txBody>
      </p:sp>
      <p:cxnSp>
        <p:nvCxnSpPr>
          <p:cNvPr id="25" name="Google Shape;124;p4"/>
          <p:cNvCxnSpPr>
            <a:cxnSpLocks noChangeShapeType="1"/>
          </p:cNvCxnSpPr>
          <p:nvPr/>
        </p:nvCxnSpPr>
        <p:spPr bwMode="auto">
          <a:xfrm>
            <a:off x="185985" y="6525344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1" y="1023732"/>
            <a:ext cx="8216026" cy="53072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1886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Сапаргали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Искакович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Бегалин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3107" y="-17140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" name="Google Shape;125;p4"/>
          <p:cNvCxnSpPr>
            <a:cxnSpLocks noChangeShapeType="1"/>
          </p:cNvCxnSpPr>
          <p:nvPr/>
        </p:nvCxnSpPr>
        <p:spPr bwMode="auto">
          <a:xfrm rot="10800000" flipH="1">
            <a:off x="228001" y="6672341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Прямоугольник 23"/>
          <p:cNvSpPr/>
          <p:nvPr/>
        </p:nvSpPr>
        <p:spPr>
          <a:xfrm>
            <a:off x="8800567" y="60212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12</a:t>
            </a:r>
            <a:endParaRPr lang="ru-RU" dirty="0"/>
          </a:p>
        </p:txBody>
      </p:sp>
      <p:cxnSp>
        <p:nvCxnSpPr>
          <p:cNvPr id="25" name="Google Shape;124;p4"/>
          <p:cNvCxnSpPr>
            <a:cxnSpLocks noChangeShapeType="1"/>
          </p:cNvCxnSpPr>
          <p:nvPr/>
        </p:nvCxnSpPr>
        <p:spPr bwMode="auto">
          <a:xfrm>
            <a:off x="185985" y="6525344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443"/>
            <a:ext cx="9144000" cy="4329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18864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наследие С.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Бегалина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3107" y="-17140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" name="Google Shape;125;p4"/>
          <p:cNvCxnSpPr>
            <a:cxnSpLocks noChangeShapeType="1"/>
          </p:cNvCxnSpPr>
          <p:nvPr/>
        </p:nvCxnSpPr>
        <p:spPr bwMode="auto">
          <a:xfrm rot="10800000" flipH="1">
            <a:off x="228001" y="6672341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Прямоугольник 23"/>
          <p:cNvSpPr/>
          <p:nvPr/>
        </p:nvSpPr>
        <p:spPr>
          <a:xfrm>
            <a:off x="8800567" y="60212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13</a:t>
            </a:r>
            <a:endParaRPr lang="ru-RU" dirty="0"/>
          </a:p>
        </p:txBody>
      </p:sp>
      <p:cxnSp>
        <p:nvCxnSpPr>
          <p:cNvPr id="25" name="Google Shape;124;p4"/>
          <p:cNvCxnSpPr>
            <a:cxnSpLocks noChangeShapeType="1"/>
          </p:cNvCxnSpPr>
          <p:nvPr/>
        </p:nvCxnSpPr>
        <p:spPr bwMode="auto">
          <a:xfrm>
            <a:off x="185985" y="6525344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239"/>
            <a:ext cx="9144000" cy="5147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8864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наследие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С.Бегалина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3107" y="-17140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" name="Google Shape;125;p4"/>
          <p:cNvCxnSpPr>
            <a:cxnSpLocks noChangeShapeType="1"/>
          </p:cNvCxnSpPr>
          <p:nvPr/>
        </p:nvCxnSpPr>
        <p:spPr bwMode="auto">
          <a:xfrm rot="10800000" flipH="1">
            <a:off x="228001" y="6672341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Прямоугольник 23"/>
          <p:cNvSpPr/>
          <p:nvPr/>
        </p:nvSpPr>
        <p:spPr>
          <a:xfrm>
            <a:off x="8800567" y="60212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dirty="0"/>
          </a:p>
        </p:txBody>
      </p:sp>
      <p:cxnSp>
        <p:nvCxnSpPr>
          <p:cNvPr id="25" name="Google Shape;124;p4"/>
          <p:cNvCxnSpPr>
            <a:cxnSpLocks noChangeShapeType="1"/>
          </p:cNvCxnSpPr>
          <p:nvPr/>
        </p:nvCxnSpPr>
        <p:spPr bwMode="auto">
          <a:xfrm>
            <a:off x="185985" y="6525344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393"/>
            <a:ext cx="8316416" cy="5129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8864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наследие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С.Бегалина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3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3107" y="-17140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" name="Google Shape;125;p4"/>
          <p:cNvCxnSpPr>
            <a:cxnSpLocks noChangeShapeType="1"/>
          </p:cNvCxnSpPr>
          <p:nvPr/>
        </p:nvCxnSpPr>
        <p:spPr bwMode="auto">
          <a:xfrm rot="10800000" flipH="1">
            <a:off x="228001" y="6672341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Прямоугольник 23"/>
          <p:cNvSpPr/>
          <p:nvPr/>
        </p:nvSpPr>
        <p:spPr>
          <a:xfrm>
            <a:off x="8800567" y="60212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15</a:t>
            </a:r>
            <a:endParaRPr lang="ru-RU" dirty="0"/>
          </a:p>
        </p:txBody>
      </p:sp>
      <p:cxnSp>
        <p:nvCxnSpPr>
          <p:cNvPr id="25" name="Google Shape;124;p4"/>
          <p:cNvCxnSpPr>
            <a:cxnSpLocks noChangeShapeType="1"/>
          </p:cNvCxnSpPr>
          <p:nvPr/>
        </p:nvCxnSpPr>
        <p:spPr bwMode="auto">
          <a:xfrm>
            <a:off x="185985" y="6525344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8411"/>
            <a:ext cx="3305175" cy="4962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84" y="907195"/>
            <a:ext cx="3352800" cy="50437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87624" y="18864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наследие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С.Бегалина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2153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4" name="Google Shape;124;p4"/>
          <p:cNvCxnSpPr>
            <a:cxnSpLocks noChangeShapeType="1"/>
          </p:cNvCxnSpPr>
          <p:nvPr/>
        </p:nvCxnSpPr>
        <p:spPr bwMode="auto">
          <a:xfrm>
            <a:off x="17408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Прямоугольник 4"/>
          <p:cNvSpPr/>
          <p:nvPr/>
        </p:nvSpPr>
        <p:spPr>
          <a:xfrm>
            <a:off x="8788664" y="60212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4082" y="1151878"/>
            <a:ext cx="8286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2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Сапаргали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Бегалин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родился 24 ноября 1895 года в далёком ауле </a:t>
            </a:r>
            <a:r>
              <a:rPr lang="ru-RU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Дегелен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Абралинского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(ныне </a:t>
            </a:r>
            <a:r>
              <a:rPr lang="ru-RU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Абаевский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района Семипалатинской области в семье скотовода </a:t>
            </a:r>
            <a:r>
              <a:rPr lang="ru-RU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Ыскака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Когда мальчику исполнилось 7 лет, отец отвез его к родственникам в урочище </a:t>
            </a:r>
            <a:r>
              <a:rPr lang="ru-RU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Ушаша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отдал мулле для обучения грамоте.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x-none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Учеба </a:t>
            </a:r>
            <a:r>
              <a:rPr lang="x-none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давалась ему легко, и от природы любознательный мальчик быстро овладел чтением и письмом.</a:t>
            </a:r>
            <a:br>
              <a:rPr lang="x-none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Большую роль в дальнейшем образовании сыграло тесное общение с братом отца дядей </a:t>
            </a:r>
            <a:r>
              <a:rPr lang="x-none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Исмагулом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x-none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Закончив в городе Ташкенте мусульманское медресе, Исмагул вернулся на Родину, в родной аул. Из Ташкента он привез много книг: произведения восточной литературы, учебники для обучения аульных детей в начальных классах медресе, книги по истории.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x-none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Исмагул щедро делился с мальчиком знаниями. С помощью дяди Сапаргали познакомился с восточными поэмами «Шахнаме» Фирдоуси, «Хикметы» Ахмеда Яссави, волшебны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</a:t>
            </a:r>
            <a:r>
              <a:rPr lang="x-none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сказк</a:t>
            </a:r>
            <a:r>
              <a:rPr lang="ru-RU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ами</a:t>
            </a:r>
            <a:r>
              <a:rPr lang="x-none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«Тысяча и одна ночь».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x-none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неиссякаемым интересом слушал он и устные народные дастаны «Козы- Корпеш и Баян- Сулу», «Ер- Таргын», «Кобланды- батыр», «Кыз- Жибек», «Боз джигит», а также бесчисленные сказки и сказы.</a:t>
            </a:r>
            <a:br>
              <a:rPr lang="x-none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x-none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x-none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самых счастливых дней моей жизни говорит Сапаргали Бегалин,- я считаю тот день, когда отец привез из города первое издание стихов самого Абая Кунанбаева. С тех пор я не расстаюсь со своим великим учителем »</a:t>
            </a:r>
            <a:br>
              <a:rPr lang="x-none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Детским 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писателем  </a:t>
            </a:r>
            <a:r>
              <a:rPr lang="ru-RU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Сапаргали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Искакович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Бегалин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 не случайно. Где бы он не работал , чем бы не занимался, он всегда любил бывать в кругу детей. Первая его книга «Месть орла» - поэма для детей. </a:t>
            </a:r>
            <a:r>
              <a:rPr lang="x-none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Вскоре он публикует рассказ о маленьком табунщике- «Жылкышы бала», затем повесть «Сатжан»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была переведена на многие языки мира. </a:t>
            </a:r>
            <a:r>
              <a:rPr lang="x-none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за другой из- под пера замечательного детского писателя появляются повести и рассказы: «Приключения Коксегена», «Молодой охотник», «Встреча с медведем», «Спасенный олененок», «Девушка- табунщик», «Рассказ старого Мустафы», «Еж Есена», «Дедушкина яблоня»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Сапаргали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Бегалин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написал 25 поэм, 1 роман, 12 повестей и рассказов, 9 пьес, более 50 песен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322588"/>
            <a:ext cx="735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Прочитай, составь вопросы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13176"/>
            <a:ext cx="1080120" cy="864097"/>
          </a:xfrm>
          <a:prstGeom prst="rect">
            <a:avLst/>
          </a:prstGeom>
        </p:spPr>
      </p:pic>
      <p:cxnSp>
        <p:nvCxnSpPr>
          <p:cNvPr id="11" name="Google Shape;125;p4"/>
          <p:cNvCxnSpPr>
            <a:cxnSpLocks noChangeShapeType="1"/>
          </p:cNvCxnSpPr>
          <p:nvPr/>
        </p:nvCxnSpPr>
        <p:spPr bwMode="auto">
          <a:xfrm rot="10800000" flipH="1">
            <a:off x="395536" y="6525344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638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9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11"/>
          <p:cNvSpPr/>
          <p:nvPr/>
        </p:nvSpPr>
        <p:spPr>
          <a:xfrm>
            <a:off x="533385" y="1056581"/>
            <a:ext cx="8165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88664" y="60212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17</a:t>
            </a:r>
            <a:endParaRPr lang="ru-RU" dirty="0"/>
          </a:p>
        </p:txBody>
      </p:sp>
      <p:cxnSp>
        <p:nvCxnSpPr>
          <p:cNvPr id="1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677556" y="322588"/>
            <a:ext cx="1774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229952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Кто такой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Сапаргали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Бегалин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Когда родился </a:t>
            </a:r>
            <a:r>
              <a:rPr lang="ru-RU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Сапаргали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Искакович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Бегалин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                                              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Кого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Сапаргали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Бегалин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называл великим учителем?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называлась первая книга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Сапаргали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Бегалина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называется повесть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Сапаргали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Бегалина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которая была переведена на многие языки мира?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6" name="Рисунок 15" descr="Описание: Картинки по запросу смайлики картинки для детей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89579"/>
            <a:ext cx="936104" cy="787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4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9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11"/>
          <p:cNvSpPr/>
          <p:nvPr/>
        </p:nvSpPr>
        <p:spPr>
          <a:xfrm>
            <a:off x="533385" y="1056581"/>
            <a:ext cx="8165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88664" y="60212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18</a:t>
            </a:r>
            <a:endParaRPr lang="ru-RU" dirty="0"/>
          </a:p>
        </p:txBody>
      </p:sp>
      <p:cxnSp>
        <p:nvCxnSpPr>
          <p:cNvPr id="1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677556" y="322588"/>
            <a:ext cx="1788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57" y="5013176"/>
            <a:ext cx="1742892" cy="1117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1556792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Первая его книга «Месть орла» - поэма для 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детей.</a:t>
            </a:r>
            <a:endParaRPr lang="ru-RU" sz="2800" dirty="0"/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ая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числительное, обозначает порядок предметов при счёте</a:t>
            </a:r>
          </a:p>
          <a:p>
            <a:endParaRPr lang="ru-RU" sz="2800" b="1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Какая?    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ж.р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ед.ч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В.п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ПЕРВАЯ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книга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076056" y="458112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139952" y="458112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139952" y="4581128"/>
            <a:ext cx="0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6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9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11"/>
          <p:cNvSpPr/>
          <p:nvPr/>
        </p:nvSpPr>
        <p:spPr>
          <a:xfrm>
            <a:off x="533385" y="1056581"/>
            <a:ext cx="8165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82753"/>
            <a:ext cx="1170384" cy="94812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788664" y="60212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19</a:t>
            </a:r>
            <a:endParaRPr lang="ru-RU" dirty="0"/>
          </a:p>
        </p:txBody>
      </p:sp>
      <p:cxnSp>
        <p:nvCxnSpPr>
          <p:cNvPr id="1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677556" y="322588"/>
            <a:ext cx="1788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556792"/>
            <a:ext cx="6102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ПОРЯДКОВЫЕ ЧИСЛИТЕЛЬНЫЕ называют порядковый номер предметов при счёте и отвечают на вопрос который? какой? какая? какие?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933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544" y="-187024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" name="Google Shape;125;p4"/>
          <p:cNvCxnSpPr>
            <a:cxnSpLocks noChangeShapeType="1"/>
          </p:cNvCxnSpPr>
          <p:nvPr/>
        </p:nvCxnSpPr>
        <p:spPr bwMode="auto">
          <a:xfrm rot="10800000" flipH="1">
            <a:off x="228001" y="6672341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Прямоугольник 23"/>
          <p:cNvSpPr/>
          <p:nvPr/>
        </p:nvSpPr>
        <p:spPr>
          <a:xfrm>
            <a:off x="8800567" y="60212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25" name="Google Shape;124;p4"/>
          <p:cNvCxnSpPr>
            <a:cxnSpLocks noChangeShapeType="1"/>
          </p:cNvCxnSpPr>
          <p:nvPr/>
        </p:nvCxnSpPr>
        <p:spPr bwMode="auto">
          <a:xfrm>
            <a:off x="185985" y="6525344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67544" y="1268760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узнаете: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творчестве казахского детского писателя </a:t>
            </a:r>
            <a:r>
              <a:rPr lang="ru-RU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Сапаргали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Бегалина;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научитесь: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порядковые числительные;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и порядковые числительные и правильно употреблять их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116632"/>
            <a:ext cx="369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Цели урока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82321"/>
              </p:ext>
            </p:extLst>
          </p:nvPr>
        </p:nvGraphicFramePr>
        <p:xfrm>
          <a:off x="549873" y="1857251"/>
          <a:ext cx="7982567" cy="19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82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32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        Начальная форма</a:t>
                      </a:r>
                    </a:p>
                    <a:p>
                      <a:pPr algn="just"/>
                      <a:r>
                        <a:rPr lang="ru-RU" sz="32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ПОРЯДКОВЫХ ЧИСЛИТЕЛЬНЫХ, </a:t>
                      </a:r>
                    </a:p>
                    <a:p>
                      <a:pPr algn="just"/>
                      <a:r>
                        <a:rPr lang="ru-RU" sz="3200" b="1" dirty="0" smtClean="0">
                          <a:latin typeface="Times New Roman" panose="02020603050405020304" pitchFamily="18" charset="0"/>
                        </a:rPr>
                        <a:t>как и у прилагательных – </a:t>
                      </a: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И.п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., </a:t>
                      </a: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ед.ч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., </a:t>
                      </a: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м.р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ru-RU" sz="3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726325" y="602071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0</a:t>
            </a:r>
            <a:endParaRPr lang="ru-RU" dirty="0"/>
          </a:p>
        </p:txBody>
      </p:sp>
      <p:cxnSp>
        <p:nvCxnSpPr>
          <p:cNvPr id="11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677556" y="322588"/>
            <a:ext cx="1788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2808312" cy="21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ПОРЯДКОВЫЕ ЧИСЛИТЕЛЬНЫЕ</a:t>
            </a:r>
          </a:p>
          <a:p>
            <a:pPr algn="just"/>
            <a:endParaRPr lang="ru-RU" b="1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простые</a:t>
            </a:r>
            <a:r>
              <a:rPr lang="ru-RU" b="1" dirty="0">
                <a:latin typeface="Times New Roman" panose="02020603050405020304" pitchFamily="18" charset="0"/>
              </a:rPr>
              <a:t>            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сложные</a:t>
            </a:r>
            <a:r>
              <a:rPr lang="ru-RU" b="1" dirty="0">
                <a:latin typeface="Times New Roman" panose="02020603050405020304" pitchFamily="18" charset="0"/>
              </a:rPr>
              <a:t>              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составные</a:t>
            </a:r>
          </a:p>
          <a:p>
            <a:pPr algn="just"/>
            <a:endParaRPr lang="ru-RU" b="1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второй                двенадцатый        сорок первый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пятый                 шестнадцатый     двадцать пятый</a:t>
            </a:r>
            <a:endParaRPr lang="ru-RU" b="1" dirty="0"/>
          </a:p>
        </p:txBody>
      </p:sp>
      <p:pic>
        <p:nvPicPr>
          <p:cNvPr id="3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609872" y="1340769"/>
            <a:ext cx="785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ПОРЯДКОВЫЕ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ЧИСЛИТЕЛЬНЫЕ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простые</a:t>
            </a:r>
            <a:r>
              <a:rPr lang="ru-RU" sz="2400" b="1" dirty="0">
                <a:latin typeface="Times New Roman" panose="02020603050405020304" pitchFamily="18" charset="0"/>
              </a:rPr>
              <a:t>              </a:t>
            </a:r>
            <a:r>
              <a:rPr lang="ru-RU" sz="2400" b="1" dirty="0" smtClean="0">
                <a:latin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сложные</a:t>
            </a:r>
            <a:r>
              <a:rPr lang="ru-RU" sz="2400" b="1" dirty="0" smtClean="0">
                <a:latin typeface="Times New Roman" panose="02020603050405020304" pitchFamily="18" charset="0"/>
              </a:rPr>
              <a:t>                        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составные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</a:rPr>
              <a:t>второй                </a:t>
            </a:r>
            <a:r>
              <a:rPr lang="ru-RU" sz="2400" b="1" dirty="0" smtClean="0">
                <a:latin typeface="Times New Roman" panose="02020603050405020304" pitchFamily="18" charset="0"/>
              </a:rPr>
              <a:t> двенадцатый                 сорок </a:t>
            </a:r>
            <a:r>
              <a:rPr lang="ru-RU" sz="2400" b="1" dirty="0">
                <a:latin typeface="Times New Roman" panose="02020603050405020304" pitchFamily="18" charset="0"/>
              </a:rPr>
              <a:t>первый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</a:rPr>
              <a:t>пятый                 шестнадцатый     </a:t>
            </a:r>
            <a:r>
              <a:rPr lang="ru-RU" sz="2400" b="1" dirty="0" smtClean="0">
                <a:latin typeface="Times New Roman" panose="02020603050405020304" pitchFamily="18" charset="0"/>
              </a:rPr>
              <a:t>          двадцать </a:t>
            </a:r>
            <a:r>
              <a:rPr lang="ru-RU" sz="2400" b="1" dirty="0">
                <a:latin typeface="Times New Roman" panose="02020603050405020304" pitchFamily="18" charset="0"/>
              </a:rPr>
              <a:t>пятый</a:t>
            </a:r>
            <a:endParaRPr lang="ru-RU" sz="2400" b="1" dirty="0"/>
          </a:p>
        </p:txBody>
      </p:sp>
      <p:cxnSp>
        <p:nvCxnSpPr>
          <p:cNvPr id="7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 rot="10800000" flipH="1">
            <a:off x="358376" y="659735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677556" y="322588"/>
            <a:ext cx="1788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82753"/>
            <a:ext cx="1170384" cy="94812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800567" y="60212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21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907704" y="1772816"/>
            <a:ext cx="792088" cy="363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923928" y="1772816"/>
            <a:ext cx="0" cy="363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20072" y="1772816"/>
            <a:ext cx="1152128" cy="363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9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1115616" y="1646742"/>
          <a:ext cx="7402016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726325" y="602071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cxnSp>
        <p:nvCxnSpPr>
          <p:cNvPr id="47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827584" y="37840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Прочитай, выпиши числительные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976" y="1052736"/>
            <a:ext cx="80581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                                                                     Слава чабана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Примерно </a:t>
            </a:r>
            <a:r>
              <a:rPr lang="ru-RU" sz="1400" dirty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через неделю после празднования Дня Победы над гитлеровской Германией </a:t>
            </a:r>
            <a:r>
              <a:rPr lang="ru-RU" sz="1400" dirty="0" err="1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Ашимбек</a:t>
            </a:r>
            <a:r>
              <a:rPr lang="ru-RU" sz="1400" dirty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 приехал в район на совещание животноводов. Совещание должно было начаться в двенадцать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дня</a:t>
            </a:r>
            <a:r>
              <a:rPr lang="ru-RU" sz="1400" dirty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, а старик приехал утром. Он решил зайти в больницу</a:t>
            </a:r>
            <a:r>
              <a:rPr lang="ru-RU" sz="1400" dirty="0" smtClean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     - </a:t>
            </a:r>
            <a:r>
              <a:rPr lang="ru-RU" sz="1400" dirty="0" err="1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Ашимбек</a:t>
            </a:r>
            <a:r>
              <a:rPr lang="ru-RU" sz="1400" dirty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 –</a:t>
            </a:r>
            <a:r>
              <a:rPr lang="ru-RU" sz="1400" dirty="0" err="1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ата</a:t>
            </a:r>
            <a:r>
              <a:rPr lang="ru-RU" sz="1400" dirty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? – спросила врач-казашка в очках. – Давно вы у нас не были.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     - </a:t>
            </a:r>
            <a:r>
              <a:rPr lang="ru-RU" sz="1400" dirty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Четыре года, - ответил старый чабан.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     - </a:t>
            </a:r>
            <a:r>
              <a:rPr lang="ru-RU" sz="1400" dirty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А вас и не узнаешь. Поправились… И морщинки на лбу появились.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Да, пришлось поработать…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у нас,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районе своя электростанция, а в больнице синий свет. Вылечим вашу поясницу, - сказала врач, подавая бланк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Ашимбеку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Десять дней походите к нам и станете совсем другим человеком.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Десять дней? - испуганно переспросил старый чабан. – А кто же будет смотреть за моими овцами, милая? И на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жайляу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пора откочёвывать. Нет, ты мне лучше дай мази, что давала тогда, а от лампы освободи. 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Врач весело рассмеялась.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На совещании старого чабана попросили выступить…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Ашимбек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начал: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каждой породой овец надо ухаживать по-особому. Затем надо считаться  со временем года…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Ашимбек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рассказывал, что нужно с умом использовать зимние пастбища, а летом каждые семь дней откочёвывать на новые места: запущенный загон – болезнь овец.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внимательно слушали. А когда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Ашимбек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сказал: «Самое главное – любить своё дело, работать с сердцем», все присутствующие зааплодировали.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Верно,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Ашимбек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 да старик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С.Бегалин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9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91046"/>
              </p:ext>
            </p:extLst>
          </p:nvPr>
        </p:nvGraphicFramePr>
        <p:xfrm>
          <a:off x="1115616" y="1646742"/>
          <a:ext cx="7402016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726325" y="602071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  <p:cxnSp>
        <p:nvCxnSpPr>
          <p:cNvPr id="47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059832" y="378403"/>
            <a:ext cx="362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задание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976" y="1052736"/>
            <a:ext cx="80581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                                                                                  Слава чабана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        Примерно </a:t>
            </a:r>
            <a:r>
              <a:rPr lang="ru-RU" sz="1400" dirty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через неделю после празднования Дня Победы над гитлеровской Германией </a:t>
            </a:r>
            <a:r>
              <a:rPr lang="ru-RU" sz="1400" dirty="0" err="1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Ашимбек</a:t>
            </a:r>
            <a:r>
              <a:rPr lang="ru-RU" sz="1400" dirty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 приехал в район на совещание животноводов. Совещание должно было начаться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в двенадцать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дня</a:t>
            </a:r>
            <a:r>
              <a:rPr lang="ru-RU" sz="1400" dirty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, а старик приехал утром. Он решил зайти в больницу</a:t>
            </a:r>
            <a:r>
              <a:rPr lang="ru-RU" sz="1400" dirty="0" smtClean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       - </a:t>
            </a:r>
            <a:r>
              <a:rPr lang="ru-RU" sz="1400" dirty="0" err="1" smtClean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Ашимбек</a:t>
            </a:r>
            <a:r>
              <a:rPr lang="ru-RU" sz="1400" dirty="0" smtClean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–</a:t>
            </a:r>
            <a:r>
              <a:rPr lang="ru-RU" sz="1400" dirty="0" err="1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ата</a:t>
            </a:r>
            <a:r>
              <a:rPr lang="ru-RU" sz="1400" dirty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? – спросила врач-казашка в очках. – Давно вы у нас не были.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       -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Четыре</a:t>
            </a:r>
            <a:r>
              <a:rPr lang="ru-RU" sz="1400" dirty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 года, - ответил старый чабан.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       - </a:t>
            </a:r>
            <a:r>
              <a:rPr lang="ru-RU" sz="1400" dirty="0">
                <a:latin typeface="Times New Roman" panose="02020603050405020304" pitchFamily="18" charset="0"/>
                <a:ea typeface="SchoolBookKza"/>
                <a:cs typeface="Times New Roman" panose="02020603050405020304" pitchFamily="18" charset="0"/>
              </a:rPr>
              <a:t>А вас и не узнаешь. Поправились… И морщинки на лбу появились.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Да, пришлось поработать…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у нас,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районе своя электростанция, а в больнице синий свет. Вылечим вашу поясницу, - сказала врач, подавая бланк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Ашимбеку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дней походите к нам и станете совсем другим человеком.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Десять дней? - испуганно переспросил старый чабан. – А кто же будет смотреть за моими овцами, милая? И на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жайляу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пора откочёвывать. Нет, ты мне лучше дай мази, что давала тогда, а от лампы освободи. 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Врач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весело рассмеялась.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совещании старого чабана попросили выступить…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Ашимбек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начал: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каждой породой овец надо ухаживать по-особому. Затем надо считаться  со временем года…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Ашимбек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рассказывал, что нужно с умом использовать зимние пастбища, а летом каждые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дней откочёвывать на новые места: запущенный загон – болезнь овец.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Все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внимательно слушали. А когда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Ашимбек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сказал: «Самое главное – любить своё дело, работать с сердцем», все присутствующие зааплодировали.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Верно,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Ашимбек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 да старик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С.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Бегалин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-3727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8726325" y="602071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704354" y="333072"/>
            <a:ext cx="1379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628800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Количественное               Порядковое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(Сколько?)                     (Какой?)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венадцать             –       двенадцатый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четыре                    –       четвёртый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десять                      -       десятый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                         -        седьмой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49594"/>
            <a:ext cx="2376264" cy="23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49704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8726325" y="602071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728981" y="333072"/>
            <a:ext cx="5329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Укажите верные и неверные ответы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628800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Имя числительное – сан </a:t>
            </a:r>
            <a:r>
              <a:rPr lang="ru-RU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lang="kk-KZ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Количественное числительное – реттік сан есім</a:t>
            </a:r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Имена числительные делятся на количественные и порядковые </a:t>
            </a:r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Порядковое числительное  - есептік сан есім</a:t>
            </a:r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Имена числительные изменяются по </a:t>
            </a:r>
            <a:r>
              <a:rPr lang="kk-KZ" sz="28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падежам 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733256"/>
            <a:ext cx="788538" cy="287461"/>
          </a:xfrm>
          <a:prstGeom prst="rect">
            <a:avLst/>
          </a:prstGeom>
        </p:spPr>
      </p:pic>
      <p:sp>
        <p:nvSpPr>
          <p:cNvPr id="6" name="Крест 5"/>
          <p:cNvSpPr/>
          <p:nvPr/>
        </p:nvSpPr>
        <p:spPr>
          <a:xfrm>
            <a:off x="8496443" y="1674915"/>
            <a:ext cx="432048" cy="432048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Крест 15"/>
          <p:cNvSpPr/>
          <p:nvPr/>
        </p:nvSpPr>
        <p:spPr>
          <a:xfrm>
            <a:off x="8526280" y="3174417"/>
            <a:ext cx="432048" cy="432048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Крест 16"/>
          <p:cNvSpPr/>
          <p:nvPr/>
        </p:nvSpPr>
        <p:spPr>
          <a:xfrm>
            <a:off x="8558741" y="4700824"/>
            <a:ext cx="432048" cy="432048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75577" y="2521987"/>
            <a:ext cx="576064" cy="21602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88181" y="4087234"/>
            <a:ext cx="576064" cy="21602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4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1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09" y="128147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2799642" y="385626"/>
            <a:ext cx="3615305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Картинки по запросу скачать картинку книги бесплатно">
            <a:extLst>
              <a:ext uri="{FF2B5EF4-FFF2-40B4-BE49-F238E27FC236}">
                <a16:creationId xmlns:a16="http://schemas.microsoft.com/office/drawing/2014/main" id="{0CA82C89-3274-4965-BC09-494E173F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41" y="4123794"/>
            <a:ext cx="2250875" cy="15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27584" y="1484784"/>
            <a:ext cx="7488832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x-non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Войди на портал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BilimLand</a:t>
            </a:r>
            <a:r>
              <a:rPr lang="x-non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и получи информацию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по сегодняшней теме</a:t>
            </a:r>
            <a:r>
              <a:rPr lang="x-non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одно из произведений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Сапаргали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Искаковича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Бегалина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 о нём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уржан\Desktop\Жанара\Слайд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/>
          <a:stretch/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7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9" name="Группа 1"/>
          <p:cNvGrpSpPr>
            <a:grpSpLocks/>
          </p:cNvGrpSpPr>
          <p:nvPr/>
        </p:nvGrpSpPr>
        <p:grpSpPr bwMode="auto">
          <a:xfrm>
            <a:off x="1662916" y="1479312"/>
            <a:ext cx="5925549" cy="4398737"/>
            <a:chOff x="1037227" y="1115985"/>
            <a:chExt cx="7415045" cy="5190811"/>
          </a:xfrm>
        </p:grpSpPr>
        <p:sp>
          <p:nvSpPr>
            <p:cNvPr id="10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33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Oval 40"/>
              <p:cNvSpPr/>
              <p:nvPr/>
            </p:nvSpPr>
            <p:spPr>
              <a:xfrm>
                <a:off x="885488" y="4047098"/>
                <a:ext cx="180061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31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29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27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Oval 62"/>
              <p:cNvSpPr/>
              <p:nvPr/>
            </p:nvSpPr>
            <p:spPr>
              <a:xfrm>
                <a:off x="947299" y="4030378"/>
                <a:ext cx="1771441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6763523" y="1763868"/>
              <a:ext cx="1688749" cy="1657251"/>
              <a:chOff x="647828" y="3760389"/>
              <a:chExt cx="2311430" cy="2268318"/>
            </a:xfrm>
          </p:grpSpPr>
          <p:sp>
            <p:nvSpPr>
              <p:cNvPr id="25" name="Oval 64"/>
              <p:cNvSpPr/>
              <p:nvPr/>
            </p:nvSpPr>
            <p:spPr>
              <a:xfrm>
                <a:off x="647828" y="3760389"/>
                <a:ext cx="2311430" cy="2268318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Oval 65"/>
              <p:cNvSpPr/>
              <p:nvPr/>
            </p:nvSpPr>
            <p:spPr>
              <a:xfrm>
                <a:off x="930496" y="3862508"/>
                <a:ext cx="1796268" cy="1885614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23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7" name="Group 69"/>
            <p:cNvGrpSpPr>
              <a:grpSpLocks/>
            </p:cNvGrpSpPr>
            <p:nvPr/>
          </p:nvGrpSpPr>
          <p:grpSpPr bwMode="auto">
            <a:xfrm>
              <a:off x="5493237" y="3047856"/>
              <a:ext cx="1387443" cy="1388978"/>
              <a:chOff x="628720" y="3771204"/>
              <a:chExt cx="2266488" cy="2268996"/>
            </a:xfrm>
          </p:grpSpPr>
          <p:sp>
            <p:nvSpPr>
              <p:cNvPr id="21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Oval 71"/>
              <p:cNvSpPr/>
              <p:nvPr/>
            </p:nvSpPr>
            <p:spPr>
              <a:xfrm>
                <a:off x="903603" y="4046077"/>
                <a:ext cx="1734873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8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19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41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7595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4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1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1793216" y="384104"/>
            <a:ext cx="555756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Century Gothic" pitchFamily="34" charset="0"/>
              </a:rPr>
              <a:t>Тематический словарь урока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397520" y="1684110"/>
            <a:ext cx="8348957" cy="36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посол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детства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балалық шақтың елшісі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по- особому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 жануарларының тұқымы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пастбище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бағындық жер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загон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қаша, қора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запущенный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қараусыз қалған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порядковое числительное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реттік сан есім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5079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 rot="10800000" flipH="1">
            <a:off x="336980" y="655693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8788664" y="60212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4</a:t>
            </a:r>
            <a:endParaRPr lang="ru-RU" dirty="0"/>
          </a:p>
        </p:txBody>
      </p:sp>
      <p:cxnSp>
        <p:nvCxnSpPr>
          <p:cNvPr id="13" name="Google Shape;124;p4"/>
          <p:cNvCxnSpPr>
            <a:cxnSpLocks noChangeShapeType="1"/>
          </p:cNvCxnSpPr>
          <p:nvPr/>
        </p:nvCxnSpPr>
        <p:spPr bwMode="auto">
          <a:xfrm>
            <a:off x="17408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447018" y="337308"/>
            <a:ext cx="6026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Сапаргали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Искакович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Бегалин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99634"/>
            <a:ext cx="6408711" cy="49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3107" y="-17140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" name="Google Shape;125;p4"/>
          <p:cNvCxnSpPr>
            <a:cxnSpLocks noChangeShapeType="1"/>
          </p:cNvCxnSpPr>
          <p:nvPr/>
        </p:nvCxnSpPr>
        <p:spPr bwMode="auto">
          <a:xfrm rot="10800000" flipH="1">
            <a:off x="228001" y="6672341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Прямоугольник 23"/>
          <p:cNvSpPr/>
          <p:nvPr/>
        </p:nvSpPr>
        <p:spPr>
          <a:xfrm>
            <a:off x="8800567" y="60212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5</a:t>
            </a:r>
            <a:endParaRPr lang="ru-RU" dirty="0"/>
          </a:p>
        </p:txBody>
      </p:sp>
      <p:cxnSp>
        <p:nvCxnSpPr>
          <p:cNvPr id="25" name="Google Shape;124;p4"/>
          <p:cNvCxnSpPr>
            <a:cxnSpLocks noChangeShapeType="1"/>
          </p:cNvCxnSpPr>
          <p:nvPr/>
        </p:nvCxnSpPr>
        <p:spPr bwMode="auto">
          <a:xfrm>
            <a:off x="185985" y="6525344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9" y="1119428"/>
            <a:ext cx="8614582" cy="48441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363316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Сапаргали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Искакович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Бегалин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3107" y="-17140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" name="Google Shape;125;p4"/>
          <p:cNvCxnSpPr>
            <a:cxnSpLocks noChangeShapeType="1"/>
          </p:cNvCxnSpPr>
          <p:nvPr/>
        </p:nvCxnSpPr>
        <p:spPr bwMode="auto">
          <a:xfrm rot="10800000" flipH="1">
            <a:off x="228001" y="6672341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Прямоугольник 23"/>
          <p:cNvSpPr/>
          <p:nvPr/>
        </p:nvSpPr>
        <p:spPr>
          <a:xfrm>
            <a:off x="8800567" y="60212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6</a:t>
            </a:r>
            <a:endParaRPr lang="ru-RU" dirty="0"/>
          </a:p>
        </p:txBody>
      </p:sp>
      <p:cxnSp>
        <p:nvCxnSpPr>
          <p:cNvPr id="25" name="Google Shape;124;p4"/>
          <p:cNvCxnSpPr>
            <a:cxnSpLocks noChangeShapeType="1"/>
          </p:cNvCxnSpPr>
          <p:nvPr/>
        </p:nvCxnSpPr>
        <p:spPr bwMode="auto">
          <a:xfrm>
            <a:off x="185985" y="6525344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691680" y="1886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Сапаргали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Искакович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Бегалин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58856"/>
            <a:ext cx="6264696" cy="523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3107" y="-17140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" name="Google Shape;125;p4"/>
          <p:cNvCxnSpPr>
            <a:cxnSpLocks noChangeShapeType="1"/>
          </p:cNvCxnSpPr>
          <p:nvPr/>
        </p:nvCxnSpPr>
        <p:spPr bwMode="auto">
          <a:xfrm rot="10800000" flipH="1">
            <a:off x="228001" y="6672341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Прямоугольник 23"/>
          <p:cNvSpPr/>
          <p:nvPr/>
        </p:nvSpPr>
        <p:spPr>
          <a:xfrm>
            <a:off x="8800567" y="60212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7</a:t>
            </a:r>
            <a:endParaRPr lang="ru-RU" dirty="0"/>
          </a:p>
        </p:txBody>
      </p:sp>
      <p:cxnSp>
        <p:nvCxnSpPr>
          <p:cNvPr id="25" name="Google Shape;124;p4"/>
          <p:cNvCxnSpPr>
            <a:cxnSpLocks noChangeShapeType="1"/>
          </p:cNvCxnSpPr>
          <p:nvPr/>
        </p:nvCxnSpPr>
        <p:spPr bwMode="auto">
          <a:xfrm>
            <a:off x="185985" y="6525344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3229"/>
            <a:ext cx="8064896" cy="47895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1886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Сапаргали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Искакович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Бегалин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3107" y="-17140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" name="Google Shape;125;p4"/>
          <p:cNvCxnSpPr>
            <a:cxnSpLocks noChangeShapeType="1"/>
          </p:cNvCxnSpPr>
          <p:nvPr/>
        </p:nvCxnSpPr>
        <p:spPr bwMode="auto">
          <a:xfrm rot="10800000" flipH="1">
            <a:off x="228001" y="6672341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Google Shape;124;p4"/>
          <p:cNvCxnSpPr>
            <a:cxnSpLocks noChangeShapeType="1"/>
          </p:cNvCxnSpPr>
          <p:nvPr/>
        </p:nvCxnSpPr>
        <p:spPr bwMode="auto">
          <a:xfrm>
            <a:off x="185985" y="6525344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3"/>
            <a:ext cx="7560840" cy="5494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1886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Сапаргали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Искакович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Бегалин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00567" y="60212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8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3107" y="-17140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" name="Google Shape;125;p4"/>
          <p:cNvCxnSpPr>
            <a:cxnSpLocks noChangeShapeType="1"/>
          </p:cNvCxnSpPr>
          <p:nvPr/>
        </p:nvCxnSpPr>
        <p:spPr bwMode="auto">
          <a:xfrm rot="10800000" flipH="1">
            <a:off x="228001" y="6672341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Прямоугольник 23"/>
          <p:cNvSpPr/>
          <p:nvPr/>
        </p:nvSpPr>
        <p:spPr>
          <a:xfrm>
            <a:off x="8800567" y="60212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9</a:t>
            </a:r>
            <a:endParaRPr lang="ru-RU" dirty="0"/>
          </a:p>
        </p:txBody>
      </p:sp>
      <p:cxnSp>
        <p:nvCxnSpPr>
          <p:cNvPr id="25" name="Google Shape;124;p4"/>
          <p:cNvCxnSpPr>
            <a:cxnSpLocks noChangeShapeType="1"/>
          </p:cNvCxnSpPr>
          <p:nvPr/>
        </p:nvCxnSpPr>
        <p:spPr bwMode="auto">
          <a:xfrm>
            <a:off x="185985" y="6525344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056783" cy="4824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1886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Сапаргали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Искакович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Бегалин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1062</Words>
  <Application>Microsoft Office PowerPoint</Application>
  <PresentationFormat>Экран (4:3)</PresentationFormat>
  <Paragraphs>160</Paragraphs>
  <Slides>28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Comfortaa</vt:lpstr>
      <vt:lpstr>SchoolBookKza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89</cp:revision>
  <dcterms:created xsi:type="dcterms:W3CDTF">2020-07-18T05:19:20Z</dcterms:created>
  <dcterms:modified xsi:type="dcterms:W3CDTF">2024-12-06T15:24:28Z</dcterms:modified>
</cp:coreProperties>
</file>