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9" r:id="rId4"/>
    <p:sldId id="272" r:id="rId5"/>
    <p:sldId id="280" r:id="rId6"/>
    <p:sldId id="287" r:id="rId7"/>
    <p:sldId id="281" r:id="rId8"/>
    <p:sldId id="283" r:id="rId9"/>
    <p:sldId id="285" r:id="rId10"/>
    <p:sldId id="28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1349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33732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03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0745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28888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58458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5846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06436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30146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08776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bilimland.kz/ru" TargetMode="Externa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8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kk-KZ" altLang="ru-RU" sz="2500" b="1" dirty="0">
                <a:latin typeface="Times New Roman" pitchFamily="18" charset="0"/>
                <a:cs typeface="Times New Roman" pitchFamily="18" charset="0"/>
              </a:rPr>
              <a:t>«Шаги великана»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" y="14575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1AF7D6-5586-4452-A14E-204FA4CE8CFE}"/>
              </a:ext>
            </a:extLst>
          </p:cNvPr>
          <p:cNvSpPr txBox="1"/>
          <p:nvPr/>
        </p:nvSpPr>
        <p:spPr>
          <a:xfrm>
            <a:off x="627029" y="346075"/>
            <a:ext cx="7667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 на дом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F4F0A9-0903-44E5-90CB-861869162576}"/>
              </a:ext>
            </a:extLst>
          </p:cNvPr>
          <p:cNvSpPr txBox="1"/>
          <p:nvPr/>
        </p:nvSpPr>
        <p:spPr>
          <a:xfrm>
            <a:off x="627029" y="1530027"/>
            <a:ext cx="8147736" cy="2682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На портале </a:t>
            </a:r>
            <a:r>
              <a:rPr kumimoji="0" lang="ru-RU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BilimLand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получите информацию по сегодняшней теме.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5"/>
              </a:rPr>
              <a:t>https://bilimland.kz/ru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Дополните кластер на тему 		«Герои сказок Пушкина»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917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pic>
        <p:nvPicPr>
          <p:cNvPr id="12296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3596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понимать общее содержание сообщения продолжительностью не более  2-3 минут;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определять ключевые слова и словосочетания.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знаете на уроке: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-как изменяются прилагательные мужского рода</a:t>
            </a: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Научитесь: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6000"/>
              </a:lnSpc>
              <a:spcAft>
                <a:spcPts val="80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  <a:tabLst>
                <a:tab pos="457200" algn="l"/>
              </a:tabLst>
            </a:pPr>
            <a:r>
              <a:rPr lang="ru-RU" sz="18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описывать героев произведения, используя имена прилагательные;</a:t>
            </a:r>
            <a:endParaRPr lang="ru-RU" sz="1800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6000"/>
              </a:lnSpc>
              <a:spcAft>
                <a:spcPts val="80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  <a:tabLst>
                <a:tab pos="457200" algn="l"/>
              </a:tabLst>
            </a:pPr>
            <a:r>
              <a:rPr lang="ru-RU" sz="18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определять падеж прилагательных в словосочетаниях;</a:t>
            </a:r>
            <a:endParaRPr lang="ru-RU" sz="1800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03D4C34-4B2A-4C94-8591-C987906AC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469" y="1157189"/>
            <a:ext cx="1800200" cy="18002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FFF6072-AAA6-4332-A758-CF66209C90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551" y="4391413"/>
            <a:ext cx="2618979" cy="165618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C876734-D39E-43F2-954D-54E3B9F95C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827" y="4440578"/>
            <a:ext cx="2857500" cy="16002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2D12A3B-87EC-4F7A-818D-D7E1196BDF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84" y="207347"/>
            <a:ext cx="2951663" cy="188906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2BDC959-E82F-459A-9F7A-FBF45D1723A2}"/>
              </a:ext>
            </a:extLst>
          </p:cNvPr>
          <p:cNvSpPr txBox="1"/>
          <p:nvPr/>
        </p:nvSpPr>
        <p:spPr>
          <a:xfrm>
            <a:off x="2739042" y="3020352"/>
            <a:ext cx="48508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Читайте Пушкина, друзья!  Читайте сказки!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будет жизнь тогда полна тепла и ласки!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Читайте Пушкина всегда, –  вот вам подсказка,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пронесете сквозь года вы радость сказки!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C88ECB2-05F2-4D7E-A435-BA46C15DA59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7167"/>
            <a:ext cx="1505712" cy="21336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0CF5D38-B701-4B21-BDF2-53284BD5A6C9}"/>
              </a:ext>
            </a:extLst>
          </p:cNvPr>
          <p:cNvSpPr txBox="1"/>
          <p:nvPr/>
        </p:nvSpPr>
        <p:spPr>
          <a:xfrm>
            <a:off x="6300192" y="2417422"/>
            <a:ext cx="2196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 о рыбаке и рыбке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35B4B6-192E-4D76-927C-EB323822C8E1}"/>
              </a:ext>
            </a:extLst>
          </p:cNvPr>
          <p:cNvSpPr txBox="1"/>
          <p:nvPr/>
        </p:nvSpPr>
        <p:spPr>
          <a:xfrm>
            <a:off x="285451" y="2178108"/>
            <a:ext cx="3132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 попе и о работнике его Балде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10B8E0-80FA-4027-AE7D-31BC378498BC}"/>
              </a:ext>
            </a:extLst>
          </p:cNvPr>
          <p:cNvSpPr txBox="1"/>
          <p:nvPr/>
        </p:nvSpPr>
        <p:spPr>
          <a:xfrm>
            <a:off x="1557017" y="6121522"/>
            <a:ext cx="37208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 о мертвой царевне и о семи богатырях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641AAA-1C1F-4732-B3AF-4D23074A4862}"/>
              </a:ext>
            </a:extLst>
          </p:cNvPr>
          <p:cNvSpPr txBox="1"/>
          <p:nvPr/>
        </p:nvSpPr>
        <p:spPr>
          <a:xfrm>
            <a:off x="6503332" y="6097891"/>
            <a:ext cx="2173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 о золотом петушке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F2291996-2636-47E3-BF88-7D2863CF8A6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36" y="2485885"/>
            <a:ext cx="1800200" cy="18002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CEC2D0E-B839-41E1-BC93-5CD242F2F65C}"/>
              </a:ext>
            </a:extLst>
          </p:cNvPr>
          <p:cNvSpPr txBox="1"/>
          <p:nvPr/>
        </p:nvSpPr>
        <p:spPr>
          <a:xfrm>
            <a:off x="359510" y="4397661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 о царе Салтане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69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5"/>
          <a:srcRect l="11757" r="11484"/>
          <a:stretch/>
        </p:blipFill>
        <p:spPr bwMode="auto">
          <a:xfrm>
            <a:off x="-1" y="14575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6BAB333-C316-4C88-9184-EAD2CB2582F5}"/>
              </a:ext>
            </a:extLst>
          </p:cNvPr>
          <p:cNvSpPr txBox="1"/>
          <p:nvPr/>
        </p:nvSpPr>
        <p:spPr>
          <a:xfrm>
            <a:off x="2558170" y="1258809"/>
            <a:ext cx="43824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Воротился старик ко старухе,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Рассказал ей великое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чудо.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сегодня поймал было рыбку,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Золотую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рыбку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простую…»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1AF7D6-5586-4452-A14E-204FA4CE8CFE}"/>
              </a:ext>
            </a:extLst>
          </p:cNvPr>
          <p:cNvSpPr txBox="1"/>
          <p:nvPr/>
        </p:nvSpPr>
        <p:spPr>
          <a:xfrm>
            <a:off x="818985" y="328367"/>
            <a:ext cx="7667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choolBookKza"/>
              </a:rPr>
              <a:t>С какими прилагательными сочетаются выделенные существительные? Поставьте к прилагательным вопросы и определите их род.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560F60-FAB0-457B-B03F-12870CF2DA5E}"/>
              </a:ext>
            </a:extLst>
          </p:cNvPr>
          <p:cNvSpPr txBox="1"/>
          <p:nvPr/>
        </p:nvSpPr>
        <p:spPr>
          <a:xfrm>
            <a:off x="943967" y="3544820"/>
            <a:ext cx="721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Чудо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71A140-B3CD-4866-8922-4920BB32E12F}"/>
              </a:ext>
            </a:extLst>
          </p:cNvPr>
          <p:cNvSpPr txBox="1"/>
          <p:nvPr/>
        </p:nvSpPr>
        <p:spPr>
          <a:xfrm>
            <a:off x="1935059" y="3544820"/>
            <a:ext cx="943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D59242-863D-43DF-8B7F-DE34A549554C}"/>
              </a:ext>
            </a:extLst>
          </p:cNvPr>
          <p:cNvSpPr txBox="1"/>
          <p:nvPr/>
        </p:nvSpPr>
        <p:spPr>
          <a:xfrm>
            <a:off x="3147622" y="3542054"/>
            <a:ext cx="1604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великое чудо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223177-BDB8-42E0-B7F4-83F2AA8E6E7E}"/>
              </a:ext>
            </a:extLst>
          </p:cNvPr>
          <p:cNvSpPr txBox="1"/>
          <p:nvPr/>
        </p:nvSpPr>
        <p:spPr>
          <a:xfrm>
            <a:off x="943967" y="4729604"/>
            <a:ext cx="87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Рыбку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D643E3-107E-4F3B-AF48-E2EB36CC6267}"/>
              </a:ext>
            </a:extLst>
          </p:cNvPr>
          <p:cNvSpPr txBox="1"/>
          <p:nvPr/>
        </p:nvSpPr>
        <p:spPr>
          <a:xfrm>
            <a:off x="1948876" y="4749753"/>
            <a:ext cx="1022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A11093-A603-4916-BBC3-895BE228BC89}"/>
              </a:ext>
            </a:extLst>
          </p:cNvPr>
          <p:cNvSpPr txBox="1"/>
          <p:nvPr/>
        </p:nvSpPr>
        <p:spPr>
          <a:xfrm>
            <a:off x="3096260" y="4760131"/>
            <a:ext cx="1836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золотую рыбку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9C501A-9D7A-4A39-80BC-ACCF18E3D229}"/>
              </a:ext>
            </a:extLst>
          </p:cNvPr>
          <p:cNvSpPr txBox="1"/>
          <p:nvPr/>
        </p:nvSpPr>
        <p:spPr>
          <a:xfrm>
            <a:off x="3559050" y="3315946"/>
            <a:ext cx="800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род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D2F1D3-6DDA-4B6E-94F0-571431DBA828}"/>
              </a:ext>
            </a:extLst>
          </p:cNvPr>
          <p:cNvSpPr txBox="1"/>
          <p:nvPr/>
        </p:nvSpPr>
        <p:spPr>
          <a:xfrm>
            <a:off x="3493967" y="4513057"/>
            <a:ext cx="931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жен. род</a:t>
            </a:r>
          </a:p>
        </p:txBody>
      </p:sp>
      <p:pic>
        <p:nvPicPr>
          <p:cNvPr id="14" name="3_-_Zvuk_chasov_muzofon.com_">
            <a:hlinkClick r:id="" action="ppaction://media"/>
            <a:extLst>
              <a:ext uri="{FF2B5EF4-FFF2-40B4-BE49-F238E27FC236}">
                <a16:creationId xmlns:a16="http://schemas.microsoft.com/office/drawing/2014/main" id="{677C618F-C955-4DF7-9AF5-831C3268CBA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96664" y="4032467"/>
            <a:ext cx="609600" cy="609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791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4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5"/>
          <a:srcRect l="11757" r="11484"/>
          <a:stretch/>
        </p:blipFill>
        <p:spPr bwMode="auto">
          <a:xfrm>
            <a:off x="-1" y="14575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1AF7D6-5586-4452-A14E-204FA4CE8CFE}"/>
              </a:ext>
            </a:extLst>
          </p:cNvPr>
          <p:cNvSpPr txBox="1"/>
          <p:nvPr/>
        </p:nvSpPr>
        <p:spPr>
          <a:xfrm>
            <a:off x="738023" y="1065396"/>
            <a:ext cx="7667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«Верные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2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неверные утверждения»</a:t>
            </a:r>
            <a:endParaRPr lang="ru-RU" sz="20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1D1FF75-752B-4652-B618-7EFF5C1998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0067501"/>
              </p:ext>
            </p:extLst>
          </p:nvPr>
        </p:nvGraphicFramePr>
        <p:xfrm>
          <a:off x="1403648" y="1911348"/>
          <a:ext cx="6624736" cy="32138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14628">
                  <a:extLst>
                    <a:ext uri="{9D8B030D-6E8A-4147-A177-3AD203B41FA5}">
                      <a16:colId xmlns:a16="http://schemas.microsoft.com/office/drawing/2014/main" val="3550305135"/>
                    </a:ext>
                  </a:extLst>
                </a:gridCol>
                <a:gridCol w="910108">
                  <a:extLst>
                    <a:ext uri="{9D8B030D-6E8A-4147-A177-3AD203B41FA5}">
                      <a16:colId xmlns:a16="http://schemas.microsoft.com/office/drawing/2014/main" val="731142454"/>
                    </a:ext>
                  </a:extLst>
                </a:gridCol>
              </a:tblGrid>
              <a:tr h="603675"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имя прилагательное – это часть речи, которая обозначает признак предмета</a:t>
                      </a:r>
                      <a:endParaRPr lang="ru-RU" sz="4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3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404961125"/>
                  </a:ext>
                </a:extLst>
              </a:tr>
              <a:tr h="399092"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имя прилагательное  отвеча­ет на вопросы </a:t>
                      </a:r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кто?что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4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3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236033617"/>
                  </a:ext>
                </a:extLst>
              </a:tr>
              <a:tr h="603675"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имена прилага­тельные изменяются по числам, родам (только в единствен­ном числе), падежам.</a:t>
                      </a:r>
                      <a:endParaRPr lang="ru-RU" sz="4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3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789949920"/>
                  </a:ext>
                </a:extLst>
              </a:tr>
              <a:tr h="603675"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имя прилагательное  отвеча­ет на вопросы </a:t>
                      </a:r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какой?какая?какое?чей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4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3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597908634"/>
                  </a:ext>
                </a:extLst>
              </a:tr>
              <a:tr h="603675"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имена прилагательные согласуются с име­нами существительными в роде, числе и падеже.</a:t>
                      </a:r>
                      <a:endParaRPr lang="ru-RU" sz="4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3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6674147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58769F1-D049-4F92-830E-CD4EDA02A6B9}"/>
              </a:ext>
            </a:extLst>
          </p:cNvPr>
          <p:cNvSpPr txBox="1"/>
          <p:nvPr/>
        </p:nvSpPr>
        <p:spPr>
          <a:xfrm>
            <a:off x="7191144" y="2068441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2C7D0B-3991-4C3A-8CD0-30C2F4976CE9}"/>
              </a:ext>
            </a:extLst>
          </p:cNvPr>
          <p:cNvSpPr txBox="1"/>
          <p:nvPr/>
        </p:nvSpPr>
        <p:spPr>
          <a:xfrm>
            <a:off x="7191144" y="272741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9FDB3D-4304-4E49-A50F-3322535923B6}"/>
              </a:ext>
            </a:extLst>
          </p:cNvPr>
          <p:cNvSpPr txBox="1"/>
          <p:nvPr/>
        </p:nvSpPr>
        <p:spPr>
          <a:xfrm>
            <a:off x="7191144" y="3333065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70CFD1-9BFE-4612-973B-CD819DD3EE9B}"/>
              </a:ext>
            </a:extLst>
          </p:cNvPr>
          <p:cNvSpPr txBox="1"/>
          <p:nvPr/>
        </p:nvSpPr>
        <p:spPr>
          <a:xfrm>
            <a:off x="7191144" y="4010059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8DB451-25DA-44D6-97DB-ACB167601989}"/>
              </a:ext>
            </a:extLst>
          </p:cNvPr>
          <p:cNvSpPr txBox="1"/>
          <p:nvPr/>
        </p:nvSpPr>
        <p:spPr>
          <a:xfrm>
            <a:off x="7191144" y="4668676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</p:txBody>
      </p:sp>
      <p:pic>
        <p:nvPicPr>
          <p:cNvPr id="9" name="3_-_Zvuk_chasov_muzofon.com_">
            <a:hlinkClick r:id="" action="ppaction://media"/>
            <a:extLst>
              <a:ext uri="{FF2B5EF4-FFF2-40B4-BE49-F238E27FC236}">
                <a16:creationId xmlns:a16="http://schemas.microsoft.com/office/drawing/2014/main" id="{F352478C-E35F-4CB2-B3AF-9ACDB542A2A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98848" y="5577331"/>
            <a:ext cx="609600" cy="609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67A2009-A4EB-4C45-8C44-74CBA61F354A}"/>
              </a:ext>
            </a:extLst>
          </p:cNvPr>
          <p:cNvSpPr txBox="1"/>
          <p:nvPr/>
        </p:nvSpPr>
        <p:spPr>
          <a:xfrm>
            <a:off x="1342374" y="398190"/>
            <a:ext cx="64262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 теоретического материала</a:t>
            </a:r>
          </a:p>
        </p:txBody>
      </p:sp>
    </p:spTree>
    <p:extLst>
      <p:ext uri="{BB962C8B-B14F-4D97-AF65-F5344CB8AC3E}">
        <p14:creationId xmlns:p14="http://schemas.microsoft.com/office/powerpoint/2010/main" val="45982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791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" y="14575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C871E6D-CE5A-49F1-9DAE-A659C15B5A40}"/>
              </a:ext>
            </a:extLst>
          </p:cNvPr>
          <p:cNvSpPr txBox="1"/>
          <p:nvPr/>
        </p:nvSpPr>
        <p:spPr>
          <a:xfrm>
            <a:off x="764600" y="1403734"/>
            <a:ext cx="7416824" cy="2557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Запишите прилагательные к существительным и обозначьте их окончания. Укажите прилагательные мужского рода.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Золотая рыбка (какая?),,,,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Старуха (какая?),,,,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Старик (какой?),,,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 - помощники: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жадный, добрый, робкий, плохой, хороший, умный, грубый, справедливый, скупой, щедрый, скромный, мудрый.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8F122C-1665-47AB-9252-2F453FBC7F81}"/>
              </a:ext>
            </a:extLst>
          </p:cNvPr>
          <p:cNvSpPr txBox="1"/>
          <p:nvPr/>
        </p:nvSpPr>
        <p:spPr>
          <a:xfrm>
            <a:off x="1369244" y="4516797"/>
            <a:ext cx="6759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Золотая рыбка (какая?) – щедр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хорош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справедлив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мудр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23E25-95FE-47F5-9B4D-9AA121444F6E}"/>
              </a:ext>
            </a:extLst>
          </p:cNvPr>
          <p:cNvSpPr txBox="1"/>
          <p:nvPr/>
        </p:nvSpPr>
        <p:spPr>
          <a:xfrm>
            <a:off x="1369244" y="5061503"/>
            <a:ext cx="5282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Старуха (какая?) – жадн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плох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груб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скуп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BB9ED7-B033-4247-A828-83F27F101D45}"/>
              </a:ext>
            </a:extLst>
          </p:cNvPr>
          <p:cNvSpPr txBox="1"/>
          <p:nvPr/>
        </p:nvSpPr>
        <p:spPr>
          <a:xfrm>
            <a:off x="1369244" y="5606209"/>
            <a:ext cx="5647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Старик (какой?) – добр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робк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умн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скромн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45250B-09A2-4854-AF83-FE011672D4D8}"/>
              </a:ext>
            </a:extLst>
          </p:cNvPr>
          <p:cNvSpPr txBox="1"/>
          <p:nvPr/>
        </p:nvSpPr>
        <p:spPr>
          <a:xfrm>
            <a:off x="3326593" y="5366504"/>
            <a:ext cx="674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муж. р</a:t>
            </a:r>
            <a:r>
              <a:rPr lang="ru-RU" dirty="0"/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9B6176-EE54-460C-A6C6-0DDB906B1B1A}"/>
              </a:ext>
            </a:extLst>
          </p:cNvPr>
          <p:cNvSpPr txBox="1"/>
          <p:nvPr/>
        </p:nvSpPr>
        <p:spPr>
          <a:xfrm>
            <a:off x="4135868" y="5381893"/>
            <a:ext cx="6742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муж. р</a:t>
            </a:r>
            <a:r>
              <a:rPr lang="ru-RU" sz="1600" dirty="0"/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F89815C-3DF7-4199-AC06-D0F7F33A7283}"/>
              </a:ext>
            </a:extLst>
          </p:cNvPr>
          <p:cNvSpPr txBox="1"/>
          <p:nvPr/>
        </p:nvSpPr>
        <p:spPr>
          <a:xfrm>
            <a:off x="4939865" y="5381893"/>
            <a:ext cx="6742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муж. р</a:t>
            </a:r>
            <a:r>
              <a:rPr lang="ru-RU" sz="1600" dirty="0"/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5901B0-4901-431C-BE6C-64D3B17BEEDD}"/>
              </a:ext>
            </a:extLst>
          </p:cNvPr>
          <p:cNvSpPr txBox="1"/>
          <p:nvPr/>
        </p:nvSpPr>
        <p:spPr>
          <a:xfrm>
            <a:off x="5842825" y="5385371"/>
            <a:ext cx="6742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муж. р</a:t>
            </a:r>
            <a:r>
              <a:rPr lang="ru-RU" sz="1600" dirty="0"/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874444-51A7-4964-8557-1525B3E16935}"/>
              </a:ext>
            </a:extLst>
          </p:cNvPr>
          <p:cNvSpPr txBox="1"/>
          <p:nvPr/>
        </p:nvSpPr>
        <p:spPr>
          <a:xfrm>
            <a:off x="1465537" y="4119946"/>
            <a:ext cx="983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16397A-1231-4280-87E6-69B4F367CF00}"/>
              </a:ext>
            </a:extLst>
          </p:cNvPr>
          <p:cNvSpPr txBox="1"/>
          <p:nvPr/>
        </p:nvSpPr>
        <p:spPr>
          <a:xfrm>
            <a:off x="943486" y="509100"/>
            <a:ext cx="7184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Вспомните, какими были герои из сказки «О рыбаке и рыбке»</a:t>
            </a:r>
            <a:r>
              <a:rPr lang="ru-RU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244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7" grpId="0"/>
      <p:bldP spid="18" grpId="0"/>
      <p:bldP spid="23" grpId="0"/>
      <p:bldP spid="24" grpId="0"/>
      <p:bldP spid="2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" y="14575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1AF7D6-5586-4452-A14E-204FA4CE8CFE}"/>
              </a:ext>
            </a:extLst>
          </p:cNvPr>
          <p:cNvSpPr txBox="1"/>
          <p:nvPr/>
        </p:nvSpPr>
        <p:spPr>
          <a:xfrm>
            <a:off x="782142" y="474135"/>
            <a:ext cx="7667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задания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C3F68D8-7725-4B22-AA24-4902CEA5C04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1" t="15935" r="19004" b="43314"/>
          <a:stretch/>
        </p:blipFill>
        <p:spPr>
          <a:xfrm>
            <a:off x="848990" y="2100589"/>
            <a:ext cx="7190026" cy="33446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C303BC7-91EF-4919-B610-09644CB32A58}"/>
              </a:ext>
            </a:extLst>
          </p:cNvPr>
          <p:cNvSpPr txBox="1"/>
          <p:nvPr/>
        </p:nvSpPr>
        <p:spPr>
          <a:xfrm>
            <a:off x="782142" y="1036202"/>
            <a:ext cx="78595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№1. Послушайте.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Выпишите из текста о Пушкине в два столбика имена прилагательные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женского рода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имена прилагательные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мужского рода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существительными. Обозначьте окончание.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55DDC8-C0B5-4A1B-BBB5-15093CE83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990" y="5197690"/>
            <a:ext cx="18722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Верные ответы</a:t>
            </a:r>
            <a:r>
              <a:rPr lang="ru-RU" alt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E0B1E693-2903-4B3D-8916-677D6C4C4A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7755774"/>
              </p:ext>
            </p:extLst>
          </p:nvPr>
        </p:nvGraphicFramePr>
        <p:xfrm>
          <a:off x="2543850" y="5536244"/>
          <a:ext cx="4452614" cy="871074"/>
        </p:xfrm>
        <a:graphic>
          <a:graphicData uri="http://schemas.openxmlformats.org/drawingml/2006/table">
            <a:tbl>
              <a:tblPr firstRow="1" firstCol="1" bandRow="1"/>
              <a:tblGrid>
                <a:gridCol w="2226307">
                  <a:extLst>
                    <a:ext uri="{9D8B030D-6E8A-4147-A177-3AD203B41FA5}">
                      <a16:colId xmlns:a16="http://schemas.microsoft.com/office/drawing/2014/main" val="2134945716"/>
                    </a:ext>
                  </a:extLst>
                </a:gridCol>
                <a:gridCol w="2226307">
                  <a:extLst>
                    <a:ext uri="{9D8B030D-6E8A-4147-A177-3AD203B41FA5}">
                      <a16:colId xmlns:a16="http://schemas.microsoft.com/office/drawing/2014/main" val="1407720759"/>
                    </a:ext>
                  </a:extLst>
                </a:gridCol>
              </a:tblGrid>
              <a:tr h="290358"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Женский род</a:t>
                      </a:r>
                      <a:endParaRPr lang="ru-RU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Мужской род</a:t>
                      </a:r>
                      <a:endParaRPr lang="ru-RU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36847"/>
                  </a:ext>
                </a:extLst>
              </a:tr>
              <a:tr h="290358"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Старш</a:t>
                      </a:r>
                      <a:r>
                        <a:rPr lang="ru-RU" sz="1600" b="1" i="0" u="sng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ей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сестрой</a:t>
                      </a:r>
                      <a:endParaRPr lang="ru-R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Младш</a:t>
                      </a:r>
                      <a:r>
                        <a:rPr lang="ru-RU" sz="1600" b="1" i="0" u="sng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братом</a:t>
                      </a:r>
                      <a:endParaRPr lang="ru-R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628456"/>
                  </a:ext>
                </a:extLst>
              </a:tr>
              <a:tr h="290358"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Добр</a:t>
                      </a:r>
                      <a:r>
                        <a:rPr lang="ru-RU" sz="1600" b="1" i="0" u="sng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ая</a:t>
                      </a:r>
                      <a:r>
                        <a:rPr lang="ru-RU" sz="16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,ласков</a:t>
                      </a:r>
                      <a:r>
                        <a:rPr lang="ru-RU" sz="1600" b="1" i="0" u="sng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ая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няня</a:t>
                      </a:r>
                      <a:endParaRPr lang="ru-R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французск</a:t>
                      </a:r>
                      <a:r>
                        <a:rPr lang="ru-RU" sz="1600" b="1" i="0" u="sng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ом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языке</a:t>
                      </a:r>
                      <a:endParaRPr lang="ru-R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511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92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" y="14575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1AF7D6-5586-4452-A14E-204FA4CE8CFE}"/>
              </a:ext>
            </a:extLst>
          </p:cNvPr>
          <p:cNvSpPr txBox="1"/>
          <p:nvPr/>
        </p:nvSpPr>
        <p:spPr>
          <a:xfrm>
            <a:off x="782142" y="474135"/>
            <a:ext cx="7667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953DF7-5592-4A5C-B620-09B57921B583}"/>
              </a:ext>
            </a:extLst>
          </p:cNvPr>
          <p:cNvSpPr txBox="1"/>
          <p:nvPr/>
        </p:nvSpPr>
        <p:spPr>
          <a:xfrm>
            <a:off x="611560" y="1221968"/>
            <a:ext cx="6120680" cy="1239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Задание2. Прием «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Синквейн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Составьте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синквейн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 слову «Пушкин».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C2A426-7245-4682-9A53-A2FDD691D8AE}"/>
              </a:ext>
            </a:extLst>
          </p:cNvPr>
          <p:cNvSpPr txBox="1"/>
          <p:nvPr/>
        </p:nvSpPr>
        <p:spPr>
          <a:xfrm>
            <a:off x="765011" y="2694601"/>
            <a:ext cx="5256584" cy="25649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Возможные ответы: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Пушкин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Известный,талантливый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Сочинял,творил,вдохновлял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автором многих сказок.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8637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" y="14575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1AF7D6-5586-4452-A14E-204FA4CE8CFE}"/>
              </a:ext>
            </a:extLst>
          </p:cNvPr>
          <p:cNvSpPr txBox="1"/>
          <p:nvPr/>
        </p:nvSpPr>
        <p:spPr>
          <a:xfrm>
            <a:off x="782142" y="392723"/>
            <a:ext cx="7667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14168E-3D3F-4388-AF41-2DA8991E2B79}"/>
              </a:ext>
            </a:extLst>
          </p:cNvPr>
          <p:cNvSpPr txBox="1"/>
          <p:nvPr/>
        </p:nvSpPr>
        <p:spPr>
          <a:xfrm>
            <a:off x="899592" y="1628800"/>
            <a:ext cx="4684294" cy="2268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уроке я узнал…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меня получилось…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Хотел бы…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: влево 15">
            <a:extLst>
              <a:ext uri="{FF2B5EF4-FFF2-40B4-BE49-F238E27FC236}">
                <a16:creationId xmlns:a16="http://schemas.microsoft.com/office/drawing/2014/main" id="{3209B80C-896E-4942-A5D5-004DB10D8D31}"/>
              </a:ext>
            </a:extLst>
          </p:cNvPr>
          <p:cNvSpPr/>
          <p:nvPr/>
        </p:nvSpPr>
        <p:spPr>
          <a:xfrm rot="1882535">
            <a:off x="5312087" y="3360615"/>
            <a:ext cx="928468" cy="3376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лево 16">
            <a:extLst>
              <a:ext uri="{FF2B5EF4-FFF2-40B4-BE49-F238E27FC236}">
                <a16:creationId xmlns:a16="http://schemas.microsoft.com/office/drawing/2014/main" id="{07D83973-9B53-4E3A-9CE7-E0292BFA2E15}"/>
              </a:ext>
            </a:extLst>
          </p:cNvPr>
          <p:cNvSpPr/>
          <p:nvPr/>
        </p:nvSpPr>
        <p:spPr>
          <a:xfrm>
            <a:off x="5586354" y="1818661"/>
            <a:ext cx="928468" cy="3376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лево 17">
            <a:extLst>
              <a:ext uri="{FF2B5EF4-FFF2-40B4-BE49-F238E27FC236}">
                <a16:creationId xmlns:a16="http://schemas.microsoft.com/office/drawing/2014/main" id="{C8DAD776-FC6F-4AF6-939E-9CDCC365F207}"/>
              </a:ext>
            </a:extLst>
          </p:cNvPr>
          <p:cNvSpPr/>
          <p:nvPr/>
        </p:nvSpPr>
        <p:spPr>
          <a:xfrm rot="5400000">
            <a:off x="2570949" y="4228756"/>
            <a:ext cx="928468" cy="3376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BC452B1-B0CF-4FED-98FD-8281359A8C6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886" y="1503050"/>
            <a:ext cx="1870768" cy="186479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AB5E2FEA-54A9-4233-B802-618352F8BD4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1"/>
          <a:stretch/>
        </p:blipFill>
        <p:spPr>
          <a:xfrm>
            <a:off x="6319794" y="3813002"/>
            <a:ext cx="1737991" cy="1938190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1996AEF6-6644-4DB7-865A-3146BE8B84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403" y="4815906"/>
            <a:ext cx="1227518" cy="158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3560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485</Words>
  <Application>Microsoft Office PowerPoint</Application>
  <PresentationFormat>Экран (4:3)</PresentationFormat>
  <Paragraphs>101</Paragraphs>
  <Slides>11</Slides>
  <Notes>11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Gothic</vt:lpstr>
      <vt:lpstr>Comfortaa</vt:lpstr>
      <vt:lpstr>Gill Sans MT</vt:lpstr>
      <vt:lpstr>SchoolBookKza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29</cp:revision>
  <dcterms:created xsi:type="dcterms:W3CDTF">2020-07-18T05:19:20Z</dcterms:created>
  <dcterms:modified xsi:type="dcterms:W3CDTF">2024-12-06T15:11:32Z</dcterms:modified>
</cp:coreProperties>
</file>