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72" r:id="rId4"/>
    <p:sldId id="274" r:id="rId5"/>
    <p:sldId id="275" r:id="rId6"/>
    <p:sldId id="276" r:id="rId7"/>
    <p:sldId id="273" r:id="rId8"/>
    <p:sldId id="277" r:id="rId9"/>
    <p:sldId id="278" r:id="rId10"/>
    <p:sldId id="279" r:id="rId11"/>
    <p:sldId id="280" r:id="rId12"/>
    <p:sldId id="281" r:id="rId13"/>
    <p:sldId id="283" r:id="rId14"/>
    <p:sldId id="282" r:id="rId15"/>
    <p:sldId id="264" r:id="rId16"/>
    <p:sldId id="269" r:id="rId17"/>
    <p:sldId id="26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3304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395536" y="3140968"/>
            <a:ext cx="786869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  </a:t>
            </a:r>
            <a:r>
              <a:rPr lang="ru-RU" sz="2800" b="1" dirty="0" smtClean="0">
                <a:solidFill>
                  <a:srgbClr val="002060"/>
                </a:solidFill>
                <a:cs typeface="Times New Roman" pitchFamily="18" charset="0"/>
              </a:rPr>
              <a:t>Профессии </a:t>
            </a:r>
            <a:r>
              <a:rPr lang="ru-RU" sz="2800" b="1" dirty="0">
                <a:solidFill>
                  <a:srgbClr val="002060"/>
                </a:solidFill>
                <a:cs typeface="Times New Roman" pitchFamily="18" charset="0"/>
              </a:rPr>
              <a:t>любимых героев</a:t>
            </a:r>
          </a:p>
          <a:p>
            <a:pPr algn="ctr"/>
            <a:r>
              <a:rPr lang="ru-RU" sz="2800" b="1" dirty="0">
                <a:solidFill>
                  <a:srgbClr val="002060"/>
                </a:solidFill>
                <a:cs typeface="Times New Roman" pitchFamily="18" charset="0"/>
              </a:rPr>
              <a:t>         Русский язык и литература. 5 класс</a:t>
            </a:r>
          </a:p>
          <a:p>
            <a:pPr algn="ctr"/>
            <a:r>
              <a:rPr lang="ru-RU" sz="2800" b="1" dirty="0">
                <a:solidFill>
                  <a:srgbClr val="002060"/>
                </a:solidFill>
                <a:cs typeface="Times New Roman" pitchFamily="18" charset="0"/>
              </a:rPr>
              <a:t>       </a:t>
            </a:r>
            <a:endParaRPr lang="ru-RU" sz="2800" dirty="0">
              <a:solidFill>
                <a:srgbClr val="00206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7097" y="147112"/>
            <a:ext cx="9276546" cy="68777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1115616" y="366589"/>
            <a:ext cx="7286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           </a:t>
            </a:r>
            <a:r>
              <a:rPr lang="ru-RU" sz="3200" dirty="0" smtClean="0">
                <a:solidFill>
                  <a:schemeClr val="bg1"/>
                </a:solidFill>
                <a:latin typeface="+mj-lt"/>
              </a:rPr>
              <a:t>Практическое задание №</a:t>
            </a:r>
            <a:r>
              <a:rPr lang="ru-RU" sz="3200" dirty="0">
                <a:solidFill>
                  <a:schemeClr val="bg1"/>
                </a:solidFill>
                <a:latin typeface="+mj-lt"/>
              </a:rPr>
              <a:t>1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80978" y="1340768"/>
            <a:ext cx="77203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Составьте кластер по теме «Мэри </a:t>
            </a:r>
            <a:r>
              <a:rPr lang="ru-RU" sz="2400" b="1" dirty="0" err="1" smtClean="0"/>
              <a:t>Поппинс</a:t>
            </a:r>
            <a:r>
              <a:rPr lang="ru-RU" sz="2400" b="1" dirty="0" smtClean="0"/>
              <a:t>»</a:t>
            </a:r>
            <a:endParaRPr lang="ru-RU" sz="2400" b="1" dirty="0"/>
          </a:p>
        </p:txBody>
      </p:sp>
      <p:sp>
        <p:nvSpPr>
          <p:cNvPr id="9" name="Овал 8"/>
          <p:cNvSpPr/>
          <p:nvPr/>
        </p:nvSpPr>
        <p:spPr>
          <a:xfrm>
            <a:off x="3537695" y="3212976"/>
            <a:ext cx="2160239" cy="194421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Мэри </a:t>
            </a:r>
            <a:r>
              <a:rPr lang="ru-RU" sz="24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Поппинс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Стрелка вправо 12"/>
          <p:cNvSpPr/>
          <p:nvPr/>
        </p:nvSpPr>
        <p:spPr>
          <a:xfrm rot="13162925">
            <a:off x="2674459" y="2844435"/>
            <a:ext cx="883689" cy="141567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14" name="Стрелка вправо 13"/>
          <p:cNvSpPr/>
          <p:nvPr/>
        </p:nvSpPr>
        <p:spPr>
          <a:xfrm rot="10800000">
            <a:off x="2248168" y="4064663"/>
            <a:ext cx="883689" cy="141567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15" name="Стрелка вправо 14"/>
          <p:cNvSpPr/>
          <p:nvPr/>
        </p:nvSpPr>
        <p:spPr>
          <a:xfrm rot="8597699" flipV="1">
            <a:off x="2451786" y="5257859"/>
            <a:ext cx="1008169" cy="146941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16" name="Стрелка вправо 15"/>
          <p:cNvSpPr/>
          <p:nvPr/>
        </p:nvSpPr>
        <p:spPr>
          <a:xfrm rot="19354355">
            <a:off x="5661836" y="2844251"/>
            <a:ext cx="883689" cy="141567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6103680" y="4114300"/>
            <a:ext cx="883689" cy="141567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18" name="Стрелка вправо 17"/>
          <p:cNvSpPr/>
          <p:nvPr/>
        </p:nvSpPr>
        <p:spPr>
          <a:xfrm rot="1825295">
            <a:off x="5830713" y="5260546"/>
            <a:ext cx="883689" cy="141567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cxnSp>
        <p:nvCxnSpPr>
          <p:cNvPr id="1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09135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0"/>
            <a:ext cx="9235631" cy="68777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2952936" y="366590"/>
            <a:ext cx="30127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200" dirty="0">
                <a:solidFill>
                  <a:schemeClr val="bg1"/>
                </a:solidFill>
                <a:latin typeface="+mj-lt"/>
              </a:rPr>
              <a:t>Верные ответы:</a:t>
            </a:r>
            <a:endParaRPr lang="ru-RU" sz="3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466659" y="2692287"/>
            <a:ext cx="2160239" cy="194421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Мэри </a:t>
            </a:r>
            <a:r>
              <a:rPr lang="ru-RU" sz="24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Поппинс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 rot="13162925">
            <a:off x="2674459" y="2174323"/>
            <a:ext cx="883689" cy="141567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10" name="Стрелка вправо 9"/>
          <p:cNvSpPr/>
          <p:nvPr/>
        </p:nvSpPr>
        <p:spPr>
          <a:xfrm rot="10800000">
            <a:off x="2264929" y="3610244"/>
            <a:ext cx="883689" cy="141567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11" name="Стрелка вправо 10"/>
          <p:cNvSpPr/>
          <p:nvPr/>
        </p:nvSpPr>
        <p:spPr>
          <a:xfrm rot="8597699" flipV="1">
            <a:off x="2446092" y="4939858"/>
            <a:ext cx="1008169" cy="146941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12" name="Стрелка вправо 11"/>
          <p:cNvSpPr/>
          <p:nvPr/>
        </p:nvSpPr>
        <p:spPr>
          <a:xfrm rot="19354355">
            <a:off x="5714170" y="2184635"/>
            <a:ext cx="883689" cy="141567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5714169" y="3664395"/>
            <a:ext cx="883689" cy="141567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14" name="Стрелка вправо 13"/>
          <p:cNvSpPr/>
          <p:nvPr/>
        </p:nvSpPr>
        <p:spPr>
          <a:xfrm rot="1825295">
            <a:off x="5840847" y="5017966"/>
            <a:ext cx="883689" cy="141567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83036" y="1540716"/>
            <a:ext cx="20377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0070C0"/>
                </a:solidFill>
              </a:rPr>
              <a:t>с</a:t>
            </a:r>
            <a:r>
              <a:rPr lang="ru-RU" sz="2400" b="1" i="1" dirty="0" smtClean="0">
                <a:solidFill>
                  <a:srgbClr val="0070C0"/>
                </a:solidFill>
              </a:rPr>
              <a:t>трогая няня</a:t>
            </a:r>
            <a:endParaRPr lang="ru-RU" sz="2400" b="1" i="1" dirty="0">
              <a:solidFill>
                <a:srgbClr val="0070C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79512" y="3445991"/>
            <a:ext cx="18785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0070C0"/>
                </a:solidFill>
              </a:rPr>
              <a:t>волшебница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606063" y="3450195"/>
            <a:ext cx="25730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0070C0"/>
                </a:solidFill>
              </a:rPr>
              <a:t>требовательная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813040" y="1540718"/>
            <a:ext cx="2286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0070C0"/>
                </a:solidFill>
              </a:rPr>
              <a:t>умеет летать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300004" y="4664918"/>
            <a:ext cx="23015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0070C0"/>
                </a:solidFill>
              </a:rPr>
              <a:t>лечит вкусными микстурами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6813040" y="4588691"/>
            <a:ext cx="228620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0070C0"/>
                </a:solidFill>
              </a:rPr>
              <a:t>умеет разговаривать с собаками и птицами.</a:t>
            </a:r>
          </a:p>
        </p:txBody>
      </p:sp>
      <p:cxnSp>
        <p:nvCxnSpPr>
          <p:cNvPr id="22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52694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125" y="0"/>
            <a:ext cx="9235631" cy="68777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2766186" y="366590"/>
            <a:ext cx="3703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+mj-lt"/>
              </a:rPr>
              <a:t>Вспомним правило!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187624" y="2276872"/>
            <a:ext cx="72728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0070C0"/>
                </a:solidFill>
              </a:rPr>
              <a:t>В окончаниях существительных после </a:t>
            </a:r>
            <a:r>
              <a:rPr lang="ru-RU" sz="3600" i="1" dirty="0">
                <a:solidFill>
                  <a:srgbClr val="FF0000"/>
                </a:solidFill>
              </a:rPr>
              <a:t>шипящих</a:t>
            </a:r>
            <a:r>
              <a:rPr lang="ru-RU" sz="3600" i="1" dirty="0">
                <a:solidFill>
                  <a:srgbClr val="0070C0"/>
                </a:solidFill>
              </a:rPr>
              <a:t> </a:t>
            </a:r>
            <a:r>
              <a:rPr lang="ru-RU" sz="3600" dirty="0">
                <a:solidFill>
                  <a:srgbClr val="0070C0"/>
                </a:solidFill>
              </a:rPr>
              <a:t>и</a:t>
            </a:r>
            <a:r>
              <a:rPr lang="ru-RU" sz="3600" i="1" dirty="0">
                <a:solidFill>
                  <a:srgbClr val="0070C0"/>
                </a:solidFill>
              </a:rPr>
              <a:t> </a:t>
            </a:r>
            <a:r>
              <a:rPr lang="ru-RU" sz="3600" i="1" dirty="0">
                <a:solidFill>
                  <a:srgbClr val="FF0000"/>
                </a:solidFill>
              </a:rPr>
              <a:t>ц</a:t>
            </a:r>
            <a:r>
              <a:rPr lang="ru-RU" sz="3600" i="1" dirty="0">
                <a:solidFill>
                  <a:srgbClr val="0070C0"/>
                </a:solidFill>
              </a:rPr>
              <a:t>  </a:t>
            </a:r>
            <a:r>
              <a:rPr lang="ru-RU" sz="3600" dirty="0">
                <a:solidFill>
                  <a:srgbClr val="0070C0"/>
                </a:solidFill>
              </a:rPr>
              <a:t>под ударением пишется</a:t>
            </a:r>
            <a:r>
              <a:rPr lang="ru-RU" sz="3600" i="1" dirty="0">
                <a:solidFill>
                  <a:srgbClr val="0070C0"/>
                </a:solidFill>
              </a:rPr>
              <a:t> </a:t>
            </a:r>
            <a:r>
              <a:rPr lang="ru-RU" sz="3600" i="1" dirty="0">
                <a:solidFill>
                  <a:srgbClr val="FF0000"/>
                </a:solidFill>
              </a:rPr>
              <a:t>о</a:t>
            </a:r>
            <a:r>
              <a:rPr lang="ru-RU" sz="3600" i="1" dirty="0">
                <a:solidFill>
                  <a:srgbClr val="0070C0"/>
                </a:solidFill>
              </a:rPr>
              <a:t>, </a:t>
            </a:r>
            <a:r>
              <a:rPr lang="ru-RU" sz="3600" dirty="0">
                <a:solidFill>
                  <a:srgbClr val="0070C0"/>
                </a:solidFill>
              </a:rPr>
              <a:t>без ударения </a:t>
            </a:r>
            <a:r>
              <a:rPr lang="ru-RU" sz="3600" i="1" dirty="0">
                <a:solidFill>
                  <a:srgbClr val="0070C0"/>
                </a:solidFill>
              </a:rPr>
              <a:t>– </a:t>
            </a:r>
            <a:r>
              <a:rPr lang="ru-RU" sz="3600" i="1" dirty="0">
                <a:solidFill>
                  <a:srgbClr val="FF0000"/>
                </a:solidFill>
              </a:rPr>
              <a:t>е</a:t>
            </a:r>
            <a:r>
              <a:rPr lang="ru-RU" sz="3600" i="1" dirty="0">
                <a:solidFill>
                  <a:srgbClr val="0070C0"/>
                </a:solidFill>
              </a:rPr>
              <a:t>.</a:t>
            </a:r>
          </a:p>
        </p:txBody>
      </p: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54483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-25144"/>
            <a:ext cx="9235631" cy="68777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2191221" y="366590"/>
            <a:ext cx="48531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+mj-lt"/>
              </a:rPr>
              <a:t>Практическое задание №2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1170844"/>
            <a:ext cx="835849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    </a:t>
            </a:r>
          </a:p>
          <a:p>
            <a:r>
              <a:rPr lang="ru-RU" sz="2800" dirty="0"/>
              <a:t> </a:t>
            </a:r>
            <a:r>
              <a:rPr lang="ru-RU" sz="2800" dirty="0" smtClean="0"/>
              <a:t>    </a:t>
            </a:r>
            <a:r>
              <a:rPr lang="ru-RU" sz="2800" b="1" dirty="0" smtClean="0">
                <a:solidFill>
                  <a:srgbClr val="0070C0"/>
                </a:solidFill>
              </a:rPr>
              <a:t>Объясни </a:t>
            </a:r>
            <a:r>
              <a:rPr lang="ru-RU" sz="2800" b="1" dirty="0">
                <a:solidFill>
                  <a:srgbClr val="0070C0"/>
                </a:solidFill>
              </a:rPr>
              <a:t>орфограмму</a:t>
            </a:r>
            <a:r>
              <a:rPr lang="ru-RU" sz="2800" b="1" dirty="0" smtClean="0">
                <a:solidFill>
                  <a:srgbClr val="0070C0"/>
                </a:solidFill>
              </a:rPr>
              <a:t>!</a:t>
            </a:r>
            <a:r>
              <a:rPr lang="kk-KZ" sz="2800" i="1" dirty="0"/>
              <a:t> </a:t>
            </a:r>
            <a:r>
              <a:rPr lang="kk-KZ" sz="2800" b="1" dirty="0">
                <a:solidFill>
                  <a:srgbClr val="0070C0"/>
                </a:solidFill>
              </a:rPr>
              <a:t>Поставь выделеннные слова в И.п</a:t>
            </a:r>
            <a:endParaRPr lang="ru-RU" sz="2800" b="1" dirty="0">
              <a:solidFill>
                <a:srgbClr val="0070C0"/>
              </a:solidFill>
            </a:endParaRPr>
          </a:p>
          <a:p>
            <a:endParaRPr lang="ru-RU" sz="2800" b="1" dirty="0" smtClean="0">
              <a:solidFill>
                <a:srgbClr val="0070C0"/>
              </a:solidFill>
            </a:endParaRPr>
          </a:p>
          <a:p>
            <a:endParaRPr lang="ru-RU" sz="2800" dirty="0"/>
          </a:p>
          <a:p>
            <a:r>
              <a:rPr lang="ru-RU" sz="2800" dirty="0"/>
              <a:t> </a:t>
            </a:r>
            <a:r>
              <a:rPr lang="ru-RU" sz="2800" dirty="0" smtClean="0"/>
              <a:t>  </a:t>
            </a:r>
            <a:r>
              <a:rPr lang="ru-RU" sz="2800" dirty="0"/>
              <a:t>с</a:t>
            </a:r>
            <a:r>
              <a:rPr lang="ru-RU" sz="2800" dirty="0" smtClean="0"/>
              <a:t>алат</a:t>
            </a:r>
            <a:r>
              <a:rPr lang="ru-RU" sz="2800" i="1" dirty="0" smtClean="0"/>
              <a:t> </a:t>
            </a:r>
            <a:r>
              <a:rPr lang="ru-RU" sz="2800" i="1" dirty="0"/>
              <a:t>с </a:t>
            </a:r>
            <a:r>
              <a:rPr lang="ru-RU" sz="2800" i="1" dirty="0" smtClean="0"/>
              <a:t>огур</a:t>
            </a:r>
            <a:r>
              <a:rPr lang="ru-RU" sz="2800" i="1" u="sng" dirty="0" smtClean="0"/>
              <a:t>ц</a:t>
            </a:r>
            <a:r>
              <a:rPr lang="ru-RU" sz="2800" b="1" i="1" u="dbl" dirty="0" smtClean="0">
                <a:solidFill>
                  <a:srgbClr val="FF0000"/>
                </a:solidFill>
              </a:rPr>
              <a:t>о</a:t>
            </a:r>
            <a:r>
              <a:rPr lang="ru-RU" sz="2800" i="1" dirty="0" smtClean="0"/>
              <a:t>м        </a:t>
            </a:r>
            <a:r>
              <a:rPr lang="ru-RU" sz="2800" dirty="0" smtClean="0"/>
              <a:t>лучшей</a:t>
            </a:r>
            <a:r>
              <a:rPr lang="ru-RU" sz="2800" i="1" dirty="0" smtClean="0"/>
              <a:t> воспитательни</a:t>
            </a:r>
            <a:r>
              <a:rPr lang="ru-RU" sz="2800" i="1" u="sng" dirty="0" smtClean="0"/>
              <a:t>ц</a:t>
            </a:r>
            <a:r>
              <a:rPr lang="ru-RU" sz="2800" b="1" i="1" u="dbl" dirty="0" smtClean="0">
                <a:solidFill>
                  <a:srgbClr val="FF0000"/>
                </a:solidFill>
              </a:rPr>
              <a:t>е</a:t>
            </a:r>
            <a:r>
              <a:rPr lang="ru-RU" sz="2800" i="1" dirty="0" smtClean="0"/>
              <a:t>й</a:t>
            </a:r>
            <a:endParaRPr lang="ru-RU" sz="2800" i="1" dirty="0"/>
          </a:p>
          <a:p>
            <a:r>
              <a:rPr lang="ru-RU" sz="2800" dirty="0" smtClean="0"/>
              <a:t>   быть </a:t>
            </a:r>
            <a:r>
              <a:rPr lang="ru-RU" sz="2800" i="1" dirty="0" smtClean="0"/>
              <a:t>вра</a:t>
            </a:r>
            <a:r>
              <a:rPr lang="ru-RU" sz="2800" i="1" u="sng" dirty="0" smtClean="0"/>
              <a:t>ч</a:t>
            </a:r>
            <a:r>
              <a:rPr lang="ru-RU" sz="2800" b="1" i="1" u="dbl" dirty="0" smtClean="0">
                <a:solidFill>
                  <a:srgbClr val="FF0000"/>
                </a:solidFill>
              </a:rPr>
              <a:t>о</a:t>
            </a:r>
            <a:r>
              <a:rPr lang="ru-RU" sz="2800" i="1" dirty="0" smtClean="0"/>
              <a:t>м              </a:t>
            </a:r>
            <a:r>
              <a:rPr lang="ru-RU" sz="2800" dirty="0" smtClean="0"/>
              <a:t>стала</a:t>
            </a:r>
            <a:r>
              <a:rPr lang="ru-RU" sz="2800" i="1" dirty="0" smtClean="0"/>
              <a:t> </a:t>
            </a:r>
            <a:r>
              <a:rPr lang="ru-RU" sz="2800" i="1" dirty="0"/>
              <a:t>цари</a:t>
            </a:r>
            <a:r>
              <a:rPr lang="ru-RU" sz="2800" i="1" u="sng" dirty="0"/>
              <a:t>ц</a:t>
            </a:r>
            <a:r>
              <a:rPr lang="ru-RU" sz="2800" b="1" i="1" u="dbl" dirty="0">
                <a:solidFill>
                  <a:srgbClr val="FF0000"/>
                </a:solidFill>
              </a:rPr>
              <a:t>е</a:t>
            </a:r>
            <a:r>
              <a:rPr lang="ru-RU" sz="2800" i="1" dirty="0"/>
              <a:t>й</a:t>
            </a:r>
          </a:p>
        </p:txBody>
      </p:sp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38468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-19713"/>
            <a:ext cx="9235631" cy="68777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1835696" y="2276872"/>
            <a:ext cx="61926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rgbClr val="0070C0"/>
                </a:solidFill>
              </a:rPr>
              <a:t>Под </a:t>
            </a:r>
            <a:r>
              <a:rPr lang="ru-RU" sz="3600" dirty="0">
                <a:solidFill>
                  <a:srgbClr val="0070C0"/>
                </a:solidFill>
              </a:rPr>
              <a:t>ударением пишется </a:t>
            </a:r>
            <a:r>
              <a:rPr lang="ru-RU" sz="3600" b="1" i="1" dirty="0" smtClean="0">
                <a:solidFill>
                  <a:srgbClr val="FF0000"/>
                </a:solidFill>
              </a:rPr>
              <a:t>О</a:t>
            </a:r>
            <a:r>
              <a:rPr lang="ru-RU" sz="3600" dirty="0">
                <a:solidFill>
                  <a:srgbClr val="0070C0"/>
                </a:solidFill>
              </a:rPr>
              <a:t>, без ударения</a:t>
            </a:r>
            <a:r>
              <a:rPr lang="ru-RU" sz="3600" b="1" dirty="0">
                <a:solidFill>
                  <a:srgbClr val="0070C0"/>
                </a:solidFill>
              </a:rPr>
              <a:t> </a:t>
            </a:r>
            <a:r>
              <a:rPr lang="ru-RU" sz="3600" b="1" dirty="0" smtClean="0">
                <a:solidFill>
                  <a:srgbClr val="0070C0"/>
                </a:solidFill>
              </a:rPr>
              <a:t>- </a:t>
            </a:r>
            <a:r>
              <a:rPr lang="ru-RU" sz="3600" b="1" i="1" dirty="0" smtClean="0">
                <a:solidFill>
                  <a:srgbClr val="FF0000"/>
                </a:solidFill>
              </a:rPr>
              <a:t>Е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27784" y="366590"/>
            <a:ext cx="45365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i="1" dirty="0" smtClean="0">
                <a:solidFill>
                  <a:schemeClr val="bg1"/>
                </a:solidFill>
                <a:latin typeface="+mj-lt"/>
              </a:rPr>
              <a:t>   </a:t>
            </a:r>
            <a:r>
              <a:rPr lang="kk-KZ" sz="3200" dirty="0" smtClean="0">
                <a:solidFill>
                  <a:schemeClr val="bg1"/>
                </a:solidFill>
                <a:latin typeface="+mj-lt"/>
              </a:rPr>
              <a:t>Верные </a:t>
            </a:r>
            <a:r>
              <a:rPr lang="kk-KZ" sz="3200" dirty="0">
                <a:solidFill>
                  <a:schemeClr val="bg1"/>
                </a:solidFill>
                <a:latin typeface="+mj-lt"/>
              </a:rPr>
              <a:t>ответы:</a:t>
            </a:r>
            <a:endParaRPr lang="ru-RU" sz="3200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1835695" y="4046168"/>
            <a:ext cx="636170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i="1" dirty="0"/>
              <a:t>С огурцом- огурец</a:t>
            </a:r>
            <a:r>
              <a:rPr lang="ru-RU" sz="2800" i="1" dirty="0"/>
              <a:t>, </a:t>
            </a:r>
            <a:endParaRPr lang="ru-RU" sz="2800" i="1" dirty="0" smtClean="0"/>
          </a:p>
          <a:p>
            <a:r>
              <a:rPr lang="ru-RU" sz="2800" i="1" dirty="0" smtClean="0"/>
              <a:t>врачом-врач</a:t>
            </a:r>
            <a:r>
              <a:rPr lang="ru-RU" sz="2800" i="1" dirty="0"/>
              <a:t>, </a:t>
            </a:r>
          </a:p>
          <a:p>
            <a:r>
              <a:rPr lang="ru-RU" sz="2800" i="1" dirty="0"/>
              <a:t>воспитательницей-воспитательница</a:t>
            </a:r>
          </a:p>
          <a:p>
            <a:r>
              <a:rPr lang="ru-RU" sz="2800" i="1" dirty="0"/>
              <a:t>царицей - царица</a:t>
            </a:r>
          </a:p>
        </p:txBody>
      </p:sp>
    </p:spTree>
    <p:extLst>
      <p:ext uri="{BB962C8B-B14F-4D97-AF65-F5344CB8AC3E}">
        <p14:creationId xmlns:p14="http://schemas.microsoft.com/office/powerpoint/2010/main" val="71145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2097" y="11515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603261" y="339090"/>
            <a:ext cx="2008070" cy="61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Рефлексия</a:t>
            </a:r>
            <a:endParaRPr lang="ru-RU" altLang="ru-RU" sz="2800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00004" y="1663697"/>
            <a:ext cx="75794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smtClean="0">
                <a:solidFill>
                  <a:srgbClr val="0070C0"/>
                </a:solidFill>
              </a:rPr>
              <a:t>1. Сегодня </a:t>
            </a:r>
            <a:r>
              <a:rPr lang="ru-RU" sz="4000" b="1" i="1" dirty="0">
                <a:solidFill>
                  <a:srgbClr val="0070C0"/>
                </a:solidFill>
              </a:rPr>
              <a:t>я узнал</a:t>
            </a:r>
            <a:r>
              <a:rPr lang="ru-RU" sz="4000" b="1" i="1" dirty="0" smtClean="0">
                <a:solidFill>
                  <a:srgbClr val="0070C0"/>
                </a:solidFill>
              </a:rPr>
              <a:t>…</a:t>
            </a:r>
            <a:endParaRPr lang="ru-RU" sz="4000" b="1" dirty="0">
              <a:solidFill>
                <a:srgbClr val="0070C0"/>
              </a:solidFill>
            </a:endParaRPr>
          </a:p>
          <a:p>
            <a:r>
              <a:rPr lang="ru-RU" sz="4000" b="1" i="1" dirty="0">
                <a:solidFill>
                  <a:srgbClr val="0070C0"/>
                </a:solidFill>
              </a:rPr>
              <a:t>2</a:t>
            </a:r>
            <a:r>
              <a:rPr lang="ru-RU" sz="4000" b="1" i="1" dirty="0" smtClean="0">
                <a:solidFill>
                  <a:srgbClr val="0070C0"/>
                </a:solidFill>
              </a:rPr>
              <a:t>. Надо </a:t>
            </a:r>
            <a:r>
              <a:rPr lang="ru-RU" sz="4000" b="1" i="1" dirty="0">
                <a:solidFill>
                  <a:srgbClr val="0070C0"/>
                </a:solidFill>
              </a:rPr>
              <a:t>подумать о том, как я…</a:t>
            </a:r>
            <a:endParaRPr lang="ru-RU" sz="4000" b="1" dirty="0">
              <a:solidFill>
                <a:srgbClr val="0070C0"/>
              </a:solidFill>
            </a:endParaRPr>
          </a:p>
          <a:p>
            <a:r>
              <a:rPr lang="ru-RU" sz="4000" b="1" i="1" dirty="0" smtClean="0">
                <a:solidFill>
                  <a:srgbClr val="0070C0"/>
                </a:solidFill>
              </a:rPr>
              <a:t>3. Теперь </a:t>
            </a:r>
            <a:r>
              <a:rPr lang="ru-RU" sz="4000" b="1" i="1" dirty="0">
                <a:solidFill>
                  <a:srgbClr val="0070C0"/>
                </a:solidFill>
              </a:rPr>
              <a:t>я могу…</a:t>
            </a:r>
            <a:endParaRPr lang="ru-RU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5431" y="2123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70692" y="339090"/>
            <a:ext cx="3673206" cy="61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Домашнее задание</a:t>
            </a:r>
            <a:endParaRPr lang="ru-RU" altLang="ru-RU" sz="2800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1" y="1218583"/>
            <a:ext cx="8218197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09898" y="1441615"/>
            <a:ext cx="816577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Войдите на портал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BilimLand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>
              <a:buAutoNum type="arabicPeriod"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Упр.306.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текст и составьте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кластер по теме «Айболит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Посмотрите кинофильм Уолта Диснея        «Мэри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Поппинс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свидания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8921" y="1771583"/>
              <a:ext cx="1657312" cy="1657250"/>
              <a:chOff x="627842" y="3770949"/>
              <a:chExt cx="2268402" cy="2268317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2"/>
                <a:ext cx="1720857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848434" y="1151879"/>
            <a:ext cx="75177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91624" y="836712"/>
            <a:ext cx="734481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2400" b="1" dirty="0" smtClean="0">
              <a:cs typeface="Times New Roman" panose="02020603050405020304" pitchFamily="18" charset="0"/>
            </a:endParaRPr>
          </a:p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урока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kk-K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узнаете:</a:t>
            </a:r>
          </a:p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няне, которая стала лучшей воспитательницей в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мире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научитесь:</a:t>
            </a:r>
          </a:p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писать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– Е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шипящих и  Ц в окончаниях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существительных, образовывать падежные формы существительных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i="1" dirty="0">
              <a:cs typeface="Times New Roman" panose="02020603050405020304" pitchFamily="18" charset="0"/>
            </a:endParaRPr>
          </a:p>
        </p:txBody>
      </p:sp>
      <p:cxnSp>
        <p:nvCxnSpPr>
          <p:cNvPr id="7" name="Google Shape;124;p4"/>
          <p:cNvCxnSpPr>
            <a:cxnSpLocks noChangeShapeType="1"/>
          </p:cNvCxnSpPr>
          <p:nvPr/>
        </p:nvCxnSpPr>
        <p:spPr bwMode="auto">
          <a:xfrm>
            <a:off x="452404" y="66633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Google Shape;124;p4"/>
          <p:cNvCxnSpPr>
            <a:cxnSpLocks noChangeShapeType="1"/>
          </p:cNvCxnSpPr>
          <p:nvPr/>
        </p:nvCxnSpPr>
        <p:spPr bwMode="auto">
          <a:xfrm>
            <a:off x="452404" y="66633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184672" y="384104"/>
            <a:ext cx="4774661" cy="942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800" dirty="0" smtClean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imes New Roman" panose="02020603050405020304" pitchFamily="18" charset="0"/>
              </a:rPr>
              <a:t>Тематический словарь урока:</a:t>
            </a:r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endParaRPr lang="ru-RU" sz="2800" b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472" y="1480314"/>
            <a:ext cx="736346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 smtClean="0"/>
              <a:t>п</a:t>
            </a:r>
            <a:r>
              <a:rPr lang="ru-RU" sz="2800" dirty="0" err="1"/>
              <a:t>рофессия</a:t>
            </a:r>
            <a:r>
              <a:rPr lang="ru-RU" sz="2800" dirty="0"/>
              <a:t> </a:t>
            </a:r>
            <a:r>
              <a:rPr lang="ru-RU" sz="2800" i="1" dirty="0"/>
              <a:t>- </a:t>
            </a:r>
            <a:r>
              <a:rPr lang="ru-RU" sz="2800" b="1" i="1" dirty="0" err="1"/>
              <a:t>маманды</a:t>
            </a:r>
            <a:r>
              <a:rPr lang="kk-KZ" sz="2800" b="1" i="1" dirty="0"/>
              <a:t>қ</a:t>
            </a:r>
            <a:endParaRPr lang="ru-RU" sz="2800" b="1" dirty="0"/>
          </a:p>
          <a:p>
            <a:r>
              <a:rPr lang="kk-KZ" sz="2800" dirty="0"/>
              <a:t>воспитательница </a:t>
            </a:r>
            <a:r>
              <a:rPr lang="kk-KZ" sz="2800" i="1" dirty="0"/>
              <a:t>- </a:t>
            </a:r>
            <a:r>
              <a:rPr lang="kk-KZ" sz="2800" b="1" i="1" dirty="0"/>
              <a:t>тәрбиеші</a:t>
            </a:r>
            <a:endParaRPr lang="ru-RU" sz="2800" b="1" i="1" dirty="0"/>
          </a:p>
          <a:p>
            <a:r>
              <a:rPr lang="kk-KZ" sz="2800" dirty="0"/>
              <a:t>няня </a:t>
            </a:r>
            <a:r>
              <a:rPr lang="kk-KZ" sz="2800" i="1" dirty="0"/>
              <a:t>- </a:t>
            </a:r>
            <a:r>
              <a:rPr lang="kk-KZ" sz="2800" b="1" i="1" dirty="0"/>
              <a:t>бала бағушы</a:t>
            </a:r>
            <a:endParaRPr lang="ru-RU" sz="2800" b="1" dirty="0"/>
          </a:p>
          <a:p>
            <a:r>
              <a:rPr lang="kk-KZ" sz="2800" dirty="0"/>
              <a:t>гувернантка </a:t>
            </a:r>
            <a:r>
              <a:rPr lang="kk-KZ" sz="2800" i="1" dirty="0"/>
              <a:t>- уст</a:t>
            </a:r>
            <a:r>
              <a:rPr lang="kk-KZ" sz="2800" b="1" i="1" dirty="0"/>
              <a:t>.-үйде балаға тәрбие беретін әйел</a:t>
            </a:r>
            <a:endParaRPr lang="ru-RU" sz="2800" b="1" dirty="0"/>
          </a:p>
          <a:p>
            <a:endParaRPr lang="ru-RU" sz="2800" dirty="0"/>
          </a:p>
          <a:p>
            <a:endParaRPr lang="en-US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8777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347623"/>
            <a:ext cx="92356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dirty="0">
                <a:solidFill>
                  <a:schemeClr val="bg1"/>
                </a:solidFill>
                <a:latin typeface="+mj-lt"/>
              </a:rPr>
              <a:t>Обратите внимание на эпиграф урока:</a:t>
            </a:r>
            <a:endParaRPr lang="ru-RU" sz="3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2" y="1679721"/>
            <a:ext cx="84571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i="1" dirty="0" smtClean="0">
                <a:solidFill>
                  <a:srgbClr val="0070C0"/>
                </a:solidFill>
              </a:rPr>
              <a:t>  «Все </a:t>
            </a:r>
            <a:r>
              <a:rPr lang="kk-KZ" sz="3200" b="1" i="1" dirty="0">
                <a:solidFill>
                  <a:srgbClr val="0070C0"/>
                </a:solidFill>
              </a:rPr>
              <a:t>профессии </a:t>
            </a:r>
            <a:r>
              <a:rPr lang="kk-KZ" sz="3200" b="1" i="1" dirty="0" smtClean="0">
                <a:solidFill>
                  <a:srgbClr val="0070C0"/>
                </a:solidFill>
              </a:rPr>
              <a:t>хороши - выбирай </a:t>
            </a:r>
            <a:r>
              <a:rPr lang="kk-KZ" sz="3200" b="1" i="1" dirty="0">
                <a:solidFill>
                  <a:srgbClr val="0070C0"/>
                </a:solidFill>
              </a:rPr>
              <a:t>на вкус</a:t>
            </a:r>
            <a:r>
              <a:rPr lang="kk-KZ" sz="3200" b="1" i="1" dirty="0" smtClean="0">
                <a:solidFill>
                  <a:srgbClr val="0070C0"/>
                </a:solidFill>
              </a:rPr>
              <a:t>!»</a:t>
            </a:r>
          </a:p>
          <a:p>
            <a:r>
              <a:rPr lang="kk-KZ" sz="3200" b="1" i="1" dirty="0">
                <a:solidFill>
                  <a:srgbClr val="0070C0"/>
                </a:solidFill>
              </a:rPr>
              <a:t> </a:t>
            </a:r>
            <a:r>
              <a:rPr lang="kk-KZ" sz="3200" b="1" i="1" dirty="0" smtClean="0">
                <a:solidFill>
                  <a:srgbClr val="0070C0"/>
                </a:solidFill>
              </a:rPr>
              <a:t>                                                                  </a:t>
            </a:r>
            <a:r>
              <a:rPr lang="kk-KZ" sz="2800" dirty="0" smtClean="0"/>
              <a:t>(пословица)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2431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-19713"/>
            <a:ext cx="9235631" cy="68777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7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Прямоугольник 8"/>
          <p:cNvSpPr/>
          <p:nvPr/>
        </p:nvSpPr>
        <p:spPr>
          <a:xfrm>
            <a:off x="1547664" y="366590"/>
            <a:ext cx="53944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+mj-lt"/>
              </a:rPr>
              <a:t>Обратите внимание на экран:</a:t>
            </a:r>
          </a:p>
        </p:txBody>
      </p:sp>
      <p:pic>
        <p:nvPicPr>
          <p:cNvPr id="1026" name="Picture 2" descr="https://sun9-17.userapi.com/c855532/v855532470/1f336f/YcXpa7IVdV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04" y="1988840"/>
            <a:ext cx="2759828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otrazhenie.files.wordpress.com/2014/04/sister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995111"/>
            <a:ext cx="2880320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avatars.mds.yandex.net/get-pdb/38069/77d89b9f-7501-49ee-bff8-d5279106b7ea/s1200?webp=fals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9053" y="1995110"/>
            <a:ext cx="2474573" cy="3096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271796" y="1052736"/>
            <a:ext cx="86427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Перед нами герои сказок, которые стали знамениты благодаря своей профессии. Попробуйте угадать героев и авторов этих произведений.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00004" y="5163255"/>
            <a:ext cx="93845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002060"/>
                </a:solidFill>
              </a:rPr>
              <a:t>1. Няня-гувернантка</a:t>
            </a:r>
            <a:r>
              <a:rPr lang="ru-RU" i="1" dirty="0">
                <a:solidFill>
                  <a:srgbClr val="002060"/>
                </a:solidFill>
              </a:rPr>
              <a:t>, </a:t>
            </a:r>
            <a:r>
              <a:rPr lang="kk-KZ" i="1" dirty="0">
                <a:solidFill>
                  <a:srgbClr val="002060"/>
                </a:solidFill>
              </a:rPr>
              <a:t>ставшая лучшей воспитательницей в </a:t>
            </a:r>
            <a:r>
              <a:rPr lang="kk-KZ" i="1" dirty="0" smtClean="0">
                <a:solidFill>
                  <a:srgbClr val="002060"/>
                </a:solidFill>
              </a:rPr>
              <a:t>мире.</a:t>
            </a:r>
            <a:endParaRPr lang="ru-RU" i="1" dirty="0">
              <a:solidFill>
                <a:srgbClr val="002060"/>
              </a:solidFill>
            </a:endParaRPr>
          </a:p>
          <a:p>
            <a:r>
              <a:rPr lang="kk-KZ" i="1" dirty="0" smtClean="0">
                <a:solidFill>
                  <a:srgbClr val="002060"/>
                </a:solidFill>
              </a:rPr>
              <a:t>2. Из </a:t>
            </a:r>
            <a:r>
              <a:rPr lang="kk-KZ" i="1" dirty="0">
                <a:solidFill>
                  <a:srgbClr val="002060"/>
                </a:solidFill>
              </a:rPr>
              <a:t>трех девиц одна стала царицей, вторая – ткачихой. А третья?</a:t>
            </a:r>
            <a:endParaRPr lang="ru-RU" i="1" dirty="0">
              <a:solidFill>
                <a:srgbClr val="002060"/>
              </a:solidFill>
            </a:endParaRPr>
          </a:p>
          <a:p>
            <a:r>
              <a:rPr lang="kk-KZ" i="1" dirty="0" smtClean="0">
                <a:solidFill>
                  <a:srgbClr val="002060"/>
                </a:solidFill>
              </a:rPr>
              <a:t>3. Кто </a:t>
            </a:r>
            <a:r>
              <a:rPr lang="kk-KZ" i="1" dirty="0">
                <a:solidFill>
                  <a:srgbClr val="002060"/>
                </a:solidFill>
              </a:rPr>
              <a:t>был сказочным ветеринарным врачом?</a:t>
            </a:r>
            <a:endParaRPr lang="ru-RU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12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-52209" y="18757"/>
            <a:ext cx="9235631" cy="68777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1533062" y="397368"/>
            <a:ext cx="50708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dirty="0" smtClean="0">
                <a:solidFill>
                  <a:schemeClr val="bg1"/>
                </a:solidFill>
              </a:rPr>
              <a:t>                </a:t>
            </a:r>
            <a:r>
              <a:rPr lang="kk-KZ" sz="3200" dirty="0" smtClean="0">
                <a:solidFill>
                  <a:schemeClr val="bg1"/>
                </a:solidFill>
                <a:latin typeface="+mj-lt"/>
              </a:rPr>
              <a:t>Верные </a:t>
            </a:r>
            <a:r>
              <a:rPr lang="kk-KZ" sz="3200" dirty="0">
                <a:solidFill>
                  <a:schemeClr val="bg1"/>
                </a:solidFill>
                <a:latin typeface="+mj-lt"/>
              </a:rPr>
              <a:t>ответы: </a:t>
            </a:r>
            <a:r>
              <a:rPr lang="kk-KZ" sz="3200" dirty="0" smtClean="0">
                <a:solidFill>
                  <a:schemeClr val="bg1"/>
                </a:solidFill>
                <a:latin typeface="+mj-lt"/>
              </a:rPr>
              <a:t>      </a:t>
            </a:r>
            <a:endParaRPr lang="ru-RU" sz="32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Picture 2" descr="https://sun9-17.userapi.com/c855532/v855532470/1f336f/YcXpa7IVdV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251" y="1988840"/>
            <a:ext cx="2759828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s://otrazhenie.files.wordpress.com/2014/04/sister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5446" y="1995111"/>
            <a:ext cx="2880320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https://avatars.mds.yandex.net/get-pdb/38069/77d89b9f-7501-49ee-bff8-d5279106b7ea/s1200?webp=fals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3235" y="2002451"/>
            <a:ext cx="2474573" cy="3096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188251" y="5085184"/>
            <a:ext cx="32403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i="1" dirty="0">
                <a:solidFill>
                  <a:srgbClr val="002060"/>
                </a:solidFill>
              </a:rPr>
              <a:t>1.Мэри Поппинс. </a:t>
            </a:r>
            <a:endParaRPr lang="kk-KZ" i="1" dirty="0" smtClean="0">
              <a:solidFill>
                <a:srgbClr val="002060"/>
              </a:solidFill>
            </a:endParaRPr>
          </a:p>
          <a:p>
            <a:r>
              <a:rPr lang="kk-KZ" i="1" dirty="0" smtClean="0">
                <a:solidFill>
                  <a:srgbClr val="002060"/>
                </a:solidFill>
              </a:rPr>
              <a:t>Автор: Памела Трэверс</a:t>
            </a:r>
            <a:endParaRPr lang="ru-RU" i="1" dirty="0">
              <a:solidFill>
                <a:srgbClr val="00206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125446" y="5093562"/>
            <a:ext cx="28803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i="1" dirty="0">
                <a:solidFill>
                  <a:srgbClr val="002060"/>
                </a:solidFill>
              </a:rPr>
              <a:t>2. Повариха. </a:t>
            </a:r>
          </a:p>
          <a:p>
            <a:r>
              <a:rPr lang="kk-KZ" i="1" dirty="0" smtClean="0">
                <a:solidFill>
                  <a:srgbClr val="002060"/>
                </a:solidFill>
              </a:rPr>
              <a:t>«Сказка </a:t>
            </a:r>
            <a:r>
              <a:rPr lang="kk-KZ" i="1" dirty="0">
                <a:solidFill>
                  <a:srgbClr val="002060"/>
                </a:solidFill>
              </a:rPr>
              <a:t>о царе </a:t>
            </a:r>
            <a:r>
              <a:rPr lang="kk-KZ" i="1" dirty="0" smtClean="0">
                <a:solidFill>
                  <a:srgbClr val="002060"/>
                </a:solidFill>
              </a:rPr>
              <a:t>Салтане» Автор: А.С</a:t>
            </a:r>
            <a:r>
              <a:rPr lang="kk-KZ" i="1" dirty="0">
                <a:solidFill>
                  <a:srgbClr val="002060"/>
                </a:solidFill>
              </a:rPr>
              <a:t>. </a:t>
            </a:r>
            <a:r>
              <a:rPr lang="kk-KZ" i="1" dirty="0" smtClean="0">
                <a:solidFill>
                  <a:srgbClr val="002060"/>
                </a:solidFill>
              </a:rPr>
              <a:t>Пушкин</a:t>
            </a:r>
            <a:endParaRPr lang="ru-RU" i="1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243235" y="5098796"/>
            <a:ext cx="24745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i="1" dirty="0">
                <a:solidFill>
                  <a:srgbClr val="002060"/>
                </a:solidFill>
              </a:rPr>
              <a:t>3.Доктор Айболит. </a:t>
            </a:r>
            <a:r>
              <a:rPr lang="kk-KZ" i="1" dirty="0" smtClean="0">
                <a:solidFill>
                  <a:srgbClr val="002060"/>
                </a:solidFill>
              </a:rPr>
              <a:t>Автор: К.И.Чуковский</a:t>
            </a:r>
            <a:endParaRPr lang="ru-RU" i="1" dirty="0">
              <a:solidFill>
                <a:srgbClr val="002060"/>
              </a:solidFill>
            </a:endParaRPr>
          </a:p>
        </p:txBody>
      </p:sp>
      <p:cxnSp>
        <p:nvCxnSpPr>
          <p:cNvPr id="1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20537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07504" y="128147"/>
            <a:ext cx="6392126" cy="6181173"/>
          </a:xfrm>
        </p:spPr>
        <p:txBody>
          <a:bodyPr>
            <a:noAutofit/>
          </a:bodyPr>
          <a:lstStyle/>
          <a:p>
            <a:pPr algn="l"/>
            <a:r>
              <a:rPr lang="kk-KZ" sz="1800" b="1" dirty="0" smtClean="0">
                <a:solidFill>
                  <a:srgbClr val="002060"/>
                </a:solidFill>
              </a:rPr>
              <a:t>   </a:t>
            </a:r>
            <a:r>
              <a:rPr lang="kk-KZ" sz="1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</a:rPr>
              <a:t>А </a:t>
            </a:r>
            <a:r>
              <a:rPr lang="kk-KZ" sz="2000" b="1" dirty="0">
                <a:solidFill>
                  <a:schemeClr val="accent1">
                    <a:lumMod val="75000"/>
                  </a:schemeClr>
                </a:solidFill>
              </a:rPr>
              <a:t>теперь послушайте текст о </a:t>
            </a:r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</a:rPr>
              <a:t>главной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</a:rPr>
              <a:t>героине </a:t>
            </a:r>
            <a:r>
              <a:rPr lang="kk-KZ" sz="2000" b="1" dirty="0">
                <a:solidFill>
                  <a:schemeClr val="accent1">
                    <a:lumMod val="75000"/>
                  </a:schemeClr>
                </a:solidFill>
              </a:rPr>
              <a:t>сказочной </a:t>
            </a:r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</a:rPr>
              <a:t>повести «Мэри </a:t>
            </a:r>
            <a:r>
              <a:rPr lang="kk-KZ" sz="2000" b="1" dirty="0">
                <a:solidFill>
                  <a:schemeClr val="accent1">
                    <a:lumMod val="75000"/>
                  </a:schemeClr>
                </a:solidFill>
              </a:rPr>
              <a:t>Поппинс» и ее авторе Памеле Трэверс. </a:t>
            </a:r>
            <a:endParaRPr lang="kk-KZ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endParaRPr lang="kk-KZ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kk-KZ" sz="1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Памела Трэверс – английская писательница. В 1934 году  была напечатана ее первая сказка «Мэри Поппинс». Однажды Памеле Трэверс пришлось сидеть с двумя детьми. Для них она и придумала историю о няне Мэри Поппинс.	</a:t>
            </a:r>
          </a:p>
          <a:p>
            <a:pPr algn="l"/>
            <a:r>
              <a:rPr lang="kk-KZ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Юным читателям очень понравилась сказка о необыкновенной няне и ее воспитанниках – маленьких Бэнксах: Джейн и Майкле. Мэри была очень строгой и требовательной к детям.Однако они очень любили ее, ведь только Поппинс умела летать, получать из пустого чемодана множество вещей, лечить вкусными микстурами, разговаривать с собаками и птицами.</a:t>
            </a:r>
          </a:p>
          <a:p>
            <a:pPr algn="l"/>
            <a:r>
              <a:rPr lang="kk-KZ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Для детей она была загадочным человеком, так как никогда никому ничего не объясняла. Прогулки с няней незаметно превращались в сказочные приключения. Они были настолько интересными, что детям не хотелось возвращаться домой, расставаться со сказкой.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484783"/>
            <a:ext cx="2404589" cy="3711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634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323354" y="-19713"/>
            <a:ext cx="9235631" cy="68777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1403648" y="366590"/>
            <a:ext cx="75608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 smtClean="0">
                <a:solidFill>
                  <a:schemeClr val="bg1"/>
                </a:solidFill>
              </a:rPr>
              <a:t>  </a:t>
            </a:r>
            <a:r>
              <a:rPr lang="kk-KZ" sz="3200" dirty="0" smtClean="0">
                <a:solidFill>
                  <a:schemeClr val="bg1"/>
                </a:solidFill>
                <a:latin typeface="+mj-lt"/>
              </a:rPr>
              <a:t>Подумайте и ответьте на вопросы:</a:t>
            </a:r>
            <a:endParaRPr lang="ru-RU" sz="3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1509174"/>
            <a:ext cx="59766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sz="2800" b="1" i="1" dirty="0" smtClean="0">
                <a:solidFill>
                  <a:srgbClr val="002060"/>
                </a:solidFill>
              </a:rPr>
              <a:t>1. Как </a:t>
            </a:r>
            <a:r>
              <a:rPr lang="kk-KZ" sz="2800" b="1" i="1" dirty="0">
                <a:solidFill>
                  <a:srgbClr val="002060"/>
                </a:solidFill>
              </a:rPr>
              <a:t>вы думаете, почему Мэри Поппинс ничего не объясняла детям,часто не отвечала   на их вопросы</a:t>
            </a:r>
            <a:r>
              <a:rPr lang="kk-KZ" sz="2800" b="1" i="1" dirty="0" smtClean="0">
                <a:solidFill>
                  <a:srgbClr val="002060"/>
                </a:solidFill>
              </a:rPr>
              <a:t>?</a:t>
            </a:r>
          </a:p>
          <a:p>
            <a:pPr marL="342900" lvl="0" indent="-342900">
              <a:buFontTx/>
              <a:buChar char="-"/>
            </a:pPr>
            <a:endParaRPr lang="kk-KZ" sz="2800" b="1" i="1" dirty="0" smtClean="0">
              <a:solidFill>
                <a:srgbClr val="002060"/>
              </a:solidFill>
            </a:endParaRPr>
          </a:p>
          <a:p>
            <a:pPr lvl="0"/>
            <a:r>
              <a:rPr lang="kk-KZ" sz="2800" b="1" i="1" dirty="0" smtClean="0">
                <a:solidFill>
                  <a:srgbClr val="002060"/>
                </a:solidFill>
              </a:rPr>
              <a:t>2. Что </a:t>
            </a:r>
            <a:r>
              <a:rPr lang="kk-KZ" sz="2800" b="1" i="1" dirty="0">
                <a:solidFill>
                  <a:srgbClr val="002060"/>
                </a:solidFill>
              </a:rPr>
              <a:t>хотела сказать писательница своей сказочной повестью?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8902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-19713"/>
            <a:ext cx="9235631" cy="68777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2699792" y="366590"/>
            <a:ext cx="39026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i="1" dirty="0" smtClean="0">
                <a:solidFill>
                  <a:schemeClr val="bg1"/>
                </a:solidFill>
              </a:rPr>
              <a:t>  </a:t>
            </a:r>
            <a:r>
              <a:rPr lang="kk-KZ" sz="3200" dirty="0" smtClean="0">
                <a:solidFill>
                  <a:schemeClr val="bg1"/>
                </a:solidFill>
                <a:latin typeface="+mj-lt"/>
              </a:rPr>
              <a:t>Верные </a:t>
            </a:r>
            <a:r>
              <a:rPr lang="kk-KZ" sz="3200" dirty="0">
                <a:solidFill>
                  <a:schemeClr val="bg1"/>
                </a:solidFill>
                <a:latin typeface="+mj-lt"/>
              </a:rPr>
              <a:t>ответы:</a:t>
            </a:r>
            <a:endParaRPr lang="ru-RU" sz="3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39838" y="1700808"/>
            <a:ext cx="698854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i="1" dirty="0" smtClean="0">
                <a:solidFill>
                  <a:srgbClr val="002060"/>
                </a:solidFill>
              </a:rPr>
              <a:t>1. </a:t>
            </a:r>
            <a:r>
              <a:rPr lang="kk-KZ" sz="2800" b="1" i="1" dirty="0">
                <a:solidFill>
                  <a:srgbClr val="002060"/>
                </a:solidFill>
              </a:rPr>
              <a:t>Она так </a:t>
            </a:r>
            <a:r>
              <a:rPr lang="kk-KZ" sz="2800" b="1" i="1" dirty="0" smtClean="0">
                <a:solidFill>
                  <a:srgbClr val="002060"/>
                </a:solidFill>
              </a:rPr>
              <a:t>делала потому, что </a:t>
            </a:r>
            <a:r>
              <a:rPr lang="kk-KZ" sz="2800" b="1" i="1" dirty="0">
                <a:solidFill>
                  <a:srgbClr val="002060"/>
                </a:solidFill>
              </a:rPr>
              <a:t>желала, чтобы у малышей расширились фантазии</a:t>
            </a:r>
            <a:r>
              <a:rPr lang="kk-KZ" sz="2800" b="1" i="1" dirty="0" smtClean="0">
                <a:solidFill>
                  <a:srgbClr val="002060"/>
                </a:solidFill>
              </a:rPr>
              <a:t>.</a:t>
            </a:r>
          </a:p>
          <a:p>
            <a:endParaRPr lang="ru-RU" sz="2800" b="1" i="1" dirty="0">
              <a:solidFill>
                <a:srgbClr val="002060"/>
              </a:solidFill>
            </a:endParaRPr>
          </a:p>
          <a:p>
            <a:r>
              <a:rPr lang="kk-KZ" sz="2800" b="1" i="1" dirty="0" smtClean="0">
                <a:solidFill>
                  <a:srgbClr val="002060"/>
                </a:solidFill>
              </a:rPr>
              <a:t>2. Хотела воспитывать </a:t>
            </a:r>
            <a:r>
              <a:rPr lang="kk-KZ" sz="2800" b="1" i="1" dirty="0">
                <a:solidFill>
                  <a:srgbClr val="002060"/>
                </a:solidFill>
              </a:rPr>
              <a:t>у детей желание делать только добрые дела и верить в чудеса.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99892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</TotalTime>
  <Words>508</Words>
  <Application>Microsoft Office PowerPoint</Application>
  <PresentationFormat>Экран (4:3)</PresentationFormat>
  <Paragraphs>99</Paragraphs>
  <Slides>17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Century Gothic</vt:lpstr>
      <vt:lpstr>Comfortaa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52</cp:revision>
  <dcterms:created xsi:type="dcterms:W3CDTF">2020-07-18T05:19:20Z</dcterms:created>
  <dcterms:modified xsi:type="dcterms:W3CDTF">2024-12-03T16:23:23Z</dcterms:modified>
</cp:coreProperties>
</file>