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73" r:id="rId4"/>
    <p:sldId id="298" r:id="rId5"/>
    <p:sldId id="300" r:id="rId6"/>
    <p:sldId id="259" r:id="rId7"/>
    <p:sldId id="274" r:id="rId8"/>
    <p:sldId id="260" r:id="rId9"/>
    <p:sldId id="275" r:id="rId10"/>
    <p:sldId id="276" r:id="rId11"/>
    <p:sldId id="262" r:id="rId12"/>
    <p:sldId id="268" r:id="rId13"/>
    <p:sldId id="264" r:id="rId14"/>
    <p:sldId id="269" r:id="rId15"/>
    <p:sldId id="277" r:id="rId16"/>
    <p:sldId id="281" r:id="rId17"/>
    <p:sldId id="282" r:id="rId18"/>
    <p:sldId id="26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Падежи им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</a:t>
            </a:r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ни существительного</a:t>
            </a:r>
          </a:p>
          <a:p>
            <a:pPr algn="ctr"/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5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1928795" y="428604"/>
            <a:ext cx="4714908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Проверьте!</a:t>
            </a:r>
            <a:endParaRPr lang="ru-RU" alt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071546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7286644" y="2285992"/>
            <a:ext cx="285752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2143116"/>
            <a:ext cx="80010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Именительный падеж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(есть)    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что?    игр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Родительный падеж  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(нет)      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чего?  игр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Дательный падеж      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(дать)    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чему? игр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Винительный падеж 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(вижу)   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что?   игр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Творительный падеж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(доволен)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чем?  игр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Предложный падеж  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(думаю)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чём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 игр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7358082" y="2714620"/>
            <a:ext cx="285752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7286644" y="3143248"/>
            <a:ext cx="35719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 flipV="1">
            <a:off x="7286644" y="3571876"/>
            <a:ext cx="357190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0800000" flipV="1">
            <a:off x="7215206" y="4000504"/>
            <a:ext cx="642942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7643834" y="4429132"/>
            <a:ext cx="428628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1857356" y="357166"/>
            <a:ext cx="5072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            Запомните!</a:t>
            </a:r>
            <a:endParaRPr lang="ru-RU" sz="3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00298" y="1000108"/>
            <a:ext cx="642942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Именительный падеж употребляется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без предлогов!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Предложный падеж употребляется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только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предлогами!</a:t>
            </a:r>
          </a:p>
          <a:p>
            <a:pPr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Начальная форма существительного – это форма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именительного падежа 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единственного числа.</a:t>
            </a:r>
          </a:p>
          <a:p>
            <a:pPr>
              <a:buNone/>
            </a:pP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Изменение слов по падежам называется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склонением.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4" descr="Картинки на тему: &quot;Школа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357298"/>
            <a:ext cx="2571736" cy="3571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0" y="428604"/>
            <a:ext cx="8715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Запомните предлоги, которые употребляются с падежами</a:t>
            </a:r>
            <a:endParaRPr lang="ru-RU" sz="2400" dirty="0">
              <a:solidFill>
                <a:schemeClr val="bg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20" y="1571612"/>
          <a:ext cx="8429684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4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падеж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предлоги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родительный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у,</a:t>
                      </a:r>
                      <a:r>
                        <a:rPr lang="ru-RU" sz="32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из, с, от, до, без, для;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дательный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к,</a:t>
                      </a:r>
                      <a:r>
                        <a:rPr lang="ru-RU" sz="32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по;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винительный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в,</a:t>
                      </a:r>
                      <a:r>
                        <a:rPr lang="ru-RU" sz="32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на, за, через, про;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творительный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с,</a:t>
                      </a:r>
                      <a:r>
                        <a:rPr lang="ru-RU" sz="32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за, над, под, перед;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предложный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о, об, в, на.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1500166" y="285728"/>
            <a:ext cx="6072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Практическая часть урока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1500174"/>
            <a:ext cx="78581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Задание: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определите падеж имён существительных. </a:t>
            </a:r>
          </a:p>
          <a:p>
            <a:pPr>
              <a:buNone/>
            </a:pPr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машины -  _____________________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лисе -    _________________________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 дубом -   ______________________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около дороги - ____________________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через дорогу -  ____________________</a:t>
            </a:r>
          </a:p>
          <a:p>
            <a:pPr>
              <a:buNone/>
            </a:pP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179512" y="980728"/>
            <a:ext cx="78910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28860" y="428604"/>
            <a:ext cx="2643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Проверьте!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1785926"/>
            <a:ext cx="750099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машины -    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родительный падеж</a:t>
            </a:r>
          </a:p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лисе –            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предложный падеж</a:t>
            </a:r>
          </a:p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дубом –     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творительный падеж</a:t>
            </a:r>
          </a:p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около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дороги –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родительный падеж</a:t>
            </a:r>
          </a:p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дорогу – 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винительный падеж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2710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571480"/>
            <a:ext cx="26432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1643050"/>
            <a:ext cx="764386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Сколько падежей в русском языке?</a:t>
            </a:r>
          </a:p>
          <a:p>
            <a:pPr marL="514350" indent="-514350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Какой падеж никогда не имеет при себе предлога?</a:t>
            </a:r>
          </a:p>
          <a:p>
            <a:pPr marL="514350" indent="-514350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Какой падеж без предлога не употребляется?</a:t>
            </a:r>
          </a:p>
          <a:p>
            <a:pPr marL="514350" indent="-514350">
              <a:buNone/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Как называется изменение имён существительных по падежам?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21433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500298" y="0"/>
            <a:ext cx="3382773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Проверьте!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43174" y="1571612"/>
            <a:ext cx="52149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Шесть падежей.</a:t>
            </a:r>
          </a:p>
          <a:p>
            <a:pPr marL="514350" indent="-514350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Именительный падеж.</a:t>
            </a:r>
          </a:p>
          <a:p>
            <a:pPr marL="514350" indent="-51435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Предложный падеж.</a:t>
            </a:r>
          </a:p>
          <a:p>
            <a:pPr marL="514350" indent="-514350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4) Склонение.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4" descr="Картинки на тему: &quot;Школа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000108"/>
            <a:ext cx="2500298" cy="33575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500034" y="285728"/>
            <a:ext cx="7429552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Рекомендуемое 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3212433" y="1850368"/>
            <a:ext cx="3213100" cy="457200"/>
          </a:xfrm>
          <a:custGeom>
            <a:avLst/>
            <a:gdLst>
              <a:gd name="connsiteX0" fmla="*/ 0 w 3213100"/>
              <a:gd name="connsiteY0" fmla="*/ 457200 h 457200"/>
              <a:gd name="connsiteX1" fmla="*/ 63500 w 3213100"/>
              <a:gd name="connsiteY1" fmla="*/ 431800 h 457200"/>
              <a:gd name="connsiteX2" fmla="*/ 101600 w 3213100"/>
              <a:gd name="connsiteY2" fmla="*/ 406400 h 457200"/>
              <a:gd name="connsiteX3" fmla="*/ 228600 w 3213100"/>
              <a:gd name="connsiteY3" fmla="*/ 368300 h 457200"/>
              <a:gd name="connsiteX4" fmla="*/ 279400 w 3213100"/>
              <a:gd name="connsiteY4" fmla="*/ 342900 h 457200"/>
              <a:gd name="connsiteX5" fmla="*/ 393700 w 3213100"/>
              <a:gd name="connsiteY5" fmla="*/ 292100 h 457200"/>
              <a:gd name="connsiteX6" fmla="*/ 419100 w 3213100"/>
              <a:gd name="connsiteY6" fmla="*/ 254000 h 457200"/>
              <a:gd name="connsiteX7" fmla="*/ 457200 w 3213100"/>
              <a:gd name="connsiteY7" fmla="*/ 241300 h 457200"/>
              <a:gd name="connsiteX8" fmla="*/ 495300 w 3213100"/>
              <a:gd name="connsiteY8" fmla="*/ 215900 h 457200"/>
              <a:gd name="connsiteX9" fmla="*/ 533400 w 3213100"/>
              <a:gd name="connsiteY9" fmla="*/ 177800 h 457200"/>
              <a:gd name="connsiteX10" fmla="*/ 571500 w 3213100"/>
              <a:gd name="connsiteY10" fmla="*/ 165100 h 457200"/>
              <a:gd name="connsiteX11" fmla="*/ 609600 w 3213100"/>
              <a:gd name="connsiteY11" fmla="*/ 139700 h 457200"/>
              <a:gd name="connsiteX12" fmla="*/ 685800 w 3213100"/>
              <a:gd name="connsiteY12" fmla="*/ 114300 h 457200"/>
              <a:gd name="connsiteX13" fmla="*/ 787400 w 3213100"/>
              <a:gd name="connsiteY13" fmla="*/ 76200 h 457200"/>
              <a:gd name="connsiteX14" fmla="*/ 901700 w 3213100"/>
              <a:gd name="connsiteY14" fmla="*/ 50800 h 457200"/>
              <a:gd name="connsiteX15" fmla="*/ 977900 w 3213100"/>
              <a:gd name="connsiteY15" fmla="*/ 25400 h 457200"/>
              <a:gd name="connsiteX16" fmla="*/ 1206500 w 3213100"/>
              <a:gd name="connsiteY16" fmla="*/ 0 h 457200"/>
              <a:gd name="connsiteX17" fmla="*/ 2057400 w 3213100"/>
              <a:gd name="connsiteY17" fmla="*/ 25400 h 457200"/>
              <a:gd name="connsiteX18" fmla="*/ 2133600 w 3213100"/>
              <a:gd name="connsiteY18" fmla="*/ 38100 h 457200"/>
              <a:gd name="connsiteX19" fmla="*/ 2260600 w 3213100"/>
              <a:gd name="connsiteY19" fmla="*/ 50800 h 457200"/>
              <a:gd name="connsiteX20" fmla="*/ 2463800 w 3213100"/>
              <a:gd name="connsiteY20" fmla="*/ 76200 h 457200"/>
              <a:gd name="connsiteX21" fmla="*/ 2578100 w 3213100"/>
              <a:gd name="connsiteY21" fmla="*/ 114300 h 457200"/>
              <a:gd name="connsiteX22" fmla="*/ 2616200 w 3213100"/>
              <a:gd name="connsiteY22" fmla="*/ 127000 h 457200"/>
              <a:gd name="connsiteX23" fmla="*/ 2654300 w 3213100"/>
              <a:gd name="connsiteY23" fmla="*/ 139700 h 457200"/>
              <a:gd name="connsiteX24" fmla="*/ 2705100 w 3213100"/>
              <a:gd name="connsiteY24" fmla="*/ 152400 h 457200"/>
              <a:gd name="connsiteX25" fmla="*/ 2743200 w 3213100"/>
              <a:gd name="connsiteY25" fmla="*/ 165100 h 457200"/>
              <a:gd name="connsiteX26" fmla="*/ 2794000 w 3213100"/>
              <a:gd name="connsiteY26" fmla="*/ 177800 h 457200"/>
              <a:gd name="connsiteX27" fmla="*/ 2857500 w 3213100"/>
              <a:gd name="connsiteY27" fmla="*/ 190500 h 457200"/>
              <a:gd name="connsiteX28" fmla="*/ 2933700 w 3213100"/>
              <a:gd name="connsiteY28" fmla="*/ 215900 h 457200"/>
              <a:gd name="connsiteX29" fmla="*/ 2971800 w 3213100"/>
              <a:gd name="connsiteY29" fmla="*/ 228600 h 457200"/>
              <a:gd name="connsiteX30" fmla="*/ 3009900 w 3213100"/>
              <a:gd name="connsiteY30" fmla="*/ 254000 h 457200"/>
              <a:gd name="connsiteX31" fmla="*/ 3048000 w 3213100"/>
              <a:gd name="connsiteY31" fmla="*/ 266700 h 457200"/>
              <a:gd name="connsiteX32" fmla="*/ 3124200 w 3213100"/>
              <a:gd name="connsiteY32" fmla="*/ 317500 h 457200"/>
              <a:gd name="connsiteX33" fmla="*/ 3162300 w 3213100"/>
              <a:gd name="connsiteY33" fmla="*/ 342900 h 457200"/>
              <a:gd name="connsiteX34" fmla="*/ 3213100 w 3213100"/>
              <a:gd name="connsiteY34" fmla="*/ 3937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213100" h="457200">
                <a:moveTo>
                  <a:pt x="0" y="457200"/>
                </a:moveTo>
                <a:cubicBezTo>
                  <a:pt x="21167" y="448733"/>
                  <a:pt x="43110" y="441995"/>
                  <a:pt x="63500" y="431800"/>
                </a:cubicBezTo>
                <a:cubicBezTo>
                  <a:pt x="77152" y="424974"/>
                  <a:pt x="87652" y="412599"/>
                  <a:pt x="101600" y="406400"/>
                </a:cubicBezTo>
                <a:cubicBezTo>
                  <a:pt x="257925" y="336922"/>
                  <a:pt x="110385" y="412630"/>
                  <a:pt x="228600" y="368300"/>
                </a:cubicBezTo>
                <a:cubicBezTo>
                  <a:pt x="246327" y="361653"/>
                  <a:pt x="261822" y="349931"/>
                  <a:pt x="279400" y="342900"/>
                </a:cubicBezTo>
                <a:cubicBezTo>
                  <a:pt x="392750" y="297560"/>
                  <a:pt x="320399" y="340967"/>
                  <a:pt x="393700" y="292100"/>
                </a:cubicBezTo>
                <a:cubicBezTo>
                  <a:pt x="402167" y="279400"/>
                  <a:pt x="407181" y="263535"/>
                  <a:pt x="419100" y="254000"/>
                </a:cubicBezTo>
                <a:cubicBezTo>
                  <a:pt x="429553" y="245637"/>
                  <a:pt x="445226" y="247287"/>
                  <a:pt x="457200" y="241300"/>
                </a:cubicBezTo>
                <a:cubicBezTo>
                  <a:pt x="470852" y="234474"/>
                  <a:pt x="483574" y="225671"/>
                  <a:pt x="495300" y="215900"/>
                </a:cubicBezTo>
                <a:cubicBezTo>
                  <a:pt x="509098" y="204402"/>
                  <a:pt x="518456" y="187763"/>
                  <a:pt x="533400" y="177800"/>
                </a:cubicBezTo>
                <a:cubicBezTo>
                  <a:pt x="544539" y="170374"/>
                  <a:pt x="559526" y="171087"/>
                  <a:pt x="571500" y="165100"/>
                </a:cubicBezTo>
                <a:cubicBezTo>
                  <a:pt x="585152" y="158274"/>
                  <a:pt x="595652" y="145899"/>
                  <a:pt x="609600" y="139700"/>
                </a:cubicBezTo>
                <a:cubicBezTo>
                  <a:pt x="634066" y="128826"/>
                  <a:pt x="660941" y="124244"/>
                  <a:pt x="685800" y="114300"/>
                </a:cubicBezTo>
                <a:cubicBezTo>
                  <a:pt x="705223" y="106531"/>
                  <a:pt x="760855" y="82836"/>
                  <a:pt x="787400" y="76200"/>
                </a:cubicBezTo>
                <a:cubicBezTo>
                  <a:pt x="859909" y="58073"/>
                  <a:pt x="836514" y="70356"/>
                  <a:pt x="901700" y="50800"/>
                </a:cubicBezTo>
                <a:cubicBezTo>
                  <a:pt x="927345" y="43107"/>
                  <a:pt x="951259" y="28064"/>
                  <a:pt x="977900" y="25400"/>
                </a:cubicBezTo>
                <a:cubicBezTo>
                  <a:pt x="1138861" y="9304"/>
                  <a:pt x="1062684" y="17977"/>
                  <a:pt x="1206500" y="0"/>
                </a:cubicBezTo>
                <a:cubicBezTo>
                  <a:pt x="1373894" y="3562"/>
                  <a:pt x="1823694" y="7423"/>
                  <a:pt x="2057400" y="25400"/>
                </a:cubicBezTo>
                <a:cubicBezTo>
                  <a:pt x="2083075" y="27375"/>
                  <a:pt x="2108048" y="34906"/>
                  <a:pt x="2133600" y="38100"/>
                </a:cubicBezTo>
                <a:cubicBezTo>
                  <a:pt x="2175816" y="43377"/>
                  <a:pt x="2218429" y="45177"/>
                  <a:pt x="2260600" y="50800"/>
                </a:cubicBezTo>
                <a:cubicBezTo>
                  <a:pt x="2541787" y="88292"/>
                  <a:pt x="1930375" y="27707"/>
                  <a:pt x="2463800" y="76200"/>
                </a:cubicBezTo>
                <a:lnTo>
                  <a:pt x="2578100" y="114300"/>
                </a:lnTo>
                <a:lnTo>
                  <a:pt x="2616200" y="127000"/>
                </a:lnTo>
                <a:cubicBezTo>
                  <a:pt x="2628900" y="131233"/>
                  <a:pt x="2641313" y="136453"/>
                  <a:pt x="2654300" y="139700"/>
                </a:cubicBezTo>
                <a:cubicBezTo>
                  <a:pt x="2671233" y="143933"/>
                  <a:pt x="2688317" y="147605"/>
                  <a:pt x="2705100" y="152400"/>
                </a:cubicBezTo>
                <a:cubicBezTo>
                  <a:pt x="2717972" y="156078"/>
                  <a:pt x="2730328" y="161422"/>
                  <a:pt x="2743200" y="165100"/>
                </a:cubicBezTo>
                <a:cubicBezTo>
                  <a:pt x="2759983" y="169895"/>
                  <a:pt x="2776961" y="174014"/>
                  <a:pt x="2794000" y="177800"/>
                </a:cubicBezTo>
                <a:cubicBezTo>
                  <a:pt x="2815072" y="182483"/>
                  <a:pt x="2836675" y="184820"/>
                  <a:pt x="2857500" y="190500"/>
                </a:cubicBezTo>
                <a:cubicBezTo>
                  <a:pt x="2883331" y="197545"/>
                  <a:pt x="2908300" y="207433"/>
                  <a:pt x="2933700" y="215900"/>
                </a:cubicBezTo>
                <a:cubicBezTo>
                  <a:pt x="2946400" y="220133"/>
                  <a:pt x="2960661" y="221174"/>
                  <a:pt x="2971800" y="228600"/>
                </a:cubicBezTo>
                <a:cubicBezTo>
                  <a:pt x="2984500" y="237067"/>
                  <a:pt x="2996248" y="247174"/>
                  <a:pt x="3009900" y="254000"/>
                </a:cubicBezTo>
                <a:cubicBezTo>
                  <a:pt x="3021874" y="259987"/>
                  <a:pt x="3036298" y="260199"/>
                  <a:pt x="3048000" y="266700"/>
                </a:cubicBezTo>
                <a:cubicBezTo>
                  <a:pt x="3074685" y="281525"/>
                  <a:pt x="3098800" y="300567"/>
                  <a:pt x="3124200" y="317500"/>
                </a:cubicBezTo>
                <a:cubicBezTo>
                  <a:pt x="3136900" y="325967"/>
                  <a:pt x="3151507" y="332107"/>
                  <a:pt x="3162300" y="342900"/>
                </a:cubicBezTo>
                <a:lnTo>
                  <a:pt x="3213100" y="393700"/>
                </a:lnTo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63631" y="4183258"/>
            <a:ext cx="0" cy="5708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28596" y="1214422"/>
            <a:ext cx="821537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Войдите на портал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BilimLand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Определите, в каком падеже стоит существительное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дело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следующих</a:t>
            </a:r>
          </a:p>
          <a:p>
            <a:pPr marL="514350" indent="-51435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предложениях. Выделите окончание.</a:t>
            </a:r>
          </a:p>
          <a:p>
            <a:pPr marL="514350" indent="-514350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Велик телом, да мал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делом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 startAt="2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шуток не любит.</a:t>
            </a:r>
          </a:p>
          <a:p>
            <a:pPr marL="514350" indent="-514350">
              <a:buAutoNum type="arabicPeriod" startAt="2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слова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дела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целая верста.</a:t>
            </a:r>
          </a:p>
          <a:p>
            <a:pPr marL="514350" indent="-514350">
              <a:buAutoNum type="arabicPeriod" startAt="2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умён, и крепок, и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деле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гож.</a:t>
            </a:r>
          </a:p>
          <a:p>
            <a:pPr marL="514350" indent="-514350">
              <a:buAutoNum type="arabicPeriod" startAt="2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Делу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время, потехе час.</a:t>
            </a:r>
          </a:p>
          <a:p>
            <a:pPr marL="514350" indent="-514350">
              <a:buAutoNum type="arabicPeriod" startAt="2"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Дело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знай, а правду помни.</a:t>
            </a: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узнаете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 падежах имён существительных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сможете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marL="514350" indent="-51435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образовывать падежные формы существительных;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использовать существительное, правильно 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согласовывая их по роду, числу и падежу.</a:t>
            </a:r>
          </a:p>
          <a:p>
            <a:endParaRPr lang="ru-RU" sz="24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64062" y="908720"/>
            <a:ext cx="7622714" cy="3306098"/>
          </a:xfrm>
        </p:spPr>
        <p:txBody>
          <a:bodyPr>
            <a:noAutofit/>
          </a:bodyPr>
          <a:lstStyle/>
          <a:p>
            <a:pPr algn="l"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1. Тематический словарь урока</a:t>
            </a:r>
          </a:p>
          <a:p>
            <a:pPr algn="l">
              <a:spcAft>
                <a:spcPts val="0"/>
              </a:spcAft>
            </a:pPr>
            <a:endParaRPr lang="ru-RU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endParaRPr lang="ru-RU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Падежи имени существительного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зат есімнің септіктері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Aft>
                <a:spcPts val="0"/>
              </a:spcAft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 descr="Картинки на тему: &quot;Школа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14488"/>
            <a:ext cx="2357422" cy="29733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285728"/>
          <a:ext cx="6096000" cy="762954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29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3600" b="1" u="none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Чтение сказки о падежах.</a:t>
                      </a:r>
                      <a:endParaRPr lang="ru-RU" sz="3600" b="1" u="none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1071546"/>
          <a:ext cx="8215370" cy="1690694"/>
        </p:xfrm>
        <a:graphic>
          <a:graphicData uri="http://schemas.openxmlformats.org/drawingml/2006/table">
            <a:tbl>
              <a:tblPr/>
              <a:tblGrid>
                <a:gridCol w="8215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906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85720" y="1214422"/>
          <a:ext cx="8501122" cy="5730240"/>
        </p:xfrm>
        <a:graphic>
          <a:graphicData uri="http://schemas.openxmlformats.org/drawingml/2006/table">
            <a:tbl>
              <a:tblPr/>
              <a:tblGrid>
                <a:gridCol w="8501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720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В 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самом центре </a:t>
                      </a:r>
                      <a:r>
                        <a:rPr lang="kk-KZ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города Слов 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стоит высокий дом со стеклянной крышей? В н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ём живут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мама Склонение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шесть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её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сыновей-падежей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Каждое утро, как только проснутся первые лучи солнца, мама спускается вниз с полным подносом горячих пирожков. На верхнем этаже живёт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именительный падеж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он самый старший. Любимые вопросы этого падежа –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кто? что?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- Тук-тук-тук! – стучит мама в дверь.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Кто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- Мама!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-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Что?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-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Пирожки!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Этажом ниже живет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родительный падеж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Он уже давно проснулся и с нетерпением ждёт своего завтрака, а мамы всё нет и нет.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- Нет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кого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- Мамы!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- Нет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чего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- Пирожков!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Догадались, какие вопросы он любит больше всего? Правильно –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кого? чего?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Ещё ниже живёт 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дательный падеж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самый добрый из братьев. Он всегда готов прийти на помощь, и его любимые вопросы – 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кому?</a:t>
                      </a:r>
                      <a:r>
                        <a:rPr lang="ru-RU" sz="16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ч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ему?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- </a:t>
                      </a: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Рад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кому?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- </a:t>
                      </a: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Маме!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600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235631" cy="67972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20" y="1000108"/>
          <a:ext cx="8858280" cy="5120640"/>
        </p:xfrm>
        <a:graphic>
          <a:graphicData uri="http://schemas.openxmlformats.org/drawingml/2006/table">
            <a:tbl>
              <a:tblPr/>
              <a:tblGrid>
                <a:gridCol w="885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19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-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Рад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чему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- Пирожкам!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А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вот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винительный падеж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! Как вы думаете, почему его так назвали? Правильно, потому что он всегда и во всём всех обвиняет. Солнце – в том, что оно рано встаёт, маму – в том, что она недостаточно его любит (</a:t>
                      </a:r>
                      <a:r>
                        <a:rPr lang="ru-RU" sz="1400" i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хотя это неправда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), а братьев-падежей – в том, что они разобрали самые хорошие вопросы. Что-то мамы давно нет. А может, про него забыли? Или пирожки кончились? 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- Виню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кого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? 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- Маму!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- Виню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что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- Пирожки!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Давайте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познакомимся со следующим братом –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ворительным падежом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Этот падеж – мастер на все руки. Вечно что-то пилит, строгает, чертит. Солнце только что взошло, а он уже за работой. Мама поставила ему тарелку с пирожками на верстак.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- Доволен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кем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- Мамой!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- Доволен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чем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- Пирожками!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Его любимые вопросы –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кем? чем?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Слышите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песню? Это самый младший из падежей –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предложный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Голос у него чистый, звонкий, заслушаешься! Даже птицы  в небе притихли.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- Пою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 ком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- о Маме!</a:t>
                      </a:r>
                      <a:endParaRPr lang="ru-RU" sz="1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- Пою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 чём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?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- О пирожках! Его любимые вопросы –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 ком? о чём?</a:t>
                      </a:r>
                      <a:endParaRPr lang="ru-RU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285852" y="285728"/>
            <a:ext cx="5857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Чтение сказки о падежах.</a:t>
            </a:r>
            <a:endParaRPr lang="ru-RU" sz="36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65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21429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3240" y="571480"/>
            <a:ext cx="2022946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altLang="ru-RU" sz="2800" b="1" dirty="0" smtClean="0">
                <a:solidFill>
                  <a:schemeClr val="bg1"/>
                </a:solidFill>
                <a:latin typeface="Century Gothic" pitchFamily="34" charset="0"/>
              </a:rPr>
              <a:t>Задание </a:t>
            </a:r>
            <a:endParaRPr lang="ru-RU" altLang="ru-RU" sz="2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8596" y="1142984"/>
            <a:ext cx="82153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Назовите главных героев этой сказки..</a:t>
            </a:r>
            <a:endParaRPr lang="kk-KZ" sz="3200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514350" indent="-514350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2) Вспомните имена братьев-падежей и их вопросы.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8" name="Picture 2" descr="красивый маленький мальчик в версии характер красивый в версии мальчик  мультфильм нарисован вручную буквами, мультфильм нарисован вручную буквами,  характер, стороны сделать маленький мальчик PNG и PSD-файл пнг для  бесплатной загрузк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102009">
            <a:off x="144071" y="3300512"/>
            <a:ext cx="1654062" cy="2116079"/>
          </a:xfrm>
          <a:prstGeom prst="rect">
            <a:avLst/>
          </a:prstGeom>
          <a:noFill/>
        </p:spPr>
      </p:pic>
      <p:pic>
        <p:nvPicPr>
          <p:cNvPr id="9" name="Picture 16" descr="Иллюстрация, Прекрасный маленький мальчик, любовь, ребенок, рука png |  PNGWi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32" y="4214818"/>
            <a:ext cx="1643074" cy="2000264"/>
          </a:xfrm>
          <a:prstGeom prst="rect">
            <a:avLst/>
          </a:prstGeom>
          <a:noFill/>
        </p:spPr>
      </p:pic>
      <p:pic>
        <p:nvPicPr>
          <p:cNvPr id="10" name="Picture 6" descr="Нарисованные мальчики, дети вектор. Vector Boys Collection #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2857496"/>
            <a:ext cx="1214446" cy="1928826"/>
          </a:xfrm>
          <a:prstGeom prst="rect">
            <a:avLst/>
          </a:prstGeom>
          <a:noFill/>
        </p:spPr>
      </p:pic>
      <p:pic>
        <p:nvPicPr>
          <p:cNvPr id="11" name="Picture 14" descr="Картины мальчиков. Сочинение по картине «Мальчишки» Решетникова Ф.П.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3438" y="4572008"/>
            <a:ext cx="1285884" cy="2000264"/>
          </a:xfrm>
          <a:prstGeom prst="rect">
            <a:avLst/>
          </a:prstGeom>
          <a:noFill/>
        </p:spPr>
      </p:pic>
      <p:pic>
        <p:nvPicPr>
          <p:cNvPr id="12" name="Picture 22" descr="харизматичный парень симпатичный мальчик в версии мальчик симпатичный  маленький мальчик, мультфильм нарисован вручную буквами, харизматичный  парень, милый мальчик PNG и PSD-файл пнг для бесплатной загрузк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445126">
            <a:off x="5979904" y="2748130"/>
            <a:ext cx="1610875" cy="2014281"/>
          </a:xfrm>
          <a:prstGeom prst="rect">
            <a:avLst/>
          </a:prstGeom>
          <a:noFill/>
        </p:spPr>
      </p:pic>
      <p:pic>
        <p:nvPicPr>
          <p:cNvPr id="13" name="Picture 12" descr="Нарисованные мальчики, дети вектор. Vector Boys Collection #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610431">
            <a:off x="7542651" y="3715085"/>
            <a:ext cx="1399072" cy="20270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357423" y="444913"/>
            <a:ext cx="5222882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Братья–падежи и их вопросы 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214422"/>
            <a:ext cx="750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красивый маленький мальчик в версии характер красивый в версии мальчик  мультфильм нарисован вручную буквами, мультфильм нарисован вручную буквами,  характер, стороны сделать маленький мальчик PNG и PSD-файл пнг для  бесплатной загрузк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928670"/>
            <a:ext cx="1571636" cy="185738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14282" y="2643182"/>
            <a:ext cx="20002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Именительный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падеж 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КТО? ЧТО?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16" descr="Иллюстрация, Прекрасный маленький мальчик, любовь, ребенок, рука png |  PNGWing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357554" y="928670"/>
            <a:ext cx="1643074" cy="1643074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3357554" y="2500306"/>
            <a:ext cx="17859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Родительный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падеж 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КОГО? ЧЕГО?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6" descr="Нарисованные мальчики, дети вектор. Vector Boys Collection #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7950" y="1000108"/>
            <a:ext cx="1500198" cy="178595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6429388" y="2714620"/>
            <a:ext cx="18573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Дательный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падеж 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КОМУ? ЧЕМУ?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4" descr="Картины мальчиков. Сочинение по картине «Мальчишки» Решетникова Ф.П.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4000504"/>
            <a:ext cx="1500198" cy="1714512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142844" y="5572140"/>
            <a:ext cx="16430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Винительный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падеж 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КОГО? ЧТО?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2" descr="харизматичный парень симпатичный мальчик в версии мальчик симпатичный  маленький мальчик, мультфильм нарисован вручную буквами, харизматичный  парень, милый мальчик PNG и PSD-файл пнг для бесплатной загрузк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57554" y="3786190"/>
            <a:ext cx="1571636" cy="1857388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3286116" y="5572140"/>
            <a:ext cx="1714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Творительный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падеж 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КЕМ? ЧЕМ?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2" descr="Нарисованные мальчики, дети вектор. Vector Boys Collection #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00760" y="3857628"/>
            <a:ext cx="1643074" cy="1785950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6286512" y="5572140"/>
            <a:ext cx="20717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Предложный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падеж </a:t>
            </a: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КОМ? О ЧЁМ?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"/>
            <a:ext cx="9144000" cy="63579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179512" y="928671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каждого падежа есть ВСПОМОГАТЕЛЬНОЕ СЛОВО                     (слово-помощник)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785926"/>
          <a:ext cx="8429684" cy="4429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8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6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690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падеж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вспомогательное слово </a:t>
                      </a:r>
                      <a:r>
                        <a:rPr lang="ru-RU" sz="2000" dirty="0" smtClean="0">
                          <a:solidFill>
                            <a:schemeClr val="bg1"/>
                          </a:solidFill>
                        </a:rPr>
                        <a:t>(слово-помощник)</a:t>
                      </a:r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вопросы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63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ИМЕНИТЕЛЬНЫЙ ПАДЕЖ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ЕСТЬ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КТО? ЧТО?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мам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32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РОДИТЕЛЬНЫЙ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ПАДЕЖ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НЕТ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КОГО?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ЧЕГО?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мам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32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ДАТЕЛЬНЫЙ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ПАДЕЖ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ДАТЬ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КОМУ? ЧЕМУ?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мам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32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ВИНИТЕЛЬНЫЙ ПАДЕЖ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ВИНЮ, ВИЖУ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КОГО? ЧТО?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мам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32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ТВОРИТЕЛЬНЫЙ ПАДЕЖ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ТВОРЮ,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ДОВОЛЕН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КЕМ?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ЧЕМ?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мам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ой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32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ПРЕДЛОЖНЫЙ ПАДЕЖ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ДУМАЮ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КОМ? О ЧЁМ?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 мам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614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71604" y="0"/>
            <a:ext cx="6215106" cy="63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Падежная игра</a:t>
            </a:r>
            <a:endParaRPr lang="ru-RU" altLang="ru-RU" sz="36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0034" y="2214554"/>
            <a:ext cx="7733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1071546"/>
            <a:ext cx="8429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Ребята! начинается падежная </a:t>
            </a:r>
            <a:r>
              <a:rPr lang="ru-RU" sz="24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знаем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именительный: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там?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Брат     и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сестр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Сейчас вопрос, потом ответ. – Вот правило </a:t>
            </a:r>
            <a:r>
              <a:rPr lang="ru-RU" sz="24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игры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Родительный: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Кого здесь нет?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Брат      и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сестр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 говоришь, я говорю, и рады мы </a:t>
            </a:r>
            <a:r>
              <a:rPr lang="ru-RU" sz="24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игре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Дательный: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Кому звоню?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Брат   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сестр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Играем вместе и вдвоём в падежную </a:t>
            </a:r>
            <a:r>
              <a:rPr lang="ru-RU" sz="24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игру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Винительный: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Кого мы ждём?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Брат       и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сестр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игре я падежи учу, доволен я </a:t>
            </a:r>
            <a:r>
              <a:rPr lang="ru-RU" sz="24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игрой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Творительный: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 кем я дружу?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брат            и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сестр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Запомнить можем мы легко все падежи </a:t>
            </a:r>
            <a:r>
              <a:rPr lang="ru-RU" sz="24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игре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Предложный: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Говорим о ком?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брат        и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сестр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 flipV="1">
            <a:off x="6286512" y="1571612"/>
            <a:ext cx="214314" cy="2047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0800000" flipV="1">
            <a:off x="7572396" y="1500174"/>
            <a:ext cx="35719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0800000" flipV="1">
            <a:off x="5500694" y="2214554"/>
            <a:ext cx="285752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0800000" flipV="1">
            <a:off x="7000892" y="2214554"/>
            <a:ext cx="35719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0800000" flipV="1">
            <a:off x="7072330" y="3714752"/>
            <a:ext cx="35719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10800000" flipV="1">
            <a:off x="6429388" y="2928934"/>
            <a:ext cx="35719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0800000" flipV="1">
            <a:off x="5500694" y="3714752"/>
            <a:ext cx="357190" cy="2857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 rot="10800000" flipV="1">
            <a:off x="5786446" y="4357694"/>
            <a:ext cx="785818" cy="3476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 rot="10800000" flipV="1">
            <a:off x="7786710" y="4357694"/>
            <a:ext cx="785818" cy="3476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ой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 rot="10800000" flipV="1">
            <a:off x="5715008" y="5143512"/>
            <a:ext cx="357190" cy="3476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0800000" flipV="1">
            <a:off x="7358082" y="5143512"/>
            <a:ext cx="357190" cy="3476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10800000" flipV="1">
            <a:off x="4786314" y="2928934"/>
            <a:ext cx="357190" cy="3476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1134</Words>
  <Application>Microsoft Office PowerPoint</Application>
  <PresentationFormat>Экран (4:3)</PresentationFormat>
  <Paragraphs>221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58</cp:revision>
  <dcterms:created xsi:type="dcterms:W3CDTF">2020-07-18T05:19:20Z</dcterms:created>
  <dcterms:modified xsi:type="dcterms:W3CDTF">2024-12-03T16:20:49Z</dcterms:modified>
</cp:coreProperties>
</file>