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15"/>
  </p:notesMasterIdLst>
  <p:sldIdLst>
    <p:sldId id="257" r:id="rId2"/>
    <p:sldId id="258" r:id="rId3"/>
    <p:sldId id="274" r:id="rId4"/>
    <p:sldId id="290" r:id="rId5"/>
    <p:sldId id="277" r:id="rId6"/>
    <p:sldId id="259" r:id="rId7"/>
    <p:sldId id="291" r:id="rId8"/>
    <p:sldId id="260" r:id="rId9"/>
    <p:sldId id="289" r:id="rId10"/>
    <p:sldId id="275" r:id="rId11"/>
    <p:sldId id="276" r:id="rId12"/>
    <p:sldId id="262" r:id="rId13"/>
    <p:sldId id="288" r:id="rId14"/>
  </p:sldIdLst>
  <p:sldSz cx="9144000" cy="6858000" type="screen4x3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J" initials="H" lastIdx="2" clrIdx="0">
    <p:extLst>
      <p:ext uri="{19B8F6BF-5375-455C-9EA6-DF929625EA0E}">
        <p15:presenceInfo xmlns:p15="http://schemas.microsoft.com/office/powerpoint/2012/main" userId="S::HJ@enpatricia.onmicrosoft.com::4b5d0f4e-a223-4acd-8953-7a950561d6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>
      <p:cViewPr varScale="1">
        <p:scale>
          <a:sx n="87" d="100"/>
          <a:sy n="87" d="100"/>
        </p:scale>
        <p:origin x="117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7134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90745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3045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5090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9807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84608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81066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04186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945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2840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0DEF0-1F3B-42B7-9FDE-6EB80D8BA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4D1A64-87CA-4BAB-9EB6-1A089072A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F6D613-7A18-4352-9480-5C39A484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EECFC-AD68-4390-970A-FEB980B7B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1E43A0-867B-4A95-A90D-A46ED668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01A643-4116-417C-AF86-060724C3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C48506-FC7E-4C3F-A30F-3AE8E2643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1704C3-00A2-4D05-A956-E57864DF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9D3F4B-44B1-459E-B4EB-4678513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A40455-7C15-4E3D-9F47-D11851E0C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E26AAB-CBCE-4FD9-A7D2-0FC72ABA2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FAC916-ABC5-4C1C-ABE0-55F8FB72A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172C14-48A3-48E7-B9DA-025711DF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06E3F-020B-4A7C-BE72-682F5D609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351EF7-572E-4254-8E31-06F54B689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90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A71DA-CFE4-4025-AE8F-252A16D6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052D4D-E7F2-41BF-9E1C-E80ED8FF7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0477B-018E-44D6-B416-8382EB48E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8215F-53A5-4D76-8004-D4023FE6D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9BB12E-DCBE-4C3B-9473-FEEE5C0C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31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0E917-694E-4ED7-81D2-1D5277E73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1F9EA9-7DCB-4676-B282-C57B4A524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8D1E12-54D9-4A74-A973-5B6DDAC25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18BE62-84B0-4D1C-8A89-6A007DC3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72C867-0A1B-4BA5-9AE0-5035E43C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60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9D584-F6E8-4958-9700-E8FD5E416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4F2E8F-2E6D-4CE4-B71F-5AF4287D1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DF556-91FB-4781-BA62-A5E5A66A8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6B4BB5-C9C9-45DC-90B1-1600DECBA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64FF58-D749-406F-907A-DF08A8802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725CF1-9FB1-4B31-8ECE-3BA24013D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44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61803-394A-4833-9FD3-F8837242A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74796C-0AFE-4BE8-B645-DA6F0F760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848A85-0C1F-4B38-B501-F2E326790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C7FFD8-3672-4DB3-87C2-B820611DA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E2D6B8-2A88-4D96-85C9-BE9177594B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43B553-AA8C-479B-94DB-13D9B7C31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38EECA-8D6B-46BD-9828-1BB0A5E5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B1E112-8A25-4E4E-AFDC-FCF5E542F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92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41C00-1B52-49D2-A67E-0E55FA76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DCB965-91BE-4A46-AEB0-0048AF79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07E6A2-9543-4D03-A429-71C72D23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DA2315-00F1-40E0-9A7A-100296FB1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3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9739C71-8746-4ECB-BA0C-15FC491C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5FEA71-FFDC-4B4A-88ED-C75B1A792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E29666-9F4D-499E-AF3F-F58D2956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85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F0C28-38D1-43E6-A324-130D82E6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B6F10A-74C1-44D5-B0DE-C8D848F2D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00127C-565B-437C-9484-FE2A07A69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3D24DC-8172-4FF4-BF09-9F3D5969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6992E7-990E-475A-8E29-A5B93497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0942A4-5912-4E17-A00E-02CD766CD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51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F04A0-9E47-41E2-A022-288395F98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913DA9-6EBA-4A4E-A90B-F9503EB06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1D3CFF-8641-498A-9E5C-8DF485113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4B557F-93DD-4CC3-A4D4-1ADFDC3B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65F3BA-95F2-4851-8DBE-C4C107B3A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BF77C7-199E-4CB8-84E8-B5AF3B7C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65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40511-36E2-43E5-BBE4-D52A27450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181AC4-1243-4946-8D7C-9C944F974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45CE51-04D5-465C-B0C7-03B6081C3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CF3A41-B0F6-44B7-86FF-FD89E1143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C7D4E-8F8A-43A3-9D07-B8CC481F9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60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kk-KZ" altLang="ru-RU" sz="2500" b="1" dirty="0">
                <a:latin typeface="Times New Roman" pitchFamily="18" charset="0"/>
                <a:cs typeface="Times New Roman" pitchFamily="18" charset="0"/>
              </a:rPr>
              <a:t>Кем быть?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25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язык и литература. 5 класс</a:t>
            </a: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-58584"/>
            <a:ext cx="9188797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10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670DF3-2494-4ED4-B2CA-D1117D8C5568}"/>
              </a:ext>
            </a:extLst>
          </p:cNvPr>
          <p:cNvSpPr/>
          <p:nvPr/>
        </p:nvSpPr>
        <p:spPr>
          <a:xfrm>
            <a:off x="1211844" y="1161364"/>
            <a:ext cx="6384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468ABA-3D44-4CA2-99F5-42C5922F33F0}"/>
              </a:ext>
            </a:extLst>
          </p:cNvPr>
          <p:cNvSpPr/>
          <p:nvPr/>
        </p:nvSpPr>
        <p:spPr>
          <a:xfrm>
            <a:off x="159188" y="980728"/>
            <a:ext cx="8301244" cy="563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в стихотворении « Кем быть ?»</a:t>
            </a:r>
            <a:endParaRPr lang="ru-KZ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названия профессий .Выпишите их.  На какой вопрос они отвечают?  В одну корзину собираем название профессий ,а в другую корзину собираем вопросы.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Примерные ответы:</a:t>
            </a:r>
            <a:endParaRPr lang="ru-KZ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K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348C4E-7E1A-4CCC-BC99-F6B8DFEFC7E9}"/>
              </a:ext>
            </a:extLst>
          </p:cNvPr>
          <p:cNvSpPr txBox="1"/>
          <p:nvPr/>
        </p:nvSpPr>
        <p:spPr>
          <a:xfrm>
            <a:off x="1475656" y="328134"/>
            <a:ext cx="483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Стратегия «Корзина идей»</a:t>
            </a:r>
            <a:endParaRPr lang="ru-KZ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Корзина. Картинка для аппликации — скачать и распечатать. Дом, предметы  быта — Посуда. «МААМ—картинки». Воспитателям детских садов, школьным  учителям и педагогам - Маам.ру">
            <a:extLst>
              <a:ext uri="{FF2B5EF4-FFF2-40B4-BE49-F238E27FC236}">
                <a16:creationId xmlns:a16="http://schemas.microsoft.com/office/drawing/2014/main" id="{A29FDAE0-4C40-4432-A9B9-FB12BAC93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2724324"/>
            <a:ext cx="2664296" cy="372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рзина. Картинка для аппликации — скачать и распечатать. Дом, предметы  быта — Посуда. «МААМ—картинки». Воспитателям детских садов, школьным  учителям и педагогам - Маам.ру">
            <a:extLst>
              <a:ext uri="{FF2B5EF4-FFF2-40B4-BE49-F238E27FC236}">
                <a16:creationId xmlns:a16="http://schemas.microsoft.com/office/drawing/2014/main" id="{A89409AF-0990-4EF4-BC3A-F2064F9A3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22" y="2581297"/>
            <a:ext cx="2664295" cy="378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AE248-CA02-452C-BB49-D834073E623E}"/>
              </a:ext>
            </a:extLst>
          </p:cNvPr>
          <p:cNvSpPr txBox="1"/>
          <p:nvPr/>
        </p:nvSpPr>
        <p:spPr>
          <a:xfrm>
            <a:off x="1339100" y="3085411"/>
            <a:ext cx="1415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Столяру</a:t>
            </a:r>
          </a:p>
          <a:p>
            <a:r>
              <a:rPr lang="ru-RU" b="1" dirty="0">
                <a:solidFill>
                  <a:srgbClr val="FF0000"/>
                </a:solidFill>
              </a:rPr>
              <a:t>Инженеру</a:t>
            </a:r>
          </a:p>
          <a:p>
            <a:r>
              <a:rPr lang="ru-RU" b="1" dirty="0">
                <a:solidFill>
                  <a:srgbClr val="FF0000"/>
                </a:solidFill>
              </a:rPr>
              <a:t>Доктору</a:t>
            </a:r>
          </a:p>
          <a:p>
            <a:r>
              <a:rPr lang="ru-RU" b="1" dirty="0">
                <a:solidFill>
                  <a:srgbClr val="FF0000"/>
                </a:solidFill>
              </a:rPr>
              <a:t>Докторам</a:t>
            </a:r>
          </a:p>
          <a:p>
            <a:r>
              <a:rPr lang="ru-RU" b="1" dirty="0">
                <a:solidFill>
                  <a:srgbClr val="FF0000"/>
                </a:solidFill>
              </a:rPr>
              <a:t>Летчику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6C54CE-5A40-4B2A-9B55-B25AFE15B25C}"/>
              </a:ext>
            </a:extLst>
          </p:cNvPr>
          <p:cNvSpPr txBox="1"/>
          <p:nvPr/>
        </p:nvSpPr>
        <p:spPr>
          <a:xfrm>
            <a:off x="5652120" y="3085411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Кому?Чему</a:t>
            </a:r>
            <a:r>
              <a:rPr lang="ru-RU" b="1" dirty="0"/>
              <a:t>?</a:t>
            </a:r>
          </a:p>
          <a:p>
            <a:r>
              <a:rPr lang="ru-RU" b="1" dirty="0" err="1"/>
              <a:t>Кому?Чему</a:t>
            </a:r>
            <a:r>
              <a:rPr lang="ru-RU" b="1" dirty="0"/>
              <a:t>?</a:t>
            </a:r>
          </a:p>
          <a:p>
            <a:r>
              <a:rPr lang="ru-RU" b="1" dirty="0" err="1"/>
              <a:t>Кому?Чему</a:t>
            </a:r>
            <a:r>
              <a:rPr lang="ru-RU" b="1" dirty="0"/>
              <a:t>?</a:t>
            </a:r>
          </a:p>
          <a:p>
            <a:r>
              <a:rPr lang="ru-RU" b="1" dirty="0" err="1"/>
              <a:t>Кому?Чему</a:t>
            </a:r>
            <a:r>
              <a:rPr lang="ru-RU" b="1" dirty="0"/>
              <a:t>?</a:t>
            </a:r>
            <a:endParaRPr lang="ru-KZ" b="1" dirty="0"/>
          </a:p>
        </p:txBody>
      </p:sp>
    </p:spTree>
    <p:extLst>
      <p:ext uri="{BB962C8B-B14F-4D97-AF65-F5344CB8AC3E}">
        <p14:creationId xmlns:p14="http://schemas.microsoft.com/office/powerpoint/2010/main" val="405642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-38936" y="0"/>
            <a:ext cx="9166038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300004" y="260648"/>
            <a:ext cx="7891044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C0B2BE4-D653-4DC2-849A-6508B1ACA6E6}"/>
              </a:ext>
            </a:extLst>
          </p:cNvPr>
          <p:cNvSpPr/>
          <p:nvPr/>
        </p:nvSpPr>
        <p:spPr>
          <a:xfrm>
            <a:off x="179512" y="98333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3657D9-C793-47C3-A167-927B74896F34}"/>
              </a:ext>
            </a:extLst>
          </p:cNvPr>
          <p:cNvSpPr txBox="1"/>
          <p:nvPr/>
        </p:nvSpPr>
        <p:spPr>
          <a:xfrm>
            <a:off x="3635896" y="38290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Рефлексия</a:t>
            </a:r>
            <a:endParaRPr lang="ru-KZ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BA9D05-0D71-4B83-A1C5-9D3C5F5F50A6}"/>
              </a:ext>
            </a:extLst>
          </p:cNvPr>
          <p:cNvSpPr/>
          <p:nvPr/>
        </p:nvSpPr>
        <p:spPr>
          <a:xfrm>
            <a:off x="1057855" y="1120404"/>
            <a:ext cx="6375342" cy="367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Стратегия «Нарисуй свой мозг»</a:t>
            </a:r>
            <a:endParaRPr lang="ru-KZ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K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я узнал … 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K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научился … 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K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смогу… .</a:t>
            </a:r>
            <a:endParaRPr lang="ru-K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B1CCA723-9BC2-4B42-A9F3-F36AA13AB146}"/>
              </a:ext>
            </a:extLst>
          </p:cNvPr>
          <p:cNvSpPr/>
          <p:nvPr/>
        </p:nvSpPr>
        <p:spPr>
          <a:xfrm>
            <a:off x="5148064" y="2206566"/>
            <a:ext cx="2808312" cy="2086530"/>
          </a:xfrm>
          <a:prstGeom prst="wedgeEllipseCallout">
            <a:avLst>
              <a:gd name="adj1" fmla="val -49158"/>
              <a:gd name="adj2" fmla="val 71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2055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-10492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17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911B8CC8-BCC4-420D-87EE-02BC376945E1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717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Прямоугольник 5"/>
          <p:cNvSpPr/>
          <p:nvPr/>
        </p:nvSpPr>
        <p:spPr>
          <a:xfrm>
            <a:off x="300004" y="1158123"/>
            <a:ext cx="8276668" cy="511818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F04AF-CA59-4D1F-BC44-A8711FC20BF8}"/>
              </a:ext>
            </a:extLst>
          </p:cNvPr>
          <p:cNvSpPr txBox="1"/>
          <p:nvPr/>
        </p:nvSpPr>
        <p:spPr>
          <a:xfrm>
            <a:off x="2915816" y="370955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Домашнее задание</a:t>
            </a:r>
            <a:endParaRPr lang="ru-KZ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312AB-E7EB-45A3-8D14-774D037C4E5B}"/>
              </a:ext>
            </a:extLst>
          </p:cNvPr>
          <p:cNvSpPr txBox="1"/>
          <p:nvPr/>
        </p:nvSpPr>
        <p:spPr>
          <a:xfrm>
            <a:off x="747152" y="1151878"/>
            <a:ext cx="771328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Составьте </a:t>
            </a:r>
            <a:r>
              <a:rPr lang="ru-RU" sz="2800" dirty="0" err="1"/>
              <a:t>синквейн</a:t>
            </a:r>
            <a:r>
              <a:rPr lang="ru-RU" sz="2800" dirty="0"/>
              <a:t> к слову «</a:t>
            </a:r>
            <a:r>
              <a:rPr lang="ru-RU" sz="2800" b="1" i="1" dirty="0"/>
              <a:t>труд».</a:t>
            </a:r>
          </a:p>
          <a:p>
            <a:pPr algn="ctr"/>
            <a:endParaRPr lang="ru-RU" sz="2800" b="1" i="1" dirty="0">
              <a:solidFill>
                <a:srgbClr val="FF0000"/>
              </a:solidFill>
            </a:endParaRPr>
          </a:p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Примерные ответы:</a:t>
            </a:r>
          </a:p>
          <a:p>
            <a:pPr algn="ctr"/>
            <a:endParaRPr lang="ru-RU" sz="2800" b="1" i="1" dirty="0">
              <a:solidFill>
                <a:srgbClr val="FF0000"/>
              </a:solidFill>
            </a:endParaRPr>
          </a:p>
          <a:p>
            <a:r>
              <a:rPr lang="ru-RU" sz="2800" b="1" i="1" dirty="0"/>
              <a:t>1.Труд.</a:t>
            </a:r>
          </a:p>
          <a:p>
            <a:r>
              <a:rPr lang="ru-RU" sz="2800" b="1" i="1" dirty="0"/>
              <a:t>2.Развивающий,интересный.</a:t>
            </a:r>
          </a:p>
          <a:p>
            <a:r>
              <a:rPr lang="ru-RU" sz="2800" b="1" i="1" dirty="0"/>
              <a:t>3.Облагораживает,оживляет,занимает.</a:t>
            </a:r>
          </a:p>
          <a:p>
            <a:r>
              <a:rPr lang="ru-RU" sz="2800" b="1" i="1" dirty="0"/>
              <a:t>4.</a:t>
            </a:r>
            <a:r>
              <a:rPr lang="ru-RU" dirty="0"/>
              <a:t> </a:t>
            </a:r>
            <a:r>
              <a:rPr lang="ru-RU" sz="2800" b="1" i="1" dirty="0"/>
              <a:t>Целесообразная деятельность человека.</a:t>
            </a:r>
          </a:p>
          <a:p>
            <a:r>
              <a:rPr lang="ru-RU" sz="2800" b="1" i="1" dirty="0"/>
              <a:t>5.Деятельность.</a:t>
            </a:r>
          </a:p>
          <a:p>
            <a:pPr algn="ctr"/>
            <a:endParaRPr lang="ru-KZ" sz="2400" dirty="0">
              <a:solidFill>
                <a:srgbClr val="FF0000"/>
              </a:solidFill>
            </a:endParaRPr>
          </a:p>
        </p:txBody>
      </p:sp>
      <p:pic>
        <p:nvPicPr>
          <p:cNvPr id="11" name="Picture 2" descr="Картинки по запросу скачать картинку книги бесплатно">
            <a:extLst>
              <a:ext uri="{FF2B5EF4-FFF2-40B4-BE49-F238E27FC236}">
                <a16:creationId xmlns:a16="http://schemas.microsoft.com/office/drawing/2014/main" id="{48D9B968-5BB1-4E37-BDD9-974CDC32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38" y="4581134"/>
            <a:ext cx="2416110" cy="184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6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C575EAB-4B67-4C95-950F-9D71058F8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-16558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8F362B83-3BF5-4A34-A755-DB16F178A2B7}"/>
              </a:ext>
            </a:extLst>
          </p:cNvPr>
          <p:cNvGrpSpPr>
            <a:grpSpLocks/>
          </p:cNvGrpSpPr>
          <p:nvPr/>
        </p:nvGrpSpPr>
        <p:grpSpPr bwMode="auto">
          <a:xfrm>
            <a:off x="1631694" y="1470086"/>
            <a:ext cx="5888758" cy="4398737"/>
            <a:chOff x="1037227" y="1115985"/>
            <a:chExt cx="7369006" cy="5190811"/>
          </a:xfrm>
        </p:grpSpPr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id="{4D350F64-EC5E-4B74-991E-CE1390FCE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8E9BC037-F22D-43EC-BE87-181256431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2A644B4B-69E7-4708-B504-F810263519F3}"/>
                  </a:ext>
                </a:extLst>
              </p:cNvPr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Oval 40">
                <a:extLst>
                  <a:ext uri="{FF2B5EF4-FFF2-40B4-BE49-F238E27FC236}">
                    <a16:creationId xmlns:a16="http://schemas.microsoft.com/office/drawing/2014/main" id="{C4A54ACA-90B9-4018-A904-A3B6350B8F44}"/>
                  </a:ext>
                </a:extLst>
              </p:cNvPr>
              <p:cNvSpPr/>
              <p:nvPr/>
            </p:nvSpPr>
            <p:spPr>
              <a:xfrm>
                <a:off x="885488" y="4047098"/>
                <a:ext cx="1775224" cy="171757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Заманауи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технология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9" name="Group 43">
              <a:extLst>
                <a:ext uri="{FF2B5EF4-FFF2-40B4-BE49-F238E27FC236}">
                  <a16:creationId xmlns:a16="http://schemas.microsoft.com/office/drawing/2014/main" id="{EDDECB5D-6A86-4A13-817C-8BDF9182A6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28" name="Oval 44">
                <a:extLst>
                  <a:ext uri="{FF2B5EF4-FFF2-40B4-BE49-F238E27FC236}">
                    <a16:creationId xmlns:a16="http://schemas.microsoft.com/office/drawing/2014/main" id="{C35E3A0F-C262-46F2-A9F9-D677934BAD47}"/>
                  </a:ext>
                </a:extLst>
              </p:cNvPr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Oval 45">
                <a:extLst>
                  <a:ext uri="{FF2B5EF4-FFF2-40B4-BE49-F238E27FC236}">
                    <a16:creationId xmlns:a16="http://schemas.microsoft.com/office/drawing/2014/main" id="{F0260842-4D0C-45A6-A9F4-8A423EDC9BEE}"/>
                  </a:ext>
                </a:extLst>
              </p:cNvPr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Білімді</a:t>
                </a:r>
                <a:r>
                  <a:rPr lang="ru-RU" sz="16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бағалау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" name="Group 46">
              <a:extLst>
                <a:ext uri="{FF2B5EF4-FFF2-40B4-BE49-F238E27FC236}">
                  <a16:creationId xmlns:a16="http://schemas.microsoft.com/office/drawing/2014/main" id="{3C96B566-F647-4AA7-91F9-F6B3E52A75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26" name="Oval 47">
                <a:extLst>
                  <a:ext uri="{FF2B5EF4-FFF2-40B4-BE49-F238E27FC236}">
                    <a16:creationId xmlns:a16="http://schemas.microsoft.com/office/drawing/2014/main" id="{61D77FCF-DC07-465E-B894-79D9855AF021}"/>
                  </a:ext>
                </a:extLst>
              </p:cNvPr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Oval 48">
                <a:extLst>
                  <a:ext uri="{FF2B5EF4-FFF2-40B4-BE49-F238E27FC236}">
                    <a16:creationId xmlns:a16="http://schemas.microsoft.com/office/drawing/2014/main" id="{D215DCA5-F3A3-490B-8B1F-8FC1D13144D0}"/>
                  </a:ext>
                </a:extLst>
              </p:cNvPr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Қол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жетімді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Group 49">
              <a:extLst>
                <a:ext uri="{FF2B5EF4-FFF2-40B4-BE49-F238E27FC236}">
                  <a16:creationId xmlns:a16="http://schemas.microsoft.com/office/drawing/2014/main" id="{783D6063-69DC-4676-AB1A-96A4DE653B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2841" y="1247817"/>
              <a:ext cx="1749860" cy="1749860"/>
              <a:chOff x="628650" y="3771900"/>
              <a:chExt cx="2267594" cy="2267594"/>
            </a:xfrm>
          </p:grpSpPr>
          <p:sp>
            <p:nvSpPr>
              <p:cNvPr id="24" name="Oval 50">
                <a:extLst>
                  <a:ext uri="{FF2B5EF4-FFF2-40B4-BE49-F238E27FC236}">
                    <a16:creationId xmlns:a16="http://schemas.microsoft.com/office/drawing/2014/main" id="{9DD64FAB-A2A9-46A7-8FC8-97C93AA8D5C7}"/>
                  </a:ext>
                </a:extLst>
              </p:cNvPr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Oval 62">
                <a:extLst>
                  <a:ext uri="{FF2B5EF4-FFF2-40B4-BE49-F238E27FC236}">
                    <a16:creationId xmlns:a16="http://schemas.microsoft.com/office/drawing/2014/main" id="{3F0AA1DD-4672-4C74-8FAD-41A6310FE053}"/>
                  </a:ext>
                </a:extLst>
              </p:cNvPr>
              <p:cNvSpPr/>
              <p:nvPr/>
            </p:nvSpPr>
            <p:spPr>
              <a:xfrm>
                <a:off x="902686" y="4045390"/>
                <a:ext cx="1719777" cy="17197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Цифрлы</a:t>
                </a:r>
                <a:r>
                  <a:rPr lang="ru-RU" sz="11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аза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стан</a:t>
                </a:r>
                <a:endParaRPr lang="ru-RU" sz="16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" name="Group 63">
              <a:extLst>
                <a:ext uri="{FF2B5EF4-FFF2-40B4-BE49-F238E27FC236}">
                  <a16:creationId xmlns:a16="http://schemas.microsoft.com/office/drawing/2014/main" id="{9CE56EBB-2077-41EB-AE6B-29758EC26B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9511" y="1772278"/>
              <a:ext cx="1656722" cy="1656722"/>
              <a:chOff x="628650" y="3771900"/>
              <a:chExt cx="2267594" cy="2267594"/>
            </a:xfrm>
          </p:grpSpPr>
          <p:sp>
            <p:nvSpPr>
              <p:cNvPr id="22" name="Oval 64">
                <a:extLst>
                  <a:ext uri="{FF2B5EF4-FFF2-40B4-BE49-F238E27FC236}">
                    <a16:creationId xmlns:a16="http://schemas.microsoft.com/office/drawing/2014/main" id="{06B850DC-089E-4EF1-BC57-5D856376D740}"/>
                  </a:ext>
                </a:extLst>
              </p:cNvPr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Oval 65">
                <a:extLst>
                  <a:ext uri="{FF2B5EF4-FFF2-40B4-BE49-F238E27FC236}">
                    <a16:creationId xmlns:a16="http://schemas.microsoft.com/office/drawing/2014/main" id="{BA2AB217-5B43-4626-8FC9-7AF78F48CCD6}"/>
                  </a:ext>
                </a:extLst>
              </p:cNvPr>
              <p:cNvSpPr/>
              <p:nvPr/>
            </p:nvSpPr>
            <p:spPr>
              <a:xfrm>
                <a:off x="901615" y="4044711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Дербес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оқыту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" name="Group 66">
              <a:extLst>
                <a:ext uri="{FF2B5EF4-FFF2-40B4-BE49-F238E27FC236}">
                  <a16:creationId xmlns:a16="http://schemas.microsoft.com/office/drawing/2014/main" id="{F5CEDCC9-9279-4931-AB01-A7EC9AFDC9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20" name="Oval 67">
                <a:extLst>
                  <a:ext uri="{FF2B5EF4-FFF2-40B4-BE49-F238E27FC236}">
                    <a16:creationId xmlns:a16="http://schemas.microsoft.com/office/drawing/2014/main" id="{73B739EA-0194-4247-8853-B5867EE0E7FA}"/>
                  </a:ext>
                </a:extLst>
              </p:cNvPr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Oval 68">
                <a:extLst>
                  <a:ext uri="{FF2B5EF4-FFF2-40B4-BE49-F238E27FC236}">
                    <a16:creationId xmlns:a16="http://schemas.microsoft.com/office/drawing/2014/main" id="{BCAC8451-EE4D-4B2B-BCAD-4F8DC076E53A}"/>
                  </a:ext>
                </a:extLst>
              </p:cNvPr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Н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ә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тижелі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" name="Group 69">
              <a:extLst>
                <a:ext uri="{FF2B5EF4-FFF2-40B4-BE49-F238E27FC236}">
                  <a16:creationId xmlns:a16="http://schemas.microsoft.com/office/drawing/2014/main" id="{5A4220B2-C480-4DC7-8897-60A31C7DB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3194" y="3048282"/>
              <a:ext cx="1388120" cy="1388120"/>
              <a:chOff x="628650" y="3771900"/>
              <a:chExt cx="2267594" cy="2267594"/>
            </a:xfrm>
          </p:grpSpPr>
          <p:sp>
            <p:nvSpPr>
              <p:cNvPr id="18" name="Oval 70">
                <a:extLst>
                  <a:ext uri="{FF2B5EF4-FFF2-40B4-BE49-F238E27FC236}">
                    <a16:creationId xmlns:a16="http://schemas.microsoft.com/office/drawing/2014/main" id="{C1061E31-AB35-4976-B6CE-A8603BEBC84B}"/>
                  </a:ext>
                </a:extLst>
              </p:cNvPr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Oval 71">
                <a:extLst>
                  <a:ext uri="{FF2B5EF4-FFF2-40B4-BE49-F238E27FC236}">
                    <a16:creationId xmlns:a16="http://schemas.microsoft.com/office/drawing/2014/main" id="{4218C1EB-E7B8-4543-80DF-E0891F55A3B7}"/>
                  </a:ext>
                </a:extLst>
              </p:cNvPr>
              <p:cNvSpPr/>
              <p:nvPr/>
            </p:nvSpPr>
            <p:spPr>
              <a:xfrm>
                <a:off x="903603" y="4046077"/>
                <a:ext cx="1716722" cy="171925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Тиімді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5" name="Group 72">
              <a:extLst>
                <a:ext uri="{FF2B5EF4-FFF2-40B4-BE49-F238E27FC236}">
                  <a16:creationId xmlns:a16="http://schemas.microsoft.com/office/drawing/2014/main" id="{0156038F-3A19-411B-89E6-E4F2C4C6DD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16" name="Oval 73">
                <a:extLst>
                  <a:ext uri="{FF2B5EF4-FFF2-40B4-BE49-F238E27FC236}">
                    <a16:creationId xmlns:a16="http://schemas.microsoft.com/office/drawing/2014/main" id="{30148ADE-87BE-44BA-9B1B-D45CD7B1F6EE}"/>
                  </a:ext>
                </a:extLst>
              </p:cNvPr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Oval 74">
                <a:extLst>
                  <a:ext uri="{FF2B5EF4-FFF2-40B4-BE49-F238E27FC236}">
                    <a16:creationId xmlns:a16="http://schemas.microsoft.com/office/drawing/2014/main" id="{B6219FB5-DC26-4497-86D3-F5E3854861E9}"/>
                  </a:ext>
                </a:extLst>
              </p:cNvPr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Үш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тілді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EB8FD84-6552-425B-97EA-C00488C5C8EC}"/>
              </a:ext>
            </a:extLst>
          </p:cNvPr>
          <p:cNvSpPr/>
          <p:nvPr/>
        </p:nvSpPr>
        <p:spPr>
          <a:xfrm>
            <a:off x="5032762" y="5686515"/>
            <a:ext cx="3613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b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 algn="r">
              <a:defRPr/>
            </a:pPr>
            <a:r>
              <a:rPr lang="ru-RU" b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FA7D716-7F90-4EF2-A26E-7E842D545C42}"/>
              </a:ext>
            </a:extLst>
          </p:cNvPr>
          <p:cNvSpPr/>
          <p:nvPr/>
        </p:nvSpPr>
        <p:spPr>
          <a:xfrm>
            <a:off x="0" y="990898"/>
            <a:ext cx="4323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-RU" sz="2000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сапалы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білім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238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848434" y="980728"/>
            <a:ext cx="7517721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узнаете: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- понимать общее содержание сообщения продолжительностью не более 2-3 минут, определяя тему текста;</a:t>
            </a:r>
            <a:endParaRPr lang="ru-KZ" dirty="0"/>
          </a:p>
          <a:p>
            <a:endParaRPr lang="ru-RU" dirty="0"/>
          </a:p>
          <a:p>
            <a:r>
              <a:rPr lang="ru-RU" b="1" dirty="0"/>
              <a:t>Вы научитесь:</a:t>
            </a:r>
          </a:p>
          <a:p>
            <a:endParaRPr lang="ru-RU" b="1" dirty="0"/>
          </a:p>
          <a:p>
            <a:r>
              <a:rPr lang="ru-RU" dirty="0"/>
              <a:t>- создавать высказывание (рассуждение)на основе текстов;</a:t>
            </a:r>
            <a:endParaRPr lang="ru-KZ" dirty="0"/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Что надо чтобы написать книгу и определить насколько она хороша?:  kiowa_mike — LiveJournal">
            <a:extLst>
              <a:ext uri="{FF2B5EF4-FFF2-40B4-BE49-F238E27FC236}">
                <a16:creationId xmlns:a16="http://schemas.microsoft.com/office/drawing/2014/main" id="{336DEB11-C3B8-495B-BC4F-D72AA3756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205" y="4106040"/>
            <a:ext cx="2592288" cy="1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60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415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047371" y="266221"/>
            <a:ext cx="290100" cy="69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06DBBD-0F47-4A45-9013-9C634BA9FA0E}"/>
              </a:ext>
            </a:extLst>
          </p:cNvPr>
          <p:cNvSpPr/>
          <p:nvPr/>
        </p:nvSpPr>
        <p:spPr>
          <a:xfrm>
            <a:off x="3192420" y="429797"/>
            <a:ext cx="33958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Психологический настрой</a:t>
            </a:r>
          </a:p>
        </p:txBody>
      </p:sp>
      <p:pic>
        <p:nvPicPr>
          <p:cNvPr id="11" name="Picture 6" descr="Заяц | Characters Power вики | Fandom">
            <a:extLst>
              <a:ext uri="{FF2B5EF4-FFF2-40B4-BE49-F238E27FC236}">
                <a16:creationId xmlns:a16="http://schemas.microsoft.com/office/drawing/2014/main" id="{915536A2-06CB-4F1E-A583-6D9FB1028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59" y="983423"/>
            <a:ext cx="2022409" cy="397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751BF8-D1E8-483C-B6F3-36B163DD0D5F}"/>
              </a:ext>
            </a:extLst>
          </p:cNvPr>
          <p:cNvSpPr/>
          <p:nvPr/>
        </p:nvSpPr>
        <p:spPr>
          <a:xfrm>
            <a:off x="2286000" y="1428453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Мы- умные! </a:t>
            </a:r>
          </a:p>
          <a:p>
            <a:pPr algn="ctr"/>
            <a:r>
              <a:rPr lang="ru-RU" sz="2400" b="1" dirty="0"/>
              <a:t>Мы- дружные! </a:t>
            </a:r>
          </a:p>
          <a:p>
            <a:pPr algn="ctr"/>
            <a:r>
              <a:rPr lang="ru-RU" sz="2400" b="1" dirty="0"/>
              <a:t>Мы – внимательные! </a:t>
            </a:r>
          </a:p>
          <a:p>
            <a:pPr algn="ctr"/>
            <a:r>
              <a:rPr lang="ru-RU" sz="2400" b="1" dirty="0"/>
              <a:t>Мы – старательные! </a:t>
            </a:r>
          </a:p>
          <a:p>
            <a:pPr algn="ctr"/>
            <a:r>
              <a:rPr lang="ru-RU" sz="2400" b="1" dirty="0"/>
              <a:t>Мы отлично учимся! </a:t>
            </a:r>
          </a:p>
          <a:p>
            <a:pPr algn="ctr"/>
            <a:r>
              <a:rPr lang="ru-RU" sz="2400" b="1" dirty="0"/>
              <a:t>Все у нас получится! </a:t>
            </a:r>
          </a:p>
          <a:p>
            <a:pPr algn="ctr"/>
            <a:endParaRPr lang="ru-RU" sz="2400" b="1" dirty="0">
              <a:solidFill>
                <a:schemeClr val="tx2"/>
              </a:solidFill>
            </a:endParaRPr>
          </a:p>
          <a:p>
            <a:pPr algn="ctr"/>
            <a:endParaRPr lang="ru-RU" b="1" dirty="0">
              <a:solidFill>
                <a:schemeClr val="tx2"/>
              </a:solidFill>
            </a:endParaRPr>
          </a:p>
          <a:p>
            <a:endParaRPr lang="ru-KZ" dirty="0"/>
          </a:p>
          <a:p>
            <a:r>
              <a:rPr lang="ru-RU" dirty="0"/>
              <a:t> </a:t>
            </a:r>
            <a:endParaRPr lang="ru-KZ" dirty="0"/>
          </a:p>
          <a:p>
            <a:pPr algn="ctr"/>
            <a:endParaRPr lang="ru-KZ" dirty="0"/>
          </a:p>
          <a:p>
            <a:pPr algn="ctr"/>
            <a:r>
              <a:rPr lang="ru-RU" dirty="0"/>
              <a:t> </a:t>
            </a:r>
            <a:endParaRPr lang="ru-KZ" dirty="0"/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8853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BDC2741A-DD98-4BC5-8271-22888C56D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-3311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EF3250-EABC-443C-9917-5EF33C17AE98}"/>
              </a:ext>
            </a:extLst>
          </p:cNvPr>
          <p:cNvSpPr txBox="1"/>
          <p:nvPr/>
        </p:nvSpPr>
        <p:spPr>
          <a:xfrm>
            <a:off x="1331640" y="1628800"/>
            <a:ext cx="604867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Я не знаю пока, кем я стану,</a:t>
            </a:r>
            <a:endParaRPr lang="ru-KZ" sz="2400" b="1" dirty="0"/>
          </a:p>
          <a:p>
            <a:pPr algn="ctr"/>
            <a:r>
              <a:rPr lang="ru-RU" sz="2400" b="1" dirty="0"/>
              <a:t>И куда я работать пойду.</a:t>
            </a:r>
            <a:endParaRPr lang="ru-KZ" sz="2400" b="1" dirty="0"/>
          </a:p>
          <a:p>
            <a:pPr algn="ctr"/>
            <a:r>
              <a:rPr lang="ru-RU" sz="2400" b="1" dirty="0"/>
              <a:t>То мне хочется стать капитаном,</a:t>
            </a:r>
            <a:endParaRPr lang="ru-KZ" sz="2400" b="1" dirty="0"/>
          </a:p>
          <a:p>
            <a:pPr algn="ctr"/>
            <a:r>
              <a:rPr lang="ru-RU" sz="2400" b="1" dirty="0"/>
              <a:t>То командовать башенным краном… 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r"/>
            <a:r>
              <a:rPr lang="ru-RU" dirty="0"/>
              <a:t>(Из книги «33 профессии»)</a:t>
            </a:r>
            <a:endParaRPr lang="ru-KZ" dirty="0"/>
          </a:p>
          <a:p>
            <a:pPr algn="ctr"/>
            <a:endParaRPr lang="ru-RU" dirty="0"/>
          </a:p>
          <a:p>
            <a:pPr algn="ctr"/>
            <a:endParaRPr lang="ru-KZ" dirty="0"/>
          </a:p>
          <a:p>
            <a:pPr algn="ctr"/>
            <a:r>
              <a:rPr lang="ru-RU" dirty="0"/>
              <a:t> </a:t>
            </a:r>
            <a:endParaRPr lang="ru-KZ" dirty="0"/>
          </a:p>
          <a:p>
            <a:endParaRPr lang="ru-KZ" dirty="0"/>
          </a:p>
        </p:txBody>
      </p:sp>
      <p:pic>
        <p:nvPicPr>
          <p:cNvPr id="8" name="Picture 4" descr="Картинки по запросу скачать картинку книги бесплатно">
            <a:extLst>
              <a:ext uri="{FF2B5EF4-FFF2-40B4-BE49-F238E27FC236}">
                <a16:creationId xmlns:a16="http://schemas.microsoft.com/office/drawing/2014/main" id="{2A4F829F-4A4F-4655-A254-DBE343CAB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08" y="4480303"/>
            <a:ext cx="2250875" cy="158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552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-90950" y="130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5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2021038" y="463639"/>
            <a:ext cx="4639194" cy="72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endParaRPr lang="ru-KZ" sz="1800" b="1" dirty="0">
              <a:solidFill>
                <a:schemeClr val="bg1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DE77DE-25EC-4E3F-A480-D81C8DE76EAE}"/>
              </a:ext>
            </a:extLst>
          </p:cNvPr>
          <p:cNvSpPr/>
          <p:nvPr/>
        </p:nvSpPr>
        <p:spPr>
          <a:xfrm>
            <a:off x="755576" y="1289953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FD9C56-A532-4F4A-9AA6-35AFC5337A01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3DFC412-965D-454C-A877-D093A81B0306}"/>
              </a:ext>
            </a:extLst>
          </p:cNvPr>
          <p:cNvSpPr/>
          <p:nvPr/>
        </p:nvSpPr>
        <p:spPr>
          <a:xfrm>
            <a:off x="448369" y="1302372"/>
            <a:ext cx="7930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BD536-CCD9-46F9-836D-10185A993157}"/>
              </a:ext>
            </a:extLst>
          </p:cNvPr>
          <p:cNvSpPr txBox="1"/>
          <p:nvPr/>
        </p:nvSpPr>
        <p:spPr>
          <a:xfrm>
            <a:off x="4340635" y="5013176"/>
            <a:ext cx="347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KZ" sz="2800" b="1" i="1" dirty="0"/>
          </a:p>
        </p:txBody>
      </p:sp>
      <p:pic>
        <p:nvPicPr>
          <p:cNvPr id="14" name="Picture 4" descr="Картинки по запросу скачать картинку книги бесплатно">
            <a:extLst>
              <a:ext uri="{FF2B5EF4-FFF2-40B4-BE49-F238E27FC236}">
                <a16:creationId xmlns:a16="http://schemas.microsoft.com/office/drawing/2014/main" id="{889A027F-567A-45F8-B069-BF30B349B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08" y="4480303"/>
            <a:ext cx="2250875" cy="158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FBB246-9493-4C78-9C31-4F7F8829BF61}"/>
              </a:ext>
            </a:extLst>
          </p:cNvPr>
          <p:cNvSpPr/>
          <p:nvPr/>
        </p:nvSpPr>
        <p:spPr>
          <a:xfrm>
            <a:off x="2551324" y="481240"/>
            <a:ext cx="3298595" cy="423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kern="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Вопросно-ответная беседа:</a:t>
            </a:r>
            <a:endParaRPr lang="ru-KZ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035A14-079D-401D-9B1B-147CB5274459}"/>
              </a:ext>
            </a:extLst>
          </p:cNvPr>
          <p:cNvSpPr/>
          <p:nvPr/>
        </p:nvSpPr>
        <p:spPr>
          <a:xfrm>
            <a:off x="484691" y="1247872"/>
            <a:ext cx="4572000" cy="46430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/>
              <a:t>-Что такое профессия?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-Какие профессии вы знаете?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-Назовите их и произнесите на казахском , английском языке.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Примерные ответы: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/>
              <a:t>"Профессия - это основное занятие человека, его трудовая деятельность" .</a:t>
            </a:r>
            <a:endParaRPr lang="ru-KZ" sz="1600" b="1" i="1" dirty="0"/>
          </a:p>
          <a:p>
            <a:pPr algn="ctr"/>
            <a:r>
              <a:rPr lang="ru-RU" i="1" dirty="0">
                <a:solidFill>
                  <a:srgbClr val="C00000"/>
                </a:solidFill>
              </a:rPr>
              <a:t>Шофёр</a:t>
            </a:r>
            <a:r>
              <a:rPr lang="ru-RU" i="1" dirty="0"/>
              <a:t>-</a:t>
            </a:r>
            <a:r>
              <a:rPr lang="kk-KZ" i="1" dirty="0"/>
              <a:t>жүргізуші </a:t>
            </a:r>
            <a:r>
              <a:rPr lang="ru-RU" i="1" dirty="0"/>
              <a:t>-</a:t>
            </a:r>
            <a:r>
              <a:rPr lang="en-US" i="1" dirty="0">
                <a:solidFill>
                  <a:schemeClr val="accent1"/>
                </a:solidFill>
              </a:rPr>
              <a:t>best man</a:t>
            </a:r>
            <a:endParaRPr lang="ru-KZ" i="1" dirty="0">
              <a:solidFill>
                <a:schemeClr val="accent1"/>
              </a:solidFill>
            </a:endParaRPr>
          </a:p>
          <a:p>
            <a:pPr algn="ctr"/>
            <a:r>
              <a:rPr lang="ru-RU" i="1" dirty="0" err="1">
                <a:solidFill>
                  <a:srgbClr val="C00000"/>
                </a:solidFill>
              </a:rPr>
              <a:t>Вра</a:t>
            </a:r>
            <a:r>
              <a:rPr lang="kk-KZ" i="1" dirty="0">
                <a:solidFill>
                  <a:srgbClr val="C00000"/>
                </a:solidFill>
              </a:rPr>
              <a:t>ч </a:t>
            </a:r>
            <a:r>
              <a:rPr lang="ru-RU" i="1" dirty="0"/>
              <a:t>-</a:t>
            </a:r>
            <a:r>
              <a:rPr lang="kk-KZ" i="1" dirty="0"/>
              <a:t>дәрігер</a:t>
            </a:r>
            <a:r>
              <a:rPr lang="ru-RU" i="1" dirty="0"/>
              <a:t>- </a:t>
            </a:r>
            <a:r>
              <a:rPr lang="en-US" i="1" dirty="0">
                <a:solidFill>
                  <a:schemeClr val="accent1"/>
                </a:solidFill>
              </a:rPr>
              <a:t>doctor</a:t>
            </a:r>
            <a:endParaRPr lang="ru-KZ" i="1" dirty="0">
              <a:solidFill>
                <a:schemeClr val="accent1"/>
              </a:solidFill>
            </a:endParaRPr>
          </a:p>
          <a:p>
            <a:pPr algn="ctr"/>
            <a:r>
              <a:rPr lang="ru-RU" i="1" dirty="0">
                <a:solidFill>
                  <a:srgbClr val="C00000"/>
                </a:solidFill>
              </a:rPr>
              <a:t>Учитель</a:t>
            </a:r>
            <a:r>
              <a:rPr lang="ru-RU" i="1" dirty="0"/>
              <a:t> -</a:t>
            </a:r>
            <a:r>
              <a:rPr lang="kk-KZ" i="1" dirty="0"/>
              <a:t>мұғалім</a:t>
            </a:r>
            <a:r>
              <a:rPr lang="ru-RU" i="1" dirty="0"/>
              <a:t>-</a:t>
            </a:r>
            <a:r>
              <a:rPr lang="en-US" i="1" dirty="0">
                <a:solidFill>
                  <a:schemeClr val="accent1"/>
                </a:solidFill>
              </a:rPr>
              <a:t>teacher</a:t>
            </a:r>
            <a:endParaRPr lang="ru-KZ" i="1" dirty="0">
              <a:solidFill>
                <a:schemeClr val="accent1"/>
              </a:solidFill>
            </a:endParaRPr>
          </a:p>
          <a:p>
            <a:pPr algn="ctr"/>
            <a:r>
              <a:rPr lang="ru-RU" i="1" dirty="0">
                <a:solidFill>
                  <a:srgbClr val="C00000"/>
                </a:solidFill>
              </a:rPr>
              <a:t>Плотник</a:t>
            </a:r>
            <a:r>
              <a:rPr lang="ru-RU" i="1" dirty="0"/>
              <a:t>-</a:t>
            </a:r>
            <a:r>
              <a:rPr lang="kk-KZ" i="1" dirty="0"/>
              <a:t> ағаш ұстазы</a:t>
            </a:r>
            <a:r>
              <a:rPr lang="ru-RU" i="1" dirty="0"/>
              <a:t>-</a:t>
            </a:r>
            <a:r>
              <a:rPr lang="en-US" i="1" dirty="0">
                <a:solidFill>
                  <a:schemeClr val="accent1"/>
                </a:solidFill>
              </a:rPr>
              <a:t>a carpenter</a:t>
            </a:r>
            <a:endParaRPr lang="ru-RU" sz="1600" i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K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3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0" y="-179062"/>
            <a:ext cx="9137100" cy="70922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WhatsApp Video 2020-10-14 at 16.59.12">
            <a:hlinkClick r:id="" action="ppaction://media"/>
            <a:extLst>
              <a:ext uri="{FF2B5EF4-FFF2-40B4-BE49-F238E27FC236}">
                <a16:creationId xmlns:a16="http://schemas.microsoft.com/office/drawing/2014/main" id="{DE56C5F6-C417-494C-A970-33D270B6B9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472" y="1421595"/>
            <a:ext cx="8190587" cy="45048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56407-00D2-48D2-A678-CD7EC7F64179}"/>
              </a:ext>
            </a:extLst>
          </p:cNvPr>
          <p:cNvSpPr txBox="1"/>
          <p:nvPr/>
        </p:nvSpPr>
        <p:spPr>
          <a:xfrm>
            <a:off x="1691680" y="260648"/>
            <a:ext cx="5304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Стихотворение «Кем быть?»</a:t>
            </a:r>
            <a:endParaRPr lang="ru-K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A4DECF83-A297-45F1-BDF4-6568EC465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16290" y="6627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63A275-C970-4C1C-874C-66E34EE65D69}"/>
              </a:ext>
            </a:extLst>
          </p:cNvPr>
          <p:cNvSpPr txBox="1"/>
          <p:nvPr/>
        </p:nvSpPr>
        <p:spPr>
          <a:xfrm>
            <a:off x="2483768" y="476672"/>
            <a:ext cx="38164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Вопросно-ответная беседа:</a:t>
            </a:r>
            <a:endParaRPr lang="ru-KZ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BFB4E-0A26-4418-B2D8-92ACDCC243F3}"/>
              </a:ext>
            </a:extLst>
          </p:cNvPr>
          <p:cNvSpPr txBox="1"/>
          <p:nvPr/>
        </p:nvSpPr>
        <p:spPr>
          <a:xfrm>
            <a:off x="357651" y="1153780"/>
            <a:ext cx="65527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-Какие чувства вызывает у читателя стихотворения о той или иной профессии?</a:t>
            </a:r>
          </a:p>
          <a:p>
            <a:endParaRPr lang="ru-RU" dirty="0"/>
          </a:p>
          <a:p>
            <a:r>
              <a:rPr lang="ru-RU" dirty="0"/>
              <a:t>-Какова основная мысль стихотворения?</a:t>
            </a:r>
          </a:p>
          <a:p>
            <a:endParaRPr lang="ru-RU" dirty="0"/>
          </a:p>
          <a:p>
            <a:r>
              <a:rPr lang="ru-RU" dirty="0"/>
              <a:t>-Какова цель данного стихотворения?</a:t>
            </a:r>
          </a:p>
          <a:p>
            <a:endParaRPr lang="ru-RU" dirty="0"/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Примерные ответы: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* Каждая профессия по-своему хороша, имеет свои плюсы  и минусы.</a:t>
            </a:r>
          </a:p>
          <a:p>
            <a:endParaRPr lang="ru-RU" dirty="0"/>
          </a:p>
          <a:p>
            <a:r>
              <a:rPr lang="ru-RU" dirty="0"/>
              <a:t>*Автор разъясняет значение каждой отдельной профессии.</a:t>
            </a:r>
          </a:p>
          <a:p>
            <a:endParaRPr lang="ru-RU" dirty="0"/>
          </a:p>
          <a:p>
            <a:r>
              <a:rPr lang="ru-RU" dirty="0"/>
              <a:t>*Суть темы в том ,кем станет человек ,когда закончится детство?</a:t>
            </a:r>
            <a:endParaRPr lang="ru-KZ" dirty="0"/>
          </a:p>
        </p:txBody>
      </p:sp>
      <p:pic>
        <p:nvPicPr>
          <p:cNvPr id="9" name="Picture 2" descr="Что надо чтобы написать книгу и определить насколько она хороша?:  kiowa_mike — LiveJournal">
            <a:extLst>
              <a:ext uri="{FF2B5EF4-FFF2-40B4-BE49-F238E27FC236}">
                <a16:creationId xmlns:a16="http://schemas.microsoft.com/office/drawing/2014/main" id="{C3516B5E-233F-4CE9-8C2D-BD10C35DB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959" y="5301208"/>
            <a:ext cx="2274534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53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-22399" y="0"/>
            <a:ext cx="9363766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8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3514F5F-7F7B-4210-82AA-63D8AB8DDF10}"/>
              </a:ext>
            </a:extLst>
          </p:cNvPr>
          <p:cNvSpPr txBox="1"/>
          <p:nvPr/>
        </p:nvSpPr>
        <p:spPr>
          <a:xfrm>
            <a:off x="1907704" y="418221"/>
            <a:ext cx="508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Стратегия «Фильтр идей»</a:t>
            </a:r>
            <a:endParaRPr lang="ru-KZ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621A0-B246-4A04-8BD8-6018B36B979F}"/>
              </a:ext>
            </a:extLst>
          </p:cNvPr>
          <p:cNvSpPr txBox="1"/>
          <p:nvPr/>
        </p:nvSpPr>
        <p:spPr>
          <a:xfrm>
            <a:off x="569016" y="1695239"/>
            <a:ext cx="7560840" cy="316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KZ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79D10D-2B96-4F95-A566-65CD030DA2DA}"/>
              </a:ext>
            </a:extLst>
          </p:cNvPr>
          <p:cNvSpPr/>
          <p:nvPr/>
        </p:nvSpPr>
        <p:spPr>
          <a:xfrm>
            <a:off x="457471" y="1063514"/>
            <a:ext cx="7560839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Собирать всё , что узнали по этому отрывку. В одну корзину собираем название профессий ,а в другую корзину собираем подходящие по смыслу прилагательные.</a:t>
            </a:r>
            <a:endParaRPr lang="ru-KZ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 </a:t>
            </a:r>
            <a:endParaRPr lang="ru-KZ" sz="16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5F7B1-E285-4E0A-BC57-B4DDAF2F6877}"/>
              </a:ext>
            </a:extLst>
          </p:cNvPr>
          <p:cNvSpPr txBox="1"/>
          <p:nvPr/>
        </p:nvSpPr>
        <p:spPr>
          <a:xfrm>
            <a:off x="1088960" y="6043046"/>
            <a:ext cx="3096344" cy="38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Имя существительное</a:t>
            </a:r>
            <a:endParaRPr lang="ru-K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9B0F7-3764-4218-9267-D683DF8B6C02}"/>
              </a:ext>
            </a:extLst>
          </p:cNvPr>
          <p:cNvSpPr txBox="1"/>
          <p:nvPr/>
        </p:nvSpPr>
        <p:spPr>
          <a:xfrm>
            <a:off x="5220072" y="6027489"/>
            <a:ext cx="247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Имя прилагательное</a:t>
            </a:r>
            <a:endParaRPr lang="ru-KZ" dirty="0"/>
          </a:p>
        </p:txBody>
      </p:sp>
      <p:pic>
        <p:nvPicPr>
          <p:cNvPr id="9" name="Picture 2" descr="Кольцо баскетбольное Demix красный цвет — купить за 1799 руб в  интернет-магазине Спортмастер">
            <a:extLst>
              <a:ext uri="{FF2B5EF4-FFF2-40B4-BE49-F238E27FC236}">
                <a16:creationId xmlns:a16="http://schemas.microsoft.com/office/drawing/2014/main" id="{08F18EC1-FCE7-48E5-BD48-813241EF9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4" y="2592229"/>
            <a:ext cx="3454243" cy="322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ECF340-50A8-481E-80BA-5A77F49C7164}"/>
              </a:ext>
            </a:extLst>
          </p:cNvPr>
          <p:cNvSpPr txBox="1"/>
          <p:nvPr/>
        </p:nvSpPr>
        <p:spPr>
          <a:xfrm>
            <a:off x="1187624" y="2961678"/>
            <a:ext cx="18504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Столяр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Инженер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Доктор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Летчик</a:t>
            </a:r>
            <a:endParaRPr lang="ru-KZ" b="1" dirty="0"/>
          </a:p>
        </p:txBody>
      </p:sp>
      <p:pic>
        <p:nvPicPr>
          <p:cNvPr id="1028" name="Picture 4" descr="Кольцо баскетбольное Demix красный цвет — купить за 1799 руб в  интернет-магазине Спортмастер">
            <a:extLst>
              <a:ext uri="{FF2B5EF4-FFF2-40B4-BE49-F238E27FC236}">
                <a16:creationId xmlns:a16="http://schemas.microsoft.com/office/drawing/2014/main" id="{1CB7DBE8-B28F-4539-A7FC-B73152D4B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82" y="2611704"/>
            <a:ext cx="3443493" cy="321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A7842B-F8FF-4C3B-A706-CCDD8D422559}"/>
              </a:ext>
            </a:extLst>
          </p:cNvPr>
          <p:cNvSpPr txBox="1"/>
          <p:nvPr/>
        </p:nvSpPr>
        <p:spPr>
          <a:xfrm>
            <a:off x="6156176" y="2961678"/>
            <a:ext cx="13681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Умелый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Знающий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ru-RU" b="1" dirty="0"/>
              <a:t>Добрый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Смелый</a:t>
            </a:r>
          </a:p>
          <a:p>
            <a:endParaRPr lang="ru-RU" dirty="0"/>
          </a:p>
          <a:p>
            <a:endParaRPr lang="ru-K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9591F-3295-417B-8BBF-5E30A6201512}"/>
              </a:ext>
            </a:extLst>
          </p:cNvPr>
          <p:cNvSpPr txBox="1"/>
          <p:nvPr/>
        </p:nvSpPr>
        <p:spPr>
          <a:xfrm>
            <a:off x="3387401" y="193938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Примерные ответы:</a:t>
            </a:r>
            <a:endParaRPr lang="ru-K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82F18E63-35DC-4466-83AE-B88B7F78E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-128147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2A4286-178A-4670-9550-78761D29019E}"/>
              </a:ext>
            </a:extLst>
          </p:cNvPr>
          <p:cNvSpPr txBox="1"/>
          <p:nvPr/>
        </p:nvSpPr>
        <p:spPr>
          <a:xfrm>
            <a:off x="2056506" y="286652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Стратегия «Карта историй» </a:t>
            </a:r>
            <a:endParaRPr lang="ru-KZ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E79C3E-13ED-4D36-B587-FD5A11C054C6}"/>
              </a:ext>
            </a:extLst>
          </p:cNvPr>
          <p:cNvSpPr/>
          <p:nvPr/>
        </p:nvSpPr>
        <p:spPr>
          <a:xfrm>
            <a:off x="255936" y="838713"/>
            <a:ext cx="8911858" cy="4960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иллюстрации можно сделать по содержанию стихотворения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Кем быть?»Дайте словесное описание каждого рисунка.</a:t>
            </a:r>
          </a:p>
          <a:p>
            <a:pPr algn="ctr">
              <a:lnSpc>
                <a:spcPct val="115000"/>
              </a:lnSpc>
            </a:pPr>
            <a:r>
              <a:rPr lang="ru-RU" sz="1600" b="1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Примерные ответы:</a:t>
            </a:r>
          </a:p>
          <a:p>
            <a:pPr algn="ctr">
              <a:lnSpc>
                <a:spcPct val="115000"/>
              </a:lnSpc>
            </a:pP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KZ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K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толяр | Алёна Валерьевна Борова">
            <a:extLst>
              <a:ext uri="{FF2B5EF4-FFF2-40B4-BE49-F238E27FC236}">
                <a16:creationId xmlns:a16="http://schemas.microsoft.com/office/drawing/2014/main" id="{6DAB83F9-3C11-44A0-9434-31816D32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2" y="1982177"/>
            <a:ext cx="215600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акансия Главный инженер в Жуковке | Работа | Авито">
            <a:extLst>
              <a:ext uri="{FF2B5EF4-FFF2-40B4-BE49-F238E27FC236}">
                <a16:creationId xmlns:a16="http://schemas.microsoft.com/office/drawing/2014/main" id="{1ADE6797-3339-4F4A-80CA-B7EEC010E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70444"/>
            <a:ext cx="1912956" cy="223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ЛИПАРТ ДОКТОР АЙБОЛИТ | Digi марки, Детские рисунки, Картинки">
            <a:extLst>
              <a:ext uri="{FF2B5EF4-FFF2-40B4-BE49-F238E27FC236}">
                <a16:creationId xmlns:a16="http://schemas.microsoft.com/office/drawing/2014/main" id="{B1B00A4B-8416-44CE-94F3-697DF3CE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88" y="1976679"/>
            <a:ext cx="1968973" cy="253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Летчик в самолете - картинка №10317 | Printonic.ru">
            <a:extLst>
              <a:ext uri="{FF2B5EF4-FFF2-40B4-BE49-F238E27FC236}">
                <a16:creationId xmlns:a16="http://schemas.microsoft.com/office/drawing/2014/main" id="{298ACD4D-51C6-49EE-8CE1-8DAE22D01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61" y="4222468"/>
            <a:ext cx="2269306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CAC0C52-06B8-46CC-9F1F-2A18432D5FFF}"/>
              </a:ext>
            </a:extLst>
          </p:cNvPr>
          <p:cNvCxnSpPr/>
          <p:nvPr/>
        </p:nvCxnSpPr>
        <p:spPr>
          <a:xfrm>
            <a:off x="1043608" y="4222468"/>
            <a:ext cx="1296144" cy="718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D275F66-94A8-43C1-A662-F735EB8BEC6E}"/>
              </a:ext>
            </a:extLst>
          </p:cNvPr>
          <p:cNvCxnSpPr/>
          <p:nvPr/>
        </p:nvCxnSpPr>
        <p:spPr>
          <a:xfrm flipV="1">
            <a:off x="3491880" y="3429000"/>
            <a:ext cx="745408" cy="841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324B326-9F0C-43F6-AE63-6492BAFD854C}"/>
              </a:ext>
            </a:extLst>
          </p:cNvPr>
          <p:cNvCxnSpPr/>
          <p:nvPr/>
        </p:nvCxnSpPr>
        <p:spPr>
          <a:xfrm>
            <a:off x="6080161" y="2924944"/>
            <a:ext cx="940111" cy="1345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97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1846</TotalTime>
  <Words>432</Words>
  <Application>Microsoft Office PowerPoint</Application>
  <PresentationFormat>Экран (4:3)</PresentationFormat>
  <Paragraphs>168</Paragraphs>
  <Slides>13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Andale Sans UI</vt:lpstr>
      <vt:lpstr>Arial</vt:lpstr>
      <vt:lpstr>Calibri</vt:lpstr>
      <vt:lpstr>Calibri Light</vt:lpstr>
      <vt:lpstr>Century Gothic</vt:lpstr>
      <vt:lpstr>Comfortaa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115</cp:revision>
  <dcterms:created xsi:type="dcterms:W3CDTF">2020-07-18T05:19:20Z</dcterms:created>
  <dcterms:modified xsi:type="dcterms:W3CDTF">2024-12-03T16:14:36Z</dcterms:modified>
</cp:coreProperties>
</file>