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77" r:id="rId4"/>
    <p:sldId id="272" r:id="rId5"/>
    <p:sldId id="281" r:id="rId6"/>
    <p:sldId id="274" r:id="rId7"/>
    <p:sldId id="276" r:id="rId8"/>
    <p:sldId id="259" r:id="rId9"/>
    <p:sldId id="282" r:id="rId10"/>
    <p:sldId id="280" r:id="rId11"/>
    <p:sldId id="285" r:id="rId12"/>
    <p:sldId id="268" r:id="rId13"/>
    <p:sldId id="283" r:id="rId14"/>
    <p:sldId id="269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82" d="100"/>
          <a:sy n="82" d="100"/>
        </p:scale>
        <p:origin x="145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8556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hyperlink" Target="http://enc.permkultura.ru/getImage.do?object=1804205677&amp;original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 развития речи 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Работа по картине Е.Н.Широкова «Друзья»</a:t>
            </a:r>
            <a:endParaRPr lang="kk-KZ" alt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5 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594420"/>
              </p:ext>
            </p:extLst>
          </p:nvPr>
        </p:nvGraphicFramePr>
        <p:xfrm>
          <a:off x="446069" y="5894819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5424124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Правильно!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8284137"/>
              </p:ext>
            </p:extLst>
          </p:nvPr>
        </p:nvGraphicFramePr>
        <p:xfrm>
          <a:off x="457200" y="1180013"/>
          <a:ext cx="8075240" cy="43290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2632">
                  <a:extLst>
                    <a:ext uri="{9D8B030D-6E8A-4147-A177-3AD203B41FA5}">
                      <a16:colId xmlns:a16="http://schemas.microsoft.com/office/drawing/2014/main" val="3723259003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883448675"/>
                    </a:ext>
                  </a:extLst>
                </a:gridCol>
              </a:tblGrid>
              <a:tr h="790359"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Мальчик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художественной выразительности </a:t>
                      </a:r>
                    </a:p>
                    <a:p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1152562"/>
                  </a:ext>
                </a:extLst>
              </a:tr>
              <a:tr h="1463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Глаза </a:t>
                      </a:r>
                    </a:p>
                    <a:p>
                      <a:endParaRPr lang="ru-RU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Грустное, открытое, доброе, смуглое, худощавое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Задумчивые, опущенный вниз взгляд, глядящие с любовью </a:t>
                      </a:r>
                    </a:p>
                    <a:p>
                      <a:endParaRPr lang="ru-RU" sz="20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996643"/>
                  </a:ext>
                </a:extLst>
              </a:tr>
              <a:tr h="1463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Одежда </a:t>
                      </a:r>
                    </a:p>
                    <a:p>
                      <a:endParaRPr lang="ru-RU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Сидит, подогнув под себя ногу; гладит собаку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Спокойных тонов, сине-серая </a:t>
                      </a:r>
                      <a:endParaRPr lang="ru-RU" sz="2000" b="1" i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80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423316"/>
            <a:ext cx="4708524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158123"/>
            <a:ext cx="8276668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73884" y="1286325"/>
            <a:ext cx="7929618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Составьте план сочинения опираясь на схему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План: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I.Вступление</a:t>
            </a: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(О художнике и его картине)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II. Основная часть: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1.Сюжет </a:t>
            </a: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 тема картины (описание);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2.Тезис </a:t>
            </a: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на тему картины (Лучшее, что есть у человека – это собака);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3.Аргументы </a:t>
            </a: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(сюжет картины, сюжет литературного произведения, жизненный пример)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err="1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III.Заключение</a:t>
            </a:r>
            <a:r>
              <a:rPr lang="ru-RU" sz="20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(вывод).</a:t>
            </a:r>
          </a:p>
        </p:txBody>
      </p:sp>
    </p:spTree>
    <p:extLst>
      <p:ext uri="{BB962C8B-B14F-4D97-AF65-F5344CB8AC3E}">
        <p14:creationId xmlns:p14="http://schemas.microsoft.com/office/powerpoint/2010/main" val="1698010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285984" y="423316"/>
            <a:ext cx="2974063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500034" y="1285860"/>
            <a:ext cx="778674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Наш урок подошёл к концу.</a:t>
            </a:r>
          </a:p>
          <a:p>
            <a:r>
              <a:rPr lang="kk-KZ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Ответьте на эти вопросы?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 чем говорили на уроке?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Что такое дружба?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Чему научил вас этот урок?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Какую роль играет дружба в жизни человека?</a:t>
            </a:r>
          </a:p>
          <a:p>
            <a:pPr marL="571500" indent="-571500">
              <a:buFontTx/>
              <a:buChar char="-"/>
            </a:pP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01482"/>
            <a:ext cx="3044672" cy="194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285984" y="423316"/>
            <a:ext cx="2974063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1412540" y="1604138"/>
            <a:ext cx="67785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узнал, открыл для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Научился, смог…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похвалить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01482"/>
            <a:ext cx="3044672" cy="194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714348" y="339090"/>
            <a:ext cx="4714909" cy="4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x-none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Войди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портал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Выполните задания</a:t>
            </a:r>
            <a: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Напишите сочинение – рассуждение о дружбе человека и собаки по картине Е. Н. Широкова «Друзья». </a:t>
            </a:r>
            <a:endParaRPr lang="x-none" sz="2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b="1" dirty="0"/>
          </a:p>
        </p:txBody>
      </p:sp>
      <p:pic>
        <p:nvPicPr>
          <p:cNvPr id="12" name="Picture 4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0CA82C89-3274-4965-BC09-494E173F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41" y="4123794"/>
            <a:ext cx="2250875" cy="15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928671"/>
            <a:ext cx="751772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 УЗНАЕТЕ: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закрепить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признаков «тип речи»; формирование навыков сочинения разных типов речи;  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пособствовать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обогащению словарного запаса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лексикой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</a:t>
            </a:r>
            <a:endParaRPr lang="en-GB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навыки описания произведений живописи;</a:t>
            </a:r>
          </a:p>
          <a:p>
            <a:pPr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воображение,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 устной и письменной речи.</a:t>
            </a:r>
          </a:p>
          <a:p>
            <a:endParaRPr lang="ru-RU" sz="2400" dirty="0" smtClean="0"/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07504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619672" y="463639"/>
            <a:ext cx="4176464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 о художнике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-main-pic" descr="Картинка 5 из 31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2920" y="1167368"/>
            <a:ext cx="6461448" cy="5239959"/>
          </a:xfrm>
        </p:spPr>
      </p:pic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46951"/>
            <a:ext cx="9914396" cy="76305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00033" y="1428736"/>
            <a:ext cx="6786611" cy="94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</a:p>
          <a:p>
            <a:r>
              <a:rPr lang="kk-K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endParaRPr lang="kk-KZ" sz="2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16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1" y="1052736"/>
            <a:ext cx="7435398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19672" y="441119"/>
            <a:ext cx="3054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создания картины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118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14348" y="463639"/>
            <a:ext cx="5786478" cy="75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картины «Друзья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245624" y="943732"/>
            <a:ext cx="816503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попробуем проанализировать средствами художественной выразительности картину Широкова “Друзья” и определить основное настроение данного произведения.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 какому жанру и виду относится картина? </a:t>
            </a:r>
            <a:endParaRPr lang="ru-RU" sz="3200" i="1" dirty="0" smtClean="0"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r>
              <a:rPr lang="kk-KZ" sz="3200" b="1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Верно!</a:t>
            </a:r>
            <a:r>
              <a:rPr lang="kk-KZ" sz="32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портрет, жанр – бытовой сюжетно-тематической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картины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928662" y="266221"/>
            <a:ext cx="6286544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Беседа по вопросам:</a:t>
            </a: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7158" y="1214422"/>
            <a:ext cx="8501122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100" dirty="0" smtClean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1643050"/>
            <a:ext cx="700092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—</a:t>
            </a:r>
            <a:r>
              <a:rPr lang="ru-RU" sz="28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  Почему </a:t>
            </a:r>
            <a:r>
              <a:rPr lang="ru-RU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художник назвал картину </a:t>
            </a:r>
            <a:endParaRPr lang="ru-RU" sz="2800" dirty="0" smtClean="0"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« </a:t>
            </a:r>
            <a:r>
              <a:rPr lang="ru-RU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Друзья» ?   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— Какой смысл вы вкладываете в слово дружба!</a:t>
            </a:r>
          </a:p>
          <a:p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6986640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/>
              <a:t>Чтение словарной статьи.</a:t>
            </a:r>
            <a:endParaRPr lang="ru-RU" sz="2400" dirty="0"/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428736"/>
            <a:ext cx="7858180" cy="4286280"/>
          </a:xfrm>
        </p:spPr>
        <p:txBody>
          <a:bodyPr/>
          <a:lstStyle/>
          <a:p>
            <a:r>
              <a:rPr lang="ru-RU" dirty="0" smtClean="0"/>
              <a:t>“</a:t>
            </a:r>
            <a:r>
              <a:rPr lang="ru-RU" dirty="0"/>
              <a:t>Друг” – (</a:t>
            </a:r>
            <a:r>
              <a:rPr lang="ru-RU" b="1" u="sng" dirty="0"/>
              <a:t>словарь </a:t>
            </a:r>
            <a:r>
              <a:rPr lang="ru-RU" b="1" u="sng" dirty="0" err="1"/>
              <a:t>С.И.Ожегова</a:t>
            </a:r>
            <a:r>
              <a:rPr lang="ru-RU" b="1" u="sng" dirty="0"/>
              <a:t>)</a:t>
            </a:r>
            <a:endParaRPr lang="ru-RU" dirty="0"/>
          </a:p>
          <a:p>
            <a:r>
              <a:rPr lang="ru-RU" dirty="0"/>
              <a:t>1) тот, кто связан с кем-нибудь дружбой; </a:t>
            </a:r>
          </a:p>
          <a:p>
            <a:r>
              <a:rPr lang="ru-RU" dirty="0"/>
              <a:t>2)сторонник, защитник кого-нибудь или чего-нибудь. </a:t>
            </a:r>
          </a:p>
          <a:p>
            <a:r>
              <a:rPr lang="ru-RU" dirty="0"/>
              <a:t>Не зря народная мудрость гласит: Старый друг лучше новых двух. (Пословица)</a:t>
            </a:r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79512" y="-243408"/>
            <a:ext cx="9270069" cy="78228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899592" y="232553"/>
            <a:ext cx="763284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Какие пословицы о дружбе вы знаете?</a:t>
            </a:r>
            <a:endParaRPr lang="ru-RU" sz="32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ru-RU" sz="2400" b="1" dirty="0" smtClean="0">
              <a:latin typeface="Times New Roman" pitchFamily="18" charset="0"/>
            </a:endParaRPr>
          </a:p>
          <a:p>
            <a:pPr>
              <a:defRPr/>
            </a:pPr>
            <a:endParaRPr lang="ru-RU" sz="2400" b="1" dirty="0">
              <a:latin typeface="Times New Roman" pitchFamily="18" charset="0"/>
            </a:endParaRP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</a:rPr>
              <a:t>Без друга  в жизни туго.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- Без друга на сердце вьюга.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- Верному другу цены нет.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- Дружба не гриб, в лесу не найдешь.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- Друга ищи, а найдешь – береги.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</a:rPr>
              <a:t>Человек без друзей – что дерево без корней.</a:t>
            </a:r>
          </a:p>
          <a:p>
            <a:pPr>
              <a:defRPr/>
            </a:pPr>
            <a:r>
              <a:rPr lang="ru-RU" sz="2400" dirty="0">
                <a:latin typeface="Times New Roman" pitchFamily="18" charset="0"/>
              </a:rPr>
              <a:t>- Друга иметь – себя не жалеть.</a:t>
            </a:r>
          </a:p>
          <a:p>
            <a:pPr>
              <a:defRPr/>
            </a:pPr>
            <a:endParaRPr lang="ru-RU" sz="2400" i="1" dirty="0"/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10204"/>
              </p:ext>
            </p:extLst>
          </p:nvPr>
        </p:nvGraphicFramePr>
        <p:xfrm>
          <a:off x="302840" y="5866189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457472" y="260648"/>
            <a:ext cx="6829172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Практическое задание №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Дополните таблицу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571472" y="1428736"/>
            <a:ext cx="7858180" cy="428628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482745"/>
              </p:ext>
            </p:extLst>
          </p:nvPr>
        </p:nvGraphicFramePr>
        <p:xfrm>
          <a:off x="971601" y="1397000"/>
          <a:ext cx="6696743" cy="3828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4784">
                  <a:extLst>
                    <a:ext uri="{9D8B030D-6E8A-4147-A177-3AD203B41FA5}">
                      <a16:colId xmlns:a16="http://schemas.microsoft.com/office/drawing/2014/main" val="2227832970"/>
                    </a:ext>
                  </a:extLst>
                </a:gridCol>
                <a:gridCol w="3911959">
                  <a:extLst>
                    <a:ext uri="{9D8B030D-6E8A-4147-A177-3AD203B41FA5}">
                      <a16:colId xmlns:a16="http://schemas.microsoft.com/office/drawing/2014/main" val="602072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Мальчик</a:t>
                      </a:r>
                      <a:endParaRPr lang="ru-RU" sz="2400" b="1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художественной выразительности </a:t>
                      </a:r>
                    </a:p>
                    <a:p>
                      <a:endParaRPr lang="ru-RU" sz="2000" b="1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571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Глаза </a:t>
                      </a:r>
                    </a:p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026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Одежда </a:t>
                      </a:r>
                    </a:p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829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431</Words>
  <Application>Microsoft Office PowerPoint</Application>
  <PresentationFormat>Экран (4:3)</PresentationFormat>
  <Paragraphs>139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127</cp:revision>
  <dcterms:created xsi:type="dcterms:W3CDTF">2020-07-18T05:19:20Z</dcterms:created>
  <dcterms:modified xsi:type="dcterms:W3CDTF">2024-12-03T16:13:48Z</dcterms:modified>
</cp:coreProperties>
</file>