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85" r:id="rId4"/>
    <p:sldId id="272" r:id="rId5"/>
    <p:sldId id="284" r:id="rId6"/>
    <p:sldId id="273" r:id="rId7"/>
    <p:sldId id="287" r:id="rId8"/>
    <p:sldId id="274" r:id="rId9"/>
    <p:sldId id="275" r:id="rId10"/>
    <p:sldId id="286" r:id="rId11"/>
    <p:sldId id="277" r:id="rId12"/>
    <p:sldId id="288" r:id="rId13"/>
    <p:sldId id="267" r:id="rId14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730" y="8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8B5E5-E8E0-4B36-833C-7BA223E126A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3289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980290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980290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168104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168104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33041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8B5E5-E8E0-4B36-833C-7BA223E126A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328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59184B1-BBB6-4ADA-A748-20977C70C4F6}"/>
              </a:ext>
            </a:extLst>
          </p:cNvPr>
          <p:cNvSpPr/>
          <p:nvPr userDrawn="1"/>
        </p:nvSpPr>
        <p:spPr>
          <a:xfrm>
            <a:off x="8431784" y="225917"/>
            <a:ext cx="446500" cy="24558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13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1A58F2-814F-46E3-AA2C-BBDE9E431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84648" y="211786"/>
            <a:ext cx="342171" cy="273844"/>
          </a:xfrm>
        </p:spPr>
        <p:txBody>
          <a:bodyPr/>
          <a:lstStyle>
            <a:lvl1pPr algn="ctr">
              <a:defRPr sz="675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29805F4-D703-41B1-86C7-034DE53A41C6}"/>
              </a:ext>
            </a:extLst>
          </p:cNvPr>
          <p:cNvSpPr/>
          <p:nvPr userDrawn="1"/>
        </p:nvSpPr>
        <p:spPr>
          <a:xfrm>
            <a:off x="265019" y="225917"/>
            <a:ext cx="884039" cy="24558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13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07038" y="829637"/>
            <a:ext cx="5145207" cy="1444899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475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RUS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000" y="271205"/>
            <a:ext cx="746996" cy="16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0609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1655677" y="2247715"/>
            <a:ext cx="6372707" cy="1446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7241" tIns="18611" rIns="37241" bIns="18611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Тема урока:</a:t>
            </a:r>
            <a:r>
              <a:rPr lang="ru-RU" sz="2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1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Сочинение по картине  Е.Н. Широкова «Друзья</a:t>
            </a:r>
            <a:r>
              <a:rPr lang="ru-RU" sz="21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24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937127" y="3891911"/>
            <a:ext cx="5204587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2027740" y="3975063"/>
            <a:ext cx="5034562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lide Number Placeholder 85">
            <a:extLst>
              <a:ext uri="{FF2B5EF4-FFF2-40B4-BE49-F238E27FC236}">
                <a16:creationId xmlns:a16="http://schemas.microsoft.com/office/drawing/2014/main" id="{620C0CEB-36F0-420F-846C-2450E3DDF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133B0123-4581-40F1-A8D2-ECA187BB1364}"/>
              </a:ext>
            </a:extLst>
          </p:cNvPr>
          <p:cNvSpPr/>
          <p:nvPr/>
        </p:nvSpPr>
        <p:spPr>
          <a:xfrm>
            <a:off x="1673279" y="3502822"/>
            <a:ext cx="2540077" cy="274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78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ID" sz="788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76782B2-766B-4A50-A915-AD6B83936683}"/>
              </a:ext>
            </a:extLst>
          </p:cNvPr>
          <p:cNvSpPr txBox="1"/>
          <p:nvPr/>
        </p:nvSpPr>
        <p:spPr>
          <a:xfrm>
            <a:off x="1673278" y="3295073"/>
            <a:ext cx="2914796" cy="248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13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ID" sz="1013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82E1F54C-6F0B-4D65-A5B9-0679F7328F39}"/>
              </a:ext>
            </a:extLst>
          </p:cNvPr>
          <p:cNvSpPr/>
          <p:nvPr/>
        </p:nvSpPr>
        <p:spPr>
          <a:xfrm>
            <a:off x="2660194" y="2478742"/>
            <a:ext cx="1445436" cy="274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78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ID" sz="788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F17F92E3-DC25-4151-A5D9-15422AFEECF0}"/>
              </a:ext>
            </a:extLst>
          </p:cNvPr>
          <p:cNvSpPr/>
          <p:nvPr/>
        </p:nvSpPr>
        <p:spPr>
          <a:xfrm>
            <a:off x="5466421" y="3662712"/>
            <a:ext cx="1873493" cy="274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788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ID" sz="788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6F4533A1-1CC2-449C-81BC-4F83882A6FA9}"/>
              </a:ext>
            </a:extLst>
          </p:cNvPr>
          <p:cNvSpPr/>
          <p:nvPr/>
        </p:nvSpPr>
        <p:spPr>
          <a:xfrm>
            <a:off x="5644093" y="2956570"/>
            <a:ext cx="1873493" cy="274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788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ID" sz="788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EE4B0698-E97F-4D5A-A30E-B5B52689DF22}"/>
              </a:ext>
            </a:extLst>
          </p:cNvPr>
          <p:cNvSpPr/>
          <p:nvPr/>
        </p:nvSpPr>
        <p:spPr>
          <a:xfrm>
            <a:off x="5742313" y="2250427"/>
            <a:ext cx="1873493" cy="274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788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ID" sz="788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DDB68EF1-74BE-4261-A73A-42940794B9DF}"/>
              </a:ext>
            </a:extLst>
          </p:cNvPr>
          <p:cNvSpPr/>
          <p:nvPr/>
        </p:nvSpPr>
        <p:spPr>
          <a:xfrm>
            <a:off x="5882230" y="1544285"/>
            <a:ext cx="1873493" cy="274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788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ID" sz="788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54793" y="116694"/>
            <a:ext cx="678925" cy="476758"/>
          </a:xfrm>
          <a:prstGeom prst="rect">
            <a:avLst/>
          </a:prstGeom>
        </p:spPr>
      </p:pic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539552" y="529862"/>
            <a:ext cx="8208912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63023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Подведение итогов урока.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63023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Сегодня мы придумали множество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вариантов развития действия, у каждого, в зависимости от истории будет свое название. Евгений Николаевич Широков назвал свою картину «Друзья».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Почему же картина называется «Друзья», а не мальчик и собака или еще как-нибудь? 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Дело в том, что когда случается что-то неприятное, то, что нас расстраивает или огорчает, мы всегда ищем поддержки у тех, кто нас понимает и поддерживает. </a:t>
            </a:r>
          </a:p>
          <a:p>
            <a:pPr marL="0" marR="0" lvl="0" indent="63023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У кого-то это мама, сестра, близкая подружка, настоящий друг… </a:t>
            </a:r>
          </a:p>
          <a:p>
            <a:pPr marL="0" marR="0" lvl="0" indent="63023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У мальчика – это собака, существо, которое поможет ему без слов. </a:t>
            </a:r>
          </a:p>
          <a:p>
            <a:pPr marL="0" marR="0" lvl="0" indent="63023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У собаки – это мальчик, его заботливый хозяин, и мальчик чувствует ответственность за своего питомца, ведь мы в ответе за тех, кого приручили.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296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390348" y="4532285"/>
            <a:ext cx="1542440" cy="27321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59574" tIns="29778" rIns="59574" bIns="29778" rtlCol="0" anchor="ctr"/>
          <a:lstStyle>
            <a:lvl1pPr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488397" indent="-187845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751380" indent="-150276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051931" indent="-150276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352483" indent="-150276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1653035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1953587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2254139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2554691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9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9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1368003" y="4883247"/>
            <a:ext cx="6460937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1486104" y="4980437"/>
            <a:ext cx="6237970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244810" y="254317"/>
            <a:ext cx="4707329" cy="485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0110" tIns="30056" rIns="60110" bIns="30056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1. Найдите соответствие</a:t>
            </a:r>
            <a:endParaRPr lang="ru-RU" altLang="ru-RU" sz="21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86104" y="913937"/>
            <a:ext cx="6163648" cy="357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endParaRPr lang="ru-RU" sz="15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3" y="448092"/>
            <a:ext cx="79208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kk-KZ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Прием 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«Три М»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Напишите три момента, которые у тебя получились хорошо в процессе урока. 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Учащимся предлагается назвать три момента, которые у них получились хорошо в процессе урока, и предложить одно действие, которое </a:t>
            </a:r>
            <a:r>
              <a:rPr lang="ru-RU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улу</a:t>
            </a: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шит их работу на следующем уроке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Примерный ответ</a:t>
            </a:r>
            <a:r>
              <a:rPr lang="kk-K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легко </a:t>
            </a:r>
            <a:r>
              <a:rPr lang="kk-K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составил </a:t>
            </a: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план</a:t>
            </a:r>
            <a:r>
              <a:rPr lang="kk-K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kk-K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легко ответил на вопросы;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познал,что 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Собака – верный друг и помощник человека</a:t>
            </a:r>
          </a:p>
          <a:p>
            <a:pPr algn="just"/>
            <a:endParaRPr lang="kk-KZ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731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390348" y="4532285"/>
            <a:ext cx="1542440" cy="27321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59574" tIns="29778" rIns="59574" bIns="29778" rtlCol="0" anchor="ctr"/>
          <a:lstStyle>
            <a:lvl1pPr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488397" indent="-187845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751380" indent="-150276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051931" indent="-150276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352483" indent="-150276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1653035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1953587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2254139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2554691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9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9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1368003" y="4883247"/>
            <a:ext cx="6460937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1486104" y="4980437"/>
            <a:ext cx="6237970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244810" y="254317"/>
            <a:ext cx="4707329" cy="485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0110" tIns="30056" rIns="60110" bIns="30056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1. Найдите соответствие</a:t>
            </a:r>
            <a:endParaRPr lang="ru-RU" altLang="ru-RU" sz="21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86104" y="913937"/>
            <a:ext cx="6163648" cy="357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endParaRPr lang="ru-RU" sz="15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3" y="448092"/>
            <a:ext cx="792088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УЧЕБНОЕ ЗАДАНИЕ</a:t>
            </a:r>
          </a:p>
          <a:p>
            <a:pPr algn="ctr"/>
            <a:endParaRPr lang="kk-KZ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endParaRPr lang="kk-KZ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kk-K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Дописать сочинение по картине “Друзья”</a:t>
            </a:r>
          </a:p>
          <a:p>
            <a:pPr marL="342900" indent="-342900">
              <a:buAutoNum type="arabicPeriod"/>
            </a:pPr>
            <a:r>
              <a:rPr lang="kk-K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Напишите синквейн к слову </a:t>
            </a:r>
            <a:r>
              <a:rPr lang="kk-KZ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друг</a:t>
            </a:r>
          </a:p>
          <a:p>
            <a:pPr marL="342900" indent="-342900"/>
            <a:r>
              <a:rPr lang="kk-KZ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Возможный вариант:             </a:t>
            </a:r>
          </a:p>
          <a:p>
            <a:pPr algn="ctr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Друг.</a:t>
            </a:r>
            <a:b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Верный, настоящий.</a:t>
            </a:r>
            <a:b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Выручает, помогает, понимает.</a:t>
            </a:r>
            <a:b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 имей сто рублей, а имей сто друзей.</a:t>
            </a:r>
            <a:b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Дружба.</a:t>
            </a:r>
            <a:endParaRPr lang="kk-KZ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Чтобы закрепить полученные знания, вы можете зайти на сайт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BilimLand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Всего доброго, ребята! До свидания!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731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1143000" y="4320"/>
            <a:ext cx="6858000" cy="51683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390348" y="4532285"/>
            <a:ext cx="1542440" cy="27321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59574" tIns="29778" rIns="59574" bIns="29778" rtlCol="0" anchor="ctr"/>
          <a:lstStyle>
            <a:lvl1pPr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488397" indent="-187845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751380" indent="-150276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051931" indent="-150276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352483" indent="-150276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1653035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1953587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2254139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2554691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9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9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1368003" y="4883247"/>
            <a:ext cx="6460937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1486104" y="4980437"/>
            <a:ext cx="6237970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1192888" y="708406"/>
            <a:ext cx="2850713" cy="733244"/>
          </a:xfrm>
          <a:prstGeom prst="rect">
            <a:avLst/>
          </a:prstGeom>
          <a:noFill/>
          <a:ln>
            <a:noFill/>
          </a:ln>
        </p:spPr>
        <p:txBody>
          <a:bodyPr spcFirstLastPara="1" lIns="70284" tIns="70284" rIns="70284" bIns="70284" anchor="ctr"/>
          <a:lstStyle/>
          <a:p>
            <a:pPr>
              <a:defRPr/>
            </a:pPr>
            <a:r>
              <a:rPr lang="ru" sz="1575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1875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1575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1875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1575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1575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983" y="3813080"/>
            <a:ext cx="3285446" cy="789397"/>
          </a:xfrm>
          <a:prstGeom prst="rect">
            <a:avLst/>
          </a:prstGeom>
          <a:noFill/>
          <a:ln>
            <a:noFill/>
          </a:ln>
        </p:spPr>
        <p:txBody>
          <a:bodyPr spcFirstLastPara="1" lIns="70284" tIns="70284" rIns="70284" bIns="70284" anchor="ctr"/>
          <a:lstStyle/>
          <a:p>
            <a:pPr algn="r">
              <a:defRPr/>
            </a:pPr>
            <a:r>
              <a:rPr lang="ru" sz="1575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1575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1575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2366770" y="1102565"/>
            <a:ext cx="4416569" cy="3299053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sz="1350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35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05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05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1575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35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2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1875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35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05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05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05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05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35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825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825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9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825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9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825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2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35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05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05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05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1575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35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9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05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9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sz="135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35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1875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35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05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05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05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sz="135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1368003" y="4883247"/>
            <a:ext cx="6460937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1486104" y="4980437"/>
            <a:ext cx="6237970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1368003" y="863910"/>
            <a:ext cx="6645215" cy="3303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8">
              <a:lnSpc>
                <a:spcPct val="115000"/>
              </a:lnSpc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Сегодня на уроке: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endParaRPr lang="ru-RU" b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 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узнаете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kk-KZ" dirty="0" smtClean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</a:t>
            </a:r>
            <a:r>
              <a:rPr lang="kk-KZ" sz="2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 роли животных в жизни человека;</a:t>
            </a:r>
            <a:endParaRPr lang="en-ID" sz="2000" dirty="0">
              <a:solidFill>
                <a:srgbClr val="0070C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научитесь:</a:t>
            </a:r>
            <a:endParaRPr lang="en-US" b="1" dirty="0">
              <a:solidFill>
                <a:srgbClr val="0070C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kk-KZ" sz="2000" dirty="0" smtClean="0">
                <a:solidFill>
                  <a:srgbClr val="0070C0"/>
                </a:solidFill>
              </a:rPr>
              <a:t>- </a:t>
            </a:r>
            <a:r>
              <a:rPr lang="kk-KZ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рамотно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писать сочинение по картине;</a:t>
            </a:r>
          </a:p>
          <a:p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создавать текст, правильно передав чувства и настроение героев картины</a:t>
            </a:r>
            <a:endParaRPr lang="ru-RU" sz="2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5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1368003" y="4883247"/>
            <a:ext cx="6460937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1486104" y="4980437"/>
            <a:ext cx="6237970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323528" y="267494"/>
            <a:ext cx="8424935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Сегодня у нас не обычный урок, </a:t>
            </a:r>
          </a:p>
          <a:p>
            <a:pPr algn="just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 урок развития речи. Мы будем создавать свой текст, писать рассказ по картине.</a:t>
            </a:r>
          </a:p>
          <a:p>
            <a:pPr algn="just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Урок мы начнем с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повторения.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Вы должны были повторить типы речи. Какие типы речи вы знаете? 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Верный ответ: </a:t>
            </a: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Повествование, рассуждение, описание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Какие признаки характерны для повествования? 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Верный ответ: </a:t>
            </a: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повествовании всегда можно проследить сюжет из нескольких фото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 что отличает тип речи описание? 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Верный ответ: </a:t>
            </a: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Всё, что описано, может быть запечатлено на одной картине, фотоснимке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Правильно. Какой самый главный признак типа речи рассуждение? 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Верный ответ: </a:t>
            </a: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 размышление, выражение своей позиции, в котором можно проследить логику рассуждения, но его нельзя увидеть на фото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Мы пишем сочинение по картине. Типы речи мы повторили, осталось увидеть картину. </a:t>
            </a: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5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390348" y="4532285"/>
            <a:ext cx="1542440" cy="27321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59574" tIns="29778" rIns="59574" bIns="29778" rtlCol="0" anchor="ctr"/>
          <a:lstStyle>
            <a:lvl1pPr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488397" indent="-187845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751380" indent="-150276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051931" indent="-150276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352483" indent="-150276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1653035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1953587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2254139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2554691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9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9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1486104" y="4980437"/>
            <a:ext cx="6237970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1547664" y="895222"/>
            <a:ext cx="6261718" cy="430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0110" tIns="30056" rIns="60110" bIns="30056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51520" y="141356"/>
            <a:ext cx="5112568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БЕСЕДА ПО КАРТИНЕ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Давайте теперь посмотрим на картину «Друзья». Внимательно рассмотрите изображение. Почему художник назвал картину именно так?</a:t>
            </a:r>
            <a:endParaRPr kumimoji="0" lang="ru-RU" altLang="zh-CN" sz="2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zh-CN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Возможные</a:t>
            </a:r>
            <a:r>
              <a:rPr kumimoji="0" lang="kk-KZ" altLang="zh-CN" sz="20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kk-KZ" altLang="zh-CN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ответы:</a:t>
            </a:r>
            <a:endParaRPr kumimoji="0" lang="ru-RU" altLang="zh-CN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- Потому что здесь изображены мальчик и собака, а собака – это лучший друг человека.</a:t>
            </a:r>
            <a:endParaRPr kumimoji="0" lang="ru-RU" altLang="zh-CN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- Потому что мальчик гладит собаку, видно, что он её любит, что она его друг</a:t>
            </a:r>
            <a:endParaRPr kumimoji="0" lang="ru-RU" altLang="zh-CN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-Дружить – значит помогать друг другу, поддерживать друг друга.</a:t>
            </a:r>
            <a:endParaRPr kumimoji="0" lang="ru-RU" altLang="zh-CN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- Друзья – это те, кому ты доверяешь, с кем ты делишься своими проблемами, и кто тебя утешит.</a:t>
            </a:r>
            <a:endParaRPr kumimoji="0" lang="ru-RU" altLang="zh-CN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4" descr="friends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495" y="915566"/>
            <a:ext cx="3044241" cy="38884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78159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РАБОТА С КАРТИНОЙ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488397" indent="-187845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751380" indent="-150276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051931" indent="-150276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352483" indent="-150276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1653035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1953587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2254139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2554691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fld id="{61FA3044-2C8E-4526-B602-FDC2B4739437}" type="slidenum">
              <a:rPr lang="ru-RU" altLang="ru-RU" smtClean="0"/>
              <a:pPr/>
              <a:t>5</a:t>
            </a:fld>
            <a:endParaRPr lang="ru-RU" altLang="ru-RU"/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1486104" y="4980437"/>
            <a:ext cx="6237970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557394" y="352552"/>
            <a:ext cx="1740492" cy="707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0110" tIns="30056" rIns="60110" bIns="30056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endParaRPr lang="ru-RU" sz="2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sz="2100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683568" y="1200151"/>
            <a:ext cx="8003232" cy="3394472"/>
          </a:xfrm>
        </p:spPr>
        <p:txBody>
          <a:bodyPr>
            <a:normAutofit fontScale="92500" lnSpcReduction="20000"/>
          </a:bodyPr>
          <a:lstStyle/>
          <a:p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Теперь снова обратимся к нашей картине.</a:t>
            </a:r>
          </a:p>
          <a:p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Давайте посмотрим, каким настроением проникнуто это изображение.</a:t>
            </a:r>
            <a:r>
              <a:rPr lang="ru-RU" sz="2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Возможный ответ: Настроением грусти, печали</a:t>
            </a:r>
            <a:endParaRPr lang="ru-RU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-Как вы это определили?  </a:t>
            </a:r>
          </a:p>
          <a:p>
            <a:pPr>
              <a:buNone/>
            </a:pPr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Возможный ответ: По выражению глаз мальчика и выражению глаз собаки</a:t>
            </a:r>
            <a:endParaRPr lang="ru-RU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-Что могло произойти до того момента, который изображен на картине?</a:t>
            </a:r>
          </a:p>
          <a:p>
            <a:pPr>
              <a:buNone/>
            </a:pPr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Возможный ответ: Может быть две версии: «трудную минуту переживает мальчик» или «трудную минуту переживает собака».</a:t>
            </a:r>
            <a:endParaRPr lang="ru-RU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500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1368003" y="4883247"/>
            <a:ext cx="6460937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1486104" y="4980437"/>
            <a:ext cx="6237970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771550"/>
            <a:ext cx="3707904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51520" y="195486"/>
            <a:ext cx="4680520" cy="3528391"/>
          </a:xfrm>
        </p:spPr>
        <p:txBody>
          <a:bodyPr>
            <a:normAutofit/>
          </a:bodyPr>
          <a:lstStyle/>
          <a:p>
            <a:pPr algn="l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-Какое настроение возникло у вас при рассматривании картины? Почему?</a:t>
            </a:r>
            <a:b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-Пожалуй, такое лицо, взгляд, глаза никого не могут оставить равнодушными.</a:t>
            </a:r>
            <a:b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 красоте таких человеческих лиц Н.А.Заболоцкий даже стихотворение написал, осудив равнодушие, черствость, злобу.</a:t>
            </a:r>
            <a:endParaRPr lang="ru-RU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4205714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Вот сколько 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лиц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увидел Николай Заболоцкий, вглядываясь в лица!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Согласны ли вы с автором, что по лицам можно многое прочесть?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34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78159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РАБОТА С КАРТИНОЙ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488397" indent="-187845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751380" indent="-150276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051931" indent="-150276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352483" indent="-150276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1653035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1953587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2254139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2554691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fld id="{61FA3044-2C8E-4526-B602-FDC2B4739437}" type="slidenum">
              <a:rPr lang="ru-RU" altLang="ru-RU" smtClean="0"/>
              <a:pPr/>
              <a:t>7</a:t>
            </a:fld>
            <a:endParaRPr lang="ru-RU" altLang="ru-RU"/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1486104" y="4980437"/>
            <a:ext cx="6237970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557394" y="352552"/>
            <a:ext cx="1740492" cy="707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0110" tIns="30056" rIns="60110" bIns="30056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endParaRPr lang="ru-RU" sz="2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sz="2100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683568" y="699542"/>
            <a:ext cx="8003232" cy="3895081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 описанием картины мы справились. Давайте подумаем, как вплести описание в повествование? Что могло произойти? Что так расстроило героев? Какая история могла стать основой сюжета нашего рассказа? Чтобы структурировать наши ответы, составим план. Первый пункт – то, что произошло, история, неприятная история (варианты).</a:t>
            </a:r>
          </a:p>
          <a:p>
            <a:r>
              <a:rPr lang="ru-RU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Например: 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Мальчик пришел из школы и увидел, что собака заболела, родители рассказали, что пса пришлось водить к ветеринару, он перенес операцию, пес влюбился, не ест, тоскует по другой собаке. Мальчика обидели в школе, он может об этом рассказать только псу, мальчик совершил неприятный поступок, о котором стыдно рассказывать кому-то, кроме собаки. Мальчику и собаке придется расстаться – переезжают в другой город, не могут взять пса, или расстаться ненадолго, за псом будут ухаживать соседи и это сцена прощания.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00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390348" y="4532285"/>
            <a:ext cx="1542440" cy="27321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59574" tIns="29778" rIns="59574" bIns="29778" rtlCol="0" anchor="ctr"/>
          <a:lstStyle>
            <a:lvl1pPr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488397" indent="-187845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751380" indent="-150276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051931" indent="-150276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352483" indent="-150276"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1653035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1953587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2254139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2554691" indent="-150276" eaLnBrk="0" fontAlgn="base" hangingPunct="0">
              <a:spcBef>
                <a:spcPct val="0"/>
              </a:spcBef>
              <a:spcAft>
                <a:spcPct val="0"/>
              </a:spcAft>
              <a:defRPr sz="975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9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9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1368003" y="4883247"/>
            <a:ext cx="6460937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1486104" y="4980437"/>
            <a:ext cx="6237970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99303" y="254317"/>
            <a:ext cx="198339" cy="485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0110" tIns="30056" rIns="60110" bIns="30056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1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52507" y="863909"/>
            <a:ext cx="6376433" cy="383864"/>
          </a:xfrm>
          <a:prstGeom prst="rect">
            <a:avLst/>
          </a:prstGeom>
        </p:spPr>
        <p:txBody>
          <a:bodyPr lIns="60110" tIns="30056" rIns="60110" bIns="30056">
            <a:spAutoFit/>
          </a:bodyPr>
          <a:lstStyle/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5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CFF6A7C-52CB-4145-923E-2A4125BFFBF4}"/>
              </a:ext>
            </a:extLst>
          </p:cNvPr>
          <p:cNvSpPr txBox="1"/>
          <p:nvPr/>
        </p:nvSpPr>
        <p:spPr>
          <a:xfrm>
            <a:off x="1486103" y="234345"/>
            <a:ext cx="5615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Работа с планом сочинения</a:t>
            </a:r>
            <a:endParaRPr lang="en-ID" sz="28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115616" y="1001615"/>
            <a:ext cx="6912768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zh-CN" b="1" dirty="0" smtClean="0">
              <a:solidFill>
                <a:srgbClr val="0070C0"/>
              </a:solidFill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План:</a:t>
            </a:r>
            <a:endParaRPr kumimoji="0" lang="ru-RU" altLang="zh-CN" sz="2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I</a:t>
            </a: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.Евгений Широков – замечательный русский художник.</a:t>
            </a:r>
            <a:endParaRPr kumimoji="0" lang="ru-RU" altLang="zh-CN" sz="2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II</a:t>
            </a: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. 1)     Описание картины «Друзья»:</a:t>
            </a:r>
            <a:endParaRPr kumimoji="0" lang="ru-RU" altLang="zh-CN" sz="2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2)   Описание главных героев.</a:t>
            </a:r>
            <a:endParaRPr kumimoji="0" lang="ru-RU" altLang="zh-CN" sz="2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3)   Описание изображенного на заднем плане картины, значение и цвет в описании картины художника</a:t>
            </a:r>
            <a:endParaRPr kumimoji="0" lang="ru-RU" altLang="zh-CN" sz="2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III</a:t>
            </a: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.  Настроение, которое оставляет картина.</a:t>
            </a:r>
            <a:endParaRPr kumimoji="0" lang="ru-RU" altLang="zh-CN" sz="2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31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lide Number Placeholder 85">
            <a:extLst>
              <a:ext uri="{FF2B5EF4-FFF2-40B4-BE49-F238E27FC236}">
                <a16:creationId xmlns:a16="http://schemas.microsoft.com/office/drawing/2014/main" id="{620C0CEB-36F0-420F-846C-2450E3DDF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133B0123-4581-40F1-A8D2-ECA187BB1364}"/>
              </a:ext>
            </a:extLst>
          </p:cNvPr>
          <p:cNvSpPr/>
          <p:nvPr/>
        </p:nvSpPr>
        <p:spPr>
          <a:xfrm>
            <a:off x="1673279" y="3502822"/>
            <a:ext cx="2540077" cy="274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78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ID" sz="788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76782B2-766B-4A50-A915-AD6B83936683}"/>
              </a:ext>
            </a:extLst>
          </p:cNvPr>
          <p:cNvSpPr txBox="1"/>
          <p:nvPr/>
        </p:nvSpPr>
        <p:spPr>
          <a:xfrm>
            <a:off x="1673278" y="3295073"/>
            <a:ext cx="2914796" cy="248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13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ID" sz="1013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82E1F54C-6F0B-4D65-A5B9-0679F7328F39}"/>
              </a:ext>
            </a:extLst>
          </p:cNvPr>
          <p:cNvSpPr/>
          <p:nvPr/>
        </p:nvSpPr>
        <p:spPr>
          <a:xfrm>
            <a:off x="2660194" y="2478742"/>
            <a:ext cx="1445436" cy="274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78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ID" sz="788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F17F92E3-DC25-4151-A5D9-15422AFEECF0}"/>
              </a:ext>
            </a:extLst>
          </p:cNvPr>
          <p:cNvSpPr/>
          <p:nvPr/>
        </p:nvSpPr>
        <p:spPr>
          <a:xfrm>
            <a:off x="5466421" y="3662712"/>
            <a:ext cx="1873493" cy="274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788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ID" sz="788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6F4533A1-1CC2-449C-81BC-4F83882A6FA9}"/>
              </a:ext>
            </a:extLst>
          </p:cNvPr>
          <p:cNvSpPr/>
          <p:nvPr/>
        </p:nvSpPr>
        <p:spPr>
          <a:xfrm>
            <a:off x="5644093" y="2956570"/>
            <a:ext cx="1873493" cy="274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788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ID" sz="788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EE4B0698-E97F-4D5A-A30E-B5B52689DF22}"/>
              </a:ext>
            </a:extLst>
          </p:cNvPr>
          <p:cNvSpPr/>
          <p:nvPr/>
        </p:nvSpPr>
        <p:spPr>
          <a:xfrm>
            <a:off x="5742313" y="2250427"/>
            <a:ext cx="1873493" cy="274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788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ID" sz="788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DDB68EF1-74BE-4261-A73A-42940794B9DF}"/>
              </a:ext>
            </a:extLst>
          </p:cNvPr>
          <p:cNvSpPr/>
          <p:nvPr/>
        </p:nvSpPr>
        <p:spPr>
          <a:xfrm>
            <a:off x="5882230" y="1544285"/>
            <a:ext cx="1873493" cy="274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788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ID" sz="788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467544" y="13312"/>
            <a:ext cx="8496944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Образец сочинения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    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Передо мной лежит иллюстрация к картине Е. Широкова «Друзья» . Главные персонажи в этой картине - мальчик и собака. Мальчик одет в синюю футболку, серые штаны и сандалии. Он нежно гладит своего друга по мягкой шерсти, как будто прося о помощи. Собака смотрит на него понимающими глазами, но, к сожалению, не может ничего ответить. Собака черного окраса, только кончики лап белые. Одно ухо у нее прижато к голове, другое приподнято, как будто она хочет вникнуть в проблему хозяина. Она тоже грустит, наверное, потому что грустит ее хозяин. Отношения между мальчиком и собакой очень теплые, нежные. Недаром эта картина называется «Друзья». Ведь у друзей радости и печали одни на двоих. Собака умеет выслушать все проблемы хозяина от двойки в школе, до проблем в доме. Ну, и радоваться она умеет вместе с ним. Наверное, мальчик сейчас думает о том, как ему плохо, и надеется, что собака ему поможет своим вниманием и умением слушать. Собака, скорее всего, думает о том, как плохо ее хозяину и что надо ему помочь, выслушать его проблему. Еще мне кажется, что она переживает, потому что не может помочь ему по-другому, но я думаю, что умение выслушать – это тоже большая помощь. </a:t>
            </a:r>
          </a:p>
          <a:p>
            <a:pPr algn="just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В этой картине очень темные цвета. Наверное, из-за того, что мальчик и собака грустят. Диван, на котором они сидят, красного цвета. Он помят. Стена на этой картине тусклая. Это говорит о грусти тех, кто находится в этой комнате. </a:t>
            </a:r>
          </a:p>
          <a:p>
            <a:pPr algn="just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Мне очень понравилась эта картина, потому что она показывает взаимоотношения между мальчиком и собакой.</a:t>
            </a:r>
          </a:p>
        </p:txBody>
      </p:sp>
    </p:spTree>
    <p:extLst>
      <p:ext uri="{BB962C8B-B14F-4D97-AF65-F5344CB8AC3E}">
        <p14:creationId xmlns:p14="http://schemas.microsoft.com/office/powerpoint/2010/main" val="2741296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1842</TotalTime>
  <Words>834</Words>
  <Application>Microsoft Office PowerPoint</Application>
  <PresentationFormat>Экран (16:9)</PresentationFormat>
  <Paragraphs>125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SimSun</vt:lpstr>
      <vt:lpstr>SimSun</vt:lpstr>
      <vt:lpstr>Arial</vt:lpstr>
      <vt:lpstr>Calibri</vt:lpstr>
      <vt:lpstr>Century Gothic</vt:lpstr>
      <vt:lpstr>Comfortaa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 РАБОТА С КАРТИНОЙ  </vt:lpstr>
      <vt:lpstr>-Какое настроение возникло у вас при рассматривании картины? Почему? -Пожалуй, такое лицо, взгляд, глаза никого не могут оставить равнодушными. О красоте таких человеческих лиц Н.А.Заболоцкий даже стихотворение написал, осудив равнодушие, черствость, злобу.</vt:lpstr>
      <vt:lpstr> РАБОТА С КАРТИНОЙ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117</cp:revision>
  <dcterms:created xsi:type="dcterms:W3CDTF">2020-07-18T05:19:20Z</dcterms:created>
  <dcterms:modified xsi:type="dcterms:W3CDTF">2024-12-03T16:12:58Z</dcterms:modified>
</cp:coreProperties>
</file>