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72" r:id="rId4"/>
    <p:sldId id="277" r:id="rId5"/>
    <p:sldId id="260" r:id="rId6"/>
    <p:sldId id="259" r:id="rId7"/>
    <p:sldId id="274" r:id="rId8"/>
    <p:sldId id="278" r:id="rId9"/>
    <p:sldId id="279" r:id="rId10"/>
    <p:sldId id="276" r:id="rId11"/>
    <p:sldId id="280" r:id="rId12"/>
    <p:sldId id="281" r:id="rId13"/>
    <p:sldId id="282" r:id="rId14"/>
    <p:sldId id="283" r:id="rId15"/>
    <p:sldId id="269" r:id="rId16"/>
    <p:sldId id="268" r:id="rId17"/>
    <p:sldId id="284" r:id="rId18"/>
    <p:sldId id="26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71349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041869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041869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284097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284097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54585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545857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84423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545857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42030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90745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50907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846081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98073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304511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30451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90745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403648" y="2828835"/>
            <a:ext cx="64887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 </a:t>
            </a:r>
            <a:r>
              <a:rPr lang="ru-RU" sz="2400" b="1" dirty="0" smtClean="0"/>
              <a:t>                   Сочинение </a:t>
            </a:r>
            <a:r>
              <a:rPr lang="ru-RU" sz="2400" b="1" dirty="0"/>
              <a:t>по картине.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            Русский язык и литература 5 класс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       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-28507" y="-71610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369110"/>
              </p:ext>
            </p:extLst>
          </p:nvPr>
        </p:nvGraphicFramePr>
        <p:xfrm>
          <a:off x="713764" y="4810952"/>
          <a:ext cx="8229600" cy="192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0763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00004" y="260648"/>
            <a:ext cx="7891044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Практическое задание №1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BAC9CCE-583D-47DC-9B57-81CADEA345C2}"/>
              </a:ext>
            </a:extLst>
          </p:cNvPr>
          <p:cNvSpPr/>
          <p:nvPr/>
        </p:nvSpPr>
        <p:spPr>
          <a:xfrm>
            <a:off x="300004" y="1658588"/>
            <a:ext cx="8375665" cy="4650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x-non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7FFBFAF-F2DF-46EF-A269-4FC288A68F88}"/>
              </a:ext>
            </a:extLst>
          </p:cNvPr>
          <p:cNvSpPr/>
          <p:nvPr/>
        </p:nvSpPr>
        <p:spPr>
          <a:xfrm>
            <a:off x="2270599" y="2946247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x-non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D4DC9B6-7037-4653-97FB-275150CD1095}"/>
              </a:ext>
            </a:extLst>
          </p:cNvPr>
          <p:cNvSpPr/>
          <p:nvPr/>
        </p:nvSpPr>
        <p:spPr>
          <a:xfrm>
            <a:off x="6642595" y="2864938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x-non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90EE3A9-897C-46A1-9947-8DD467E73670}"/>
              </a:ext>
            </a:extLst>
          </p:cNvPr>
          <p:cNvSpPr/>
          <p:nvPr/>
        </p:nvSpPr>
        <p:spPr>
          <a:xfrm>
            <a:off x="4235963" y="3188903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x-none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97059E8-82B6-43E6-BF37-A660D8C03597}"/>
              </a:ext>
            </a:extLst>
          </p:cNvPr>
          <p:cNvSpPr/>
          <p:nvPr/>
        </p:nvSpPr>
        <p:spPr>
          <a:xfrm>
            <a:off x="300004" y="5504170"/>
            <a:ext cx="80485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75546" y="967213"/>
            <a:ext cx="32641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Ответьте </a:t>
            </a:r>
            <a:r>
              <a:rPr lang="ru-RU" dirty="0"/>
              <a:t>на вопросы:</a:t>
            </a: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23140" y="1538564"/>
            <a:ext cx="842493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dirty="0" smtClean="0"/>
              <a:t>-Каким </a:t>
            </a:r>
            <a:r>
              <a:rPr lang="ru-RU" dirty="0"/>
              <a:t>настроением проникнуты персонажи картины ?</a:t>
            </a:r>
          </a:p>
          <a:p>
            <a:endParaRPr lang="ru-RU" dirty="0"/>
          </a:p>
          <a:p>
            <a:r>
              <a:rPr lang="ru-RU" dirty="0" smtClean="0"/>
              <a:t>-Что </a:t>
            </a:r>
            <a:r>
              <a:rPr lang="ru-RU" dirty="0"/>
              <a:t>можно прочитать ,вглядевшись в лицо мальчика?</a:t>
            </a:r>
          </a:p>
          <a:p>
            <a:endParaRPr lang="ru-RU" dirty="0"/>
          </a:p>
          <a:p>
            <a:r>
              <a:rPr lang="ru-RU" dirty="0" smtClean="0"/>
              <a:t>-Какие </a:t>
            </a:r>
            <a:r>
              <a:rPr lang="ru-RU" dirty="0"/>
              <a:t>жесты ,выражение лица, поза мальчика говорят о том ,что он огорчён?</a:t>
            </a:r>
          </a:p>
          <a:p>
            <a:endParaRPr lang="ru-RU" dirty="0"/>
          </a:p>
          <a:p>
            <a:r>
              <a:rPr lang="ru-RU" dirty="0" smtClean="0"/>
              <a:t>-Как </a:t>
            </a:r>
            <a:r>
              <a:rPr lang="ru-RU" dirty="0"/>
              <a:t>вам представляется четвероногий друг мальчика?(опишите собаку)</a:t>
            </a:r>
          </a:p>
          <a:p>
            <a:endParaRPr lang="ru-RU" dirty="0"/>
          </a:p>
          <a:p>
            <a:r>
              <a:rPr lang="ru-RU" dirty="0" smtClean="0"/>
              <a:t>-Как </a:t>
            </a:r>
            <a:r>
              <a:rPr lang="ru-RU" dirty="0"/>
              <a:t>Вы думаете ,что могло произойти до того момента ,который изображён на картине?</a:t>
            </a:r>
          </a:p>
          <a:p>
            <a:endParaRPr lang="ru-RU" dirty="0"/>
          </a:p>
          <a:p>
            <a:r>
              <a:rPr lang="ru-RU" dirty="0" smtClean="0"/>
              <a:t>-Какие </a:t>
            </a:r>
            <a:r>
              <a:rPr lang="ru-RU" dirty="0"/>
              <a:t>тона использовал художник ,чтобы создать определённое настроение?</a:t>
            </a:r>
          </a:p>
          <a:p>
            <a:endParaRPr lang="ru-RU" dirty="0"/>
          </a:p>
          <a:p>
            <a:r>
              <a:rPr lang="ru-RU" dirty="0" smtClean="0"/>
              <a:t>-Каков </a:t>
            </a:r>
            <a:r>
              <a:rPr lang="ru-RU" dirty="0"/>
              <a:t>художественный смысл картины? Для чего художник написал её?</a:t>
            </a:r>
          </a:p>
          <a:p>
            <a:r>
              <a:rPr lang="ru-RU" dirty="0" smtClean="0"/>
              <a:t>-Какой </a:t>
            </a:r>
            <a:r>
              <a:rPr lang="ru-RU" dirty="0"/>
              <a:t>важной мыслью делится он со зрителем?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-28507" y="-30314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563310"/>
              </p:ext>
            </p:extLst>
          </p:nvPr>
        </p:nvGraphicFramePr>
        <p:xfrm>
          <a:off x="713764" y="4810952"/>
          <a:ext cx="8229600" cy="192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0763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00004" y="260648"/>
            <a:ext cx="7891044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Практическое задание №1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BAC9CCE-583D-47DC-9B57-81CADEA345C2}"/>
              </a:ext>
            </a:extLst>
          </p:cNvPr>
          <p:cNvSpPr/>
          <p:nvPr/>
        </p:nvSpPr>
        <p:spPr>
          <a:xfrm>
            <a:off x="300004" y="1658588"/>
            <a:ext cx="8375665" cy="4650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x-non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7FFBFAF-F2DF-46EF-A269-4FC288A68F88}"/>
              </a:ext>
            </a:extLst>
          </p:cNvPr>
          <p:cNvSpPr/>
          <p:nvPr/>
        </p:nvSpPr>
        <p:spPr>
          <a:xfrm>
            <a:off x="2270599" y="2946247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x-non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D4DC9B6-7037-4653-97FB-275150CD1095}"/>
              </a:ext>
            </a:extLst>
          </p:cNvPr>
          <p:cNvSpPr/>
          <p:nvPr/>
        </p:nvSpPr>
        <p:spPr>
          <a:xfrm>
            <a:off x="6642595" y="2864938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x-non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90EE3A9-897C-46A1-9947-8DD467E73670}"/>
              </a:ext>
            </a:extLst>
          </p:cNvPr>
          <p:cNvSpPr/>
          <p:nvPr/>
        </p:nvSpPr>
        <p:spPr>
          <a:xfrm>
            <a:off x="4235963" y="3188903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x-none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97059E8-82B6-43E6-BF37-A660D8C03597}"/>
              </a:ext>
            </a:extLst>
          </p:cNvPr>
          <p:cNvSpPr/>
          <p:nvPr/>
        </p:nvSpPr>
        <p:spPr>
          <a:xfrm>
            <a:off x="300004" y="5504170"/>
            <a:ext cx="80485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75546" y="967213"/>
            <a:ext cx="32641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:</a:t>
            </a: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23140" y="1538564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3140" y="973723"/>
            <a:ext cx="879144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-Каким </a:t>
            </a:r>
            <a:r>
              <a:rPr lang="ru-RU" sz="1600" dirty="0"/>
              <a:t>настроением </a:t>
            </a:r>
            <a:r>
              <a:rPr lang="ru-RU" sz="1600" dirty="0" smtClean="0"/>
              <a:t>проникнуты </a:t>
            </a:r>
            <a:r>
              <a:rPr lang="ru-RU" sz="1600" dirty="0"/>
              <a:t>персонажи картины </a:t>
            </a:r>
            <a:r>
              <a:rPr lang="ru-RU" sz="1600" i="1" dirty="0"/>
              <a:t>?(</a:t>
            </a:r>
            <a:r>
              <a:rPr lang="ru-RU" sz="1600" i="1" dirty="0">
                <a:solidFill>
                  <a:schemeClr val="tx2"/>
                </a:solidFill>
              </a:rPr>
              <a:t>Настроением грусти, задумчивости,</a:t>
            </a:r>
          </a:p>
          <a:p>
            <a:r>
              <a:rPr lang="ru-RU" sz="1600" i="1" dirty="0">
                <a:solidFill>
                  <a:schemeClr val="tx2"/>
                </a:solidFill>
              </a:rPr>
              <a:t>погружённости в переживание, печали </a:t>
            </a:r>
            <a:r>
              <a:rPr lang="ru-RU" sz="1600" i="1" dirty="0" smtClean="0">
                <a:solidFill>
                  <a:schemeClr val="tx2"/>
                </a:solidFill>
              </a:rPr>
              <a:t>)</a:t>
            </a:r>
            <a:endParaRPr lang="ru-RU" sz="1600" dirty="0">
              <a:solidFill>
                <a:schemeClr val="tx2"/>
              </a:solidFill>
            </a:endParaRPr>
          </a:p>
          <a:p>
            <a:r>
              <a:rPr lang="ru-RU" sz="1600" dirty="0" smtClean="0"/>
              <a:t>-Что </a:t>
            </a:r>
            <a:r>
              <a:rPr lang="ru-RU" sz="1600" dirty="0"/>
              <a:t>можно прочитать ,вглядевшись в лицо мальчика? </a:t>
            </a:r>
            <a:r>
              <a:rPr lang="ru-RU" sz="1600" i="1" dirty="0"/>
              <a:t>(</a:t>
            </a:r>
            <a:r>
              <a:rPr lang="ru-RU" sz="1600" i="1" dirty="0">
                <a:solidFill>
                  <a:schemeClr val="tx2"/>
                </a:solidFill>
              </a:rPr>
              <a:t>Он опечален</a:t>
            </a:r>
            <a:r>
              <a:rPr lang="ru-RU" sz="1600" dirty="0" smtClean="0"/>
              <a:t>)</a:t>
            </a:r>
            <a:endParaRPr lang="ru-RU" sz="1600" dirty="0"/>
          </a:p>
          <a:p>
            <a:r>
              <a:rPr lang="ru-RU" sz="1600" dirty="0" smtClean="0"/>
              <a:t>-Какие </a:t>
            </a:r>
            <a:r>
              <a:rPr lang="ru-RU" sz="1600" dirty="0"/>
              <a:t>жесты ,выражение лица, поза мальчика говорят о том ,что он огорчён</a:t>
            </a:r>
            <a:r>
              <a:rPr lang="ru-RU" sz="1600" i="1" dirty="0"/>
              <a:t>?</a:t>
            </a:r>
            <a:r>
              <a:rPr lang="ru-RU" sz="1600" b="1" i="1" dirty="0"/>
              <a:t> (</a:t>
            </a:r>
            <a:r>
              <a:rPr lang="ru-RU" sz="1600" i="1" dirty="0">
                <a:solidFill>
                  <a:schemeClr val="tx2"/>
                </a:solidFill>
              </a:rPr>
              <a:t>Мальчик сидит, скрестив ноги. Судя по опущенным глазам ,чуть надутым щекам и губам, настроение у мальчика грустное</a:t>
            </a:r>
            <a:r>
              <a:rPr lang="ru-RU" sz="1600" i="1" dirty="0" smtClean="0">
                <a:solidFill>
                  <a:schemeClr val="tx2"/>
                </a:solidFill>
              </a:rPr>
              <a:t>.)</a:t>
            </a:r>
            <a:endParaRPr lang="ru-RU" sz="1600" dirty="0">
              <a:solidFill>
                <a:schemeClr val="tx2"/>
              </a:solidFill>
            </a:endParaRPr>
          </a:p>
          <a:p>
            <a:r>
              <a:rPr lang="ru-RU" sz="1600" dirty="0" smtClean="0"/>
              <a:t>-Как </a:t>
            </a:r>
            <a:r>
              <a:rPr lang="ru-RU" sz="1600" dirty="0"/>
              <a:t>вам представляется четвероногий друг мальчика?(опишите собаку</a:t>
            </a:r>
            <a:r>
              <a:rPr lang="ru-RU" sz="1600" i="1" dirty="0"/>
              <a:t>)(</a:t>
            </a:r>
            <a:r>
              <a:rPr lang="ru-RU" sz="1600" i="1" dirty="0">
                <a:solidFill>
                  <a:schemeClr val="tx2"/>
                </a:solidFill>
              </a:rPr>
              <a:t>Одно ухо у лежащей собаки стоит торчком :она чутко улавливает настроение своего хозяина и друга. Её взгляд серьезный и умный .Мальчик положил руку на спину собаки и нежно  гладит её</a:t>
            </a:r>
            <a:r>
              <a:rPr lang="ru-RU" sz="1600" i="1" dirty="0" smtClean="0">
                <a:solidFill>
                  <a:schemeClr val="tx2"/>
                </a:solidFill>
              </a:rPr>
              <a:t>)</a:t>
            </a:r>
            <a:endParaRPr lang="ru-RU" sz="1600" dirty="0">
              <a:solidFill>
                <a:schemeClr val="tx2"/>
              </a:solidFill>
            </a:endParaRPr>
          </a:p>
          <a:p>
            <a:r>
              <a:rPr lang="ru-RU" sz="1600" dirty="0" smtClean="0"/>
              <a:t>-Как </a:t>
            </a:r>
            <a:r>
              <a:rPr lang="ru-RU" sz="1600" dirty="0"/>
              <a:t>Вы думаете ,что могло произойти до того момента ,который изображён на картине</a:t>
            </a:r>
            <a:r>
              <a:rPr lang="ru-RU" sz="1600" i="1" dirty="0"/>
              <a:t>?(</a:t>
            </a:r>
            <a:r>
              <a:rPr lang="ru-RU" sz="1600" i="1" dirty="0">
                <a:solidFill>
                  <a:schemeClr val="tx2"/>
                </a:solidFill>
              </a:rPr>
              <a:t>может быть собака заболела или мальчик получил плохую оценку в школе и его отругали родители. Друзья вместе пережили какие-то моменты ,и от этого их дружба стала еще крепче</a:t>
            </a:r>
            <a:r>
              <a:rPr lang="ru-RU" sz="1600" i="1" dirty="0" smtClean="0">
                <a:solidFill>
                  <a:schemeClr val="tx2"/>
                </a:solidFill>
              </a:rPr>
              <a:t>)</a:t>
            </a:r>
            <a:endParaRPr lang="ru-RU" sz="1600" dirty="0">
              <a:solidFill>
                <a:schemeClr val="tx2"/>
              </a:solidFill>
            </a:endParaRPr>
          </a:p>
          <a:p>
            <a:r>
              <a:rPr lang="ru-RU" sz="1600" dirty="0" smtClean="0"/>
              <a:t>-Какие </a:t>
            </a:r>
            <a:r>
              <a:rPr lang="ru-RU" sz="1600" dirty="0"/>
              <a:t>тона использовал художник ,чтобы создать определённое настроение</a:t>
            </a:r>
            <a:r>
              <a:rPr lang="ru-RU" sz="1600" i="1" dirty="0"/>
              <a:t>?(</a:t>
            </a:r>
            <a:r>
              <a:rPr lang="ru-RU" sz="1600" i="1" dirty="0">
                <a:solidFill>
                  <a:schemeClr val="tx2"/>
                </a:solidFill>
              </a:rPr>
              <a:t>Преобладают тёмные оттенки: тёмно-синий  ,тёмно-красный, ,серая стена</a:t>
            </a:r>
            <a:r>
              <a:rPr lang="ru-RU" sz="1600" i="1" dirty="0" smtClean="0">
                <a:solidFill>
                  <a:schemeClr val="tx2"/>
                </a:solidFill>
              </a:rPr>
              <a:t>)</a:t>
            </a:r>
            <a:endParaRPr lang="ru-RU" sz="1600" dirty="0">
              <a:solidFill>
                <a:schemeClr val="tx2"/>
              </a:solidFill>
            </a:endParaRPr>
          </a:p>
          <a:p>
            <a:r>
              <a:rPr lang="ru-RU" sz="1600" dirty="0" smtClean="0"/>
              <a:t>-Каков </a:t>
            </a:r>
            <a:r>
              <a:rPr lang="ru-RU" sz="1600" dirty="0"/>
              <a:t>художественный смысл картины? Для чего художник написал её?Какой важной мыслью делится он со зрителем?(</a:t>
            </a:r>
            <a:r>
              <a:rPr lang="ru-RU" sz="1600" i="1" dirty="0">
                <a:solidFill>
                  <a:schemeClr val="tx2"/>
                </a:solidFill>
              </a:rPr>
              <a:t>Художник утверждает мысль о красоте истинной дружбы , о том, что верными друзьями могут быть не только люди, но и животные. Они сопереживают человеку ,понимают и поддерживают его. А человек отвечает тем же. Настоящая дружба –большая редкость. Чутких и преданных друзей надо беречь как особый дар)</a:t>
            </a:r>
            <a:endParaRPr lang="ru-RU" sz="1600" dirty="0">
              <a:solidFill>
                <a:schemeClr val="tx2"/>
              </a:solidFill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08244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48516" y="-29091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5" name="Прямоугольник 9"/>
          <p:cNvSpPr>
            <a:spLocks noChangeArrowheads="1"/>
          </p:cNvSpPr>
          <p:nvPr/>
        </p:nvSpPr>
        <p:spPr bwMode="auto">
          <a:xfrm>
            <a:off x="2527772" y="423316"/>
            <a:ext cx="4708524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Практическое задание №2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00004" y="1158123"/>
            <a:ext cx="8276668" cy="511818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D404C08-B7C7-4357-89EF-07D48A3C18B6}"/>
              </a:ext>
            </a:extLst>
          </p:cNvPr>
          <p:cNvSpPr/>
          <p:nvPr/>
        </p:nvSpPr>
        <p:spPr>
          <a:xfrm>
            <a:off x="496863" y="3160747"/>
            <a:ext cx="30572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34A4EC8-966B-4710-991E-2A60C3A1A9D4}"/>
              </a:ext>
            </a:extLst>
          </p:cNvPr>
          <p:cNvSpPr/>
          <p:nvPr/>
        </p:nvSpPr>
        <p:spPr>
          <a:xfrm>
            <a:off x="3851920" y="3342583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endParaRPr lang="x-none" dirty="0"/>
          </a:p>
        </p:txBody>
      </p:sp>
      <p:pic>
        <p:nvPicPr>
          <p:cNvPr id="14" name="Picture 2" descr="Портфолио ученика начальной школы - скачать портфолио для ...">
            <a:extLst>
              <a:ext uri="{FF2B5EF4-FFF2-40B4-BE49-F238E27FC236}">
                <a16:creationId xmlns:a16="http://schemas.microsoft.com/office/drawing/2014/main" id="{30233472-A558-4C96-94BA-48990B64E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39" y="4776071"/>
            <a:ext cx="1943429" cy="1502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5059" y="1177060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dirty="0" smtClean="0"/>
              <a:t>                         </a:t>
            </a:r>
            <a:r>
              <a:rPr lang="ru-RU" sz="3200" dirty="0" smtClean="0"/>
              <a:t>Пословицы  </a:t>
            </a:r>
            <a:r>
              <a:rPr lang="ru-RU" sz="3200" dirty="0"/>
              <a:t>о дружбе.</a:t>
            </a:r>
            <a:endParaRPr lang="en-US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1305535" y="2006585"/>
            <a:ext cx="615717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Старый </a:t>
            </a:r>
            <a:r>
              <a:rPr lang="ru-RU" sz="2400" dirty="0"/>
              <a:t>друг лучше новых двух.</a:t>
            </a:r>
          </a:p>
          <a:p>
            <a:r>
              <a:rPr lang="ru-RU" sz="2400" dirty="0"/>
              <a:t>Без друга в жизни туго.</a:t>
            </a:r>
          </a:p>
          <a:p>
            <a:r>
              <a:rPr lang="ru-RU" sz="2400" dirty="0"/>
              <a:t>Верному другу цены нет.</a:t>
            </a:r>
          </a:p>
          <a:p>
            <a:r>
              <a:rPr lang="ru-RU" sz="2400" dirty="0"/>
              <a:t>Друга ищи ,а найдёшь-береги .</a:t>
            </a:r>
          </a:p>
          <a:p>
            <a:r>
              <a:rPr lang="ru-RU" sz="2400" dirty="0"/>
              <a:t>Не имей сто рублей ,а имей сто  друзей.</a:t>
            </a:r>
          </a:p>
          <a:p>
            <a:r>
              <a:rPr lang="ru-RU" sz="2400" dirty="0"/>
              <a:t>Человек без друзей ,что дерево без корней.</a:t>
            </a:r>
          </a:p>
          <a:p>
            <a:r>
              <a:rPr lang="ru-RU" sz="2400" dirty="0"/>
              <a:t>Для хорошего друга не жаль ни хлеба ,ни досуга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82311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48516" y="-110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5" name="Прямоугольник 9"/>
          <p:cNvSpPr>
            <a:spLocks noChangeArrowheads="1"/>
          </p:cNvSpPr>
          <p:nvPr/>
        </p:nvSpPr>
        <p:spPr bwMode="auto">
          <a:xfrm>
            <a:off x="2527772" y="423316"/>
            <a:ext cx="4708524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План сочинения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0004" y="1158123"/>
            <a:ext cx="8276668" cy="511818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D404C08-B7C7-4357-89EF-07D48A3C18B6}"/>
              </a:ext>
            </a:extLst>
          </p:cNvPr>
          <p:cNvSpPr/>
          <p:nvPr/>
        </p:nvSpPr>
        <p:spPr>
          <a:xfrm>
            <a:off x="496863" y="3160747"/>
            <a:ext cx="30572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34A4EC8-966B-4710-991E-2A60C3A1A9D4}"/>
              </a:ext>
            </a:extLst>
          </p:cNvPr>
          <p:cNvSpPr/>
          <p:nvPr/>
        </p:nvSpPr>
        <p:spPr>
          <a:xfrm>
            <a:off x="3851920" y="3342583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endParaRPr lang="x-none" dirty="0"/>
          </a:p>
        </p:txBody>
      </p:sp>
      <p:pic>
        <p:nvPicPr>
          <p:cNvPr id="14" name="Picture 2" descr="Портфолио ученика начальной школы - скачать портфолио для ...">
            <a:extLst>
              <a:ext uri="{FF2B5EF4-FFF2-40B4-BE49-F238E27FC236}">
                <a16:creationId xmlns:a16="http://schemas.microsoft.com/office/drawing/2014/main" id="{30233472-A558-4C96-94BA-48990B64E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39" y="4776071"/>
            <a:ext cx="1943429" cy="1502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87624" y="1414032"/>
            <a:ext cx="627508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 </a:t>
            </a:r>
            <a:r>
              <a:rPr lang="ru-RU" sz="2400" dirty="0"/>
              <a:t>Вступление  </a:t>
            </a:r>
            <a:r>
              <a:rPr lang="ru-RU" sz="2400" i="1" dirty="0"/>
              <a:t>(О Художнике и его картине)</a:t>
            </a:r>
          </a:p>
          <a:p>
            <a:endParaRPr lang="ru-RU" sz="2400" i="1" dirty="0"/>
          </a:p>
          <a:p>
            <a:r>
              <a:rPr lang="en-US" sz="2400" dirty="0"/>
              <a:t>II</a:t>
            </a:r>
            <a:r>
              <a:rPr lang="ru-RU" sz="2400" dirty="0"/>
              <a:t>.Основная часть:</a:t>
            </a:r>
          </a:p>
          <a:p>
            <a:r>
              <a:rPr lang="ru-RU" sz="2400" dirty="0"/>
              <a:t>               1. Тема картины (</a:t>
            </a:r>
            <a:r>
              <a:rPr lang="ru-RU" sz="2400" i="1" dirty="0"/>
              <a:t>Дружба человека и собаки.Описание )</a:t>
            </a:r>
          </a:p>
          <a:p>
            <a:r>
              <a:rPr lang="ru-RU" sz="2400" dirty="0"/>
              <a:t>               2.Тезис на тему картины </a:t>
            </a:r>
            <a:r>
              <a:rPr lang="ru-RU" sz="2400" i="1" dirty="0" smtClean="0"/>
              <a:t>(Лучшее, что </a:t>
            </a:r>
            <a:r>
              <a:rPr lang="ru-RU" sz="2400" i="1" dirty="0"/>
              <a:t>есть у человека –это </a:t>
            </a:r>
            <a:r>
              <a:rPr lang="ru-RU" sz="2400" i="1" dirty="0" smtClean="0"/>
              <a:t>собака</a:t>
            </a:r>
            <a:r>
              <a:rPr lang="ru-RU" sz="2400" dirty="0"/>
              <a:t>)</a:t>
            </a:r>
          </a:p>
          <a:p>
            <a:r>
              <a:rPr lang="ru-RU" sz="2400" dirty="0"/>
              <a:t>               3.Аргументы (</a:t>
            </a:r>
            <a:r>
              <a:rPr lang="ru-RU" sz="2400" i="1" dirty="0"/>
              <a:t>Сюжет картины, жизненный пример</a:t>
            </a:r>
            <a:r>
              <a:rPr lang="ru-RU" sz="2400" dirty="0"/>
              <a:t>)</a:t>
            </a:r>
          </a:p>
          <a:p>
            <a:endParaRPr lang="ru-RU" sz="2400" dirty="0"/>
          </a:p>
          <a:p>
            <a:r>
              <a:rPr lang="en-US" sz="2400" dirty="0"/>
              <a:t>III</a:t>
            </a:r>
            <a:r>
              <a:rPr lang="ru-RU" sz="2400" dirty="0"/>
              <a:t>.Заключение </a:t>
            </a:r>
            <a:r>
              <a:rPr lang="ru-RU" sz="2400" i="1" dirty="0"/>
              <a:t>(Вывод).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713721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684568" cy="70569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F4D908-F81A-413B-A936-789A1A7E4589}"/>
              </a:ext>
            </a:extLst>
          </p:cNvPr>
          <p:cNvSpPr/>
          <p:nvPr/>
        </p:nvSpPr>
        <p:spPr>
          <a:xfrm>
            <a:off x="1115616" y="124806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x-none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12854B7-F7EE-4933-8ACC-7CAF6319E0DF}"/>
              </a:ext>
            </a:extLst>
          </p:cNvPr>
          <p:cNvSpPr/>
          <p:nvPr/>
        </p:nvSpPr>
        <p:spPr>
          <a:xfrm>
            <a:off x="1115122" y="1723023"/>
            <a:ext cx="76403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endParaRPr lang="x-none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F366916-72EE-4358-B6E6-26037B9CFE58}"/>
              </a:ext>
            </a:extLst>
          </p:cNvPr>
          <p:cNvSpPr/>
          <p:nvPr/>
        </p:nvSpPr>
        <p:spPr>
          <a:xfrm>
            <a:off x="827584" y="265062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endParaRPr lang="x-none" i="1" dirty="0"/>
          </a:p>
        </p:txBody>
      </p:sp>
      <p:sp>
        <p:nvSpPr>
          <p:cNvPr id="3" name="TextBox 2"/>
          <p:cNvSpPr txBox="1"/>
          <p:nvPr/>
        </p:nvSpPr>
        <p:spPr>
          <a:xfrm>
            <a:off x="300004" y="1432730"/>
            <a:ext cx="876128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    </a:t>
            </a:r>
            <a:r>
              <a:rPr lang="ru-RU" sz="1600" i="1" dirty="0"/>
              <a:t>Передо мной репродукция картины  «Друзья» Она была написана   художником  Е.Н Широковым.</a:t>
            </a:r>
          </a:p>
          <a:p>
            <a:r>
              <a:rPr lang="ru-RU" sz="1600" i="1"/>
              <a:t> </a:t>
            </a:r>
            <a:r>
              <a:rPr lang="ru-RU" sz="1600" i="1" smtClean="0"/>
              <a:t>   Главные </a:t>
            </a:r>
            <a:r>
              <a:rPr lang="ru-RU" sz="1600" i="1" dirty="0"/>
              <a:t>герои в этой картине –мальчик и собака. Мальчик одет в синюю футболку ,серые штаны </a:t>
            </a:r>
            <a:r>
              <a:rPr lang="ru-RU" sz="1600" i="1" dirty="0" smtClean="0"/>
              <a:t>и </a:t>
            </a:r>
            <a:r>
              <a:rPr lang="ru-RU" sz="1600" i="1" dirty="0"/>
              <a:t>сандалии. Он нежно гладит своего друга по мягкой шерсти  .Собака полностью черная ,только с белыми лапами .Видно, что они грустят. Что могло случиться? Может быть он получил плохую оценку в школе, или его отругали родители, а может его не пустили играть во двор ?Собака тоже грустная и </a:t>
            </a:r>
            <a:r>
              <a:rPr lang="ru-RU" sz="1600" i="1" dirty="0" smtClean="0"/>
              <a:t>печальная </a:t>
            </a:r>
            <a:r>
              <a:rPr lang="ru-RU" sz="1600" i="1" dirty="0"/>
              <a:t>на вид.Наверное,она сочувствует своему другу. Губы мальчика немного надуты, как будто он что -то рассказывает собаке, а она подняла ухо и слушает его. Глаза у собаки грустные и </a:t>
            </a:r>
            <a:r>
              <a:rPr lang="ru-RU" sz="1600" i="1" dirty="0" smtClean="0"/>
              <a:t>понимающие.</a:t>
            </a:r>
            <a:endParaRPr lang="ru-RU" sz="1600" i="1" dirty="0"/>
          </a:p>
          <a:p>
            <a:r>
              <a:rPr lang="ru-RU" sz="1600" i="1" dirty="0"/>
              <a:t>Отношения между мальчиком и собакой очень нежные и теплые. Недаром картина называется «Друзья". Ведь у друзей все радости и печали на двоих.</a:t>
            </a:r>
          </a:p>
          <a:p>
            <a:r>
              <a:rPr lang="ru-RU" sz="1600" i="1" dirty="0"/>
              <a:t>    В этой картине очень темные цвета. Наверное оттого, что мальчик и собака грустят. Покрывало на </a:t>
            </a:r>
            <a:r>
              <a:rPr lang="ru-RU" sz="1600" i="1" dirty="0" smtClean="0"/>
              <a:t>котором </a:t>
            </a:r>
            <a:r>
              <a:rPr lang="ru-RU" sz="1600" i="1" dirty="0"/>
              <a:t>они сидят помятое, стены серые. Все это говорит о печальном настроении тех, кто находится в комнате. Но я уверена, что скоро их грусть пройдет и они будут делиться друг с другом радостными и положительными эмоциями!</a:t>
            </a:r>
          </a:p>
          <a:p>
            <a:r>
              <a:rPr lang="ru-RU" sz="1600" i="1" dirty="0"/>
              <a:t>   Мне  очень понравилась эта картина. В ней описаны отношения лучших друзей: человека и собаки. Ведь недаром говорят, что собака-лучший друг человека!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994" y="316847"/>
            <a:ext cx="4200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Пример сочинения 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907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-6246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F4D908-F81A-413B-A936-789A1A7E4589}"/>
              </a:ext>
            </a:extLst>
          </p:cNvPr>
          <p:cNvSpPr/>
          <p:nvPr/>
        </p:nvSpPr>
        <p:spPr>
          <a:xfrm>
            <a:off x="1115616" y="124806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x-none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12854B7-F7EE-4933-8ACC-7CAF6319E0DF}"/>
              </a:ext>
            </a:extLst>
          </p:cNvPr>
          <p:cNvSpPr/>
          <p:nvPr/>
        </p:nvSpPr>
        <p:spPr>
          <a:xfrm>
            <a:off x="1115122" y="1723023"/>
            <a:ext cx="76403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endParaRPr lang="x-none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F366916-72EE-4358-B6E6-26037B9CFE58}"/>
              </a:ext>
            </a:extLst>
          </p:cNvPr>
          <p:cNvSpPr/>
          <p:nvPr/>
        </p:nvSpPr>
        <p:spPr>
          <a:xfrm>
            <a:off x="827584" y="265062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endParaRPr lang="x-none" i="1" dirty="0"/>
          </a:p>
        </p:txBody>
      </p:sp>
      <p:pic>
        <p:nvPicPr>
          <p:cNvPr id="12" name="Picture 4" descr="Картинки по запросу скачать картинку книги бесплатно">
            <a:extLst>
              <a:ext uri="{FF2B5EF4-FFF2-40B4-BE49-F238E27FC236}">
                <a16:creationId xmlns:a16="http://schemas.microsoft.com/office/drawing/2014/main" id="{0CA82C89-3274-4965-BC09-494E173FD7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5541" y="4123794"/>
            <a:ext cx="2250875" cy="158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15641" y="1866126"/>
            <a:ext cx="77283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/>
              <a:t>Написать сочинение-рассуждение </a:t>
            </a:r>
          </a:p>
          <a:p>
            <a:r>
              <a:rPr lang="ru-RU" sz="3600" dirty="0"/>
              <a:t>по картине Е.Н Широкова «Друзья»,</a:t>
            </a:r>
          </a:p>
          <a:p>
            <a:r>
              <a:rPr lang="ru-RU" sz="3600" dirty="0"/>
              <a:t>используя материалы урока.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2483768" y="332657"/>
            <a:ext cx="4167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Домашнее задание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1629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5" name="Прямоугольник 9"/>
          <p:cNvSpPr>
            <a:spLocks noChangeArrowheads="1"/>
          </p:cNvSpPr>
          <p:nvPr/>
        </p:nvSpPr>
        <p:spPr bwMode="auto">
          <a:xfrm>
            <a:off x="3362713" y="423316"/>
            <a:ext cx="2151250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8E3D591-86B4-4376-A966-1885CD79370A}"/>
              </a:ext>
            </a:extLst>
          </p:cNvPr>
          <p:cNvSpPr/>
          <p:nvPr/>
        </p:nvSpPr>
        <p:spPr>
          <a:xfrm>
            <a:off x="1412540" y="1604138"/>
            <a:ext cx="677850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узнал, открыл для себя…</a:t>
            </a:r>
            <a:endParaRPr lang="x-non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Научился, смог…</a:t>
            </a:r>
            <a:endParaRPr lang="x-non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 похвалить себя…</a:t>
            </a:r>
            <a:endParaRPr lang="x-non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Картинки по запросу скачать картинку книги бесплатно">
            <a:extLst>
              <a:ext uri="{FF2B5EF4-FFF2-40B4-BE49-F238E27FC236}">
                <a16:creationId xmlns:a16="http://schemas.microsoft.com/office/drawing/2014/main" id="{4D097944-8E0D-4C01-8120-144DF2A445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401482"/>
            <a:ext cx="3044672" cy="194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-6246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F4D908-F81A-413B-A936-789A1A7E4589}"/>
              </a:ext>
            </a:extLst>
          </p:cNvPr>
          <p:cNvSpPr/>
          <p:nvPr/>
        </p:nvSpPr>
        <p:spPr>
          <a:xfrm>
            <a:off x="1115616" y="124806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x-none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12854B7-F7EE-4933-8ACC-7CAF6319E0DF}"/>
              </a:ext>
            </a:extLst>
          </p:cNvPr>
          <p:cNvSpPr/>
          <p:nvPr/>
        </p:nvSpPr>
        <p:spPr>
          <a:xfrm>
            <a:off x="1115122" y="1723023"/>
            <a:ext cx="76403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endParaRPr lang="x-none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F366916-72EE-4358-B6E6-26037B9CFE58}"/>
              </a:ext>
            </a:extLst>
          </p:cNvPr>
          <p:cNvSpPr/>
          <p:nvPr/>
        </p:nvSpPr>
        <p:spPr>
          <a:xfrm>
            <a:off x="827584" y="265062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endParaRPr lang="x-none" i="1" dirty="0"/>
          </a:p>
        </p:txBody>
      </p:sp>
      <p:sp>
        <p:nvSpPr>
          <p:cNvPr id="6" name="TextBox 5"/>
          <p:cNvSpPr txBox="1"/>
          <p:nvPr/>
        </p:nvSpPr>
        <p:spPr>
          <a:xfrm>
            <a:off x="2339752" y="1866126"/>
            <a:ext cx="66127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Спасибо за урок !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До свидания!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312" y="4149080"/>
            <a:ext cx="2381250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6194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57257" y="1151879"/>
            <a:ext cx="75177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620688"/>
            <a:ext cx="8807082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Цели:</a:t>
            </a:r>
            <a:endParaRPr lang="ru-RU" sz="2400" b="1" dirty="0"/>
          </a:p>
          <a:p>
            <a:r>
              <a:rPr lang="ru-RU" sz="2400" dirty="0"/>
              <a:t>С</a:t>
            </a:r>
            <a:r>
              <a:rPr lang="ru-RU" sz="2400" dirty="0" smtClean="0"/>
              <a:t>оздавать </a:t>
            </a:r>
            <a:r>
              <a:rPr lang="ru-RU" sz="2400" dirty="0"/>
              <a:t>тексты , используя элементы разговорного и художественного стилей.</a:t>
            </a:r>
          </a:p>
          <a:p>
            <a:r>
              <a:rPr lang="ru-RU" sz="2400" dirty="0"/>
              <a:t>Создавать высказывание на </a:t>
            </a:r>
            <a:r>
              <a:rPr lang="ru-RU" sz="2400" dirty="0" smtClean="0"/>
              <a:t>основе </a:t>
            </a:r>
            <a:r>
              <a:rPr lang="ru-RU" sz="2400" dirty="0"/>
              <a:t>иллюстрации.</a:t>
            </a:r>
            <a:endParaRPr lang="en-US" sz="2400" dirty="0"/>
          </a:p>
          <a:p>
            <a:endParaRPr lang="ru-RU" sz="2400" b="1" dirty="0"/>
          </a:p>
          <a:p>
            <a:r>
              <a:rPr lang="ru-RU" sz="2400" b="1" dirty="0"/>
              <a:t>       Вы научитесь</a:t>
            </a:r>
            <a:r>
              <a:rPr lang="ru-RU" b="1" dirty="0" smtClean="0"/>
              <a:t>:</a:t>
            </a:r>
          </a:p>
          <a:p>
            <a:endParaRPr lang="ru-RU" dirty="0"/>
          </a:p>
          <a:p>
            <a:r>
              <a:rPr lang="ru-RU" sz="2400" dirty="0"/>
              <a:t>Составлять собственный текст на основе увиденного .               </a:t>
            </a:r>
          </a:p>
          <a:p>
            <a:r>
              <a:rPr lang="ru-RU" sz="2400" dirty="0"/>
              <a:t>Формулировать свои мысли, выражать свое отношение по      </a:t>
            </a:r>
          </a:p>
          <a:p>
            <a:r>
              <a:rPr lang="ru-RU" sz="2400" dirty="0"/>
              <a:t>обсуждаемой проблеме</a:t>
            </a:r>
          </a:p>
          <a:p>
            <a:r>
              <a:rPr lang="ru-RU" sz="2400" dirty="0"/>
              <a:t>Описывать картины изобразительного </a:t>
            </a:r>
            <a:r>
              <a:rPr lang="ru-RU" sz="2400" dirty="0" smtClean="0"/>
              <a:t>искусства</a:t>
            </a:r>
          </a:p>
          <a:p>
            <a:endParaRPr lang="ru-RU" dirty="0"/>
          </a:p>
          <a:p>
            <a:endParaRPr lang="ru-RU" dirty="0"/>
          </a:p>
          <a:p>
            <a:r>
              <a:rPr lang="ru-RU" sz="2400" b="1" dirty="0"/>
              <a:t>       Результат</a:t>
            </a:r>
            <a:r>
              <a:rPr lang="ru-RU" dirty="0"/>
              <a:t>:</a:t>
            </a:r>
          </a:p>
          <a:p>
            <a:r>
              <a:rPr lang="ru-RU" sz="2400" dirty="0"/>
              <a:t>Написание сочинения.(Текста-рассуждения с элементами описания).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1629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r>
              <a:rPr lang="ru-RU" altLang="ru-RU" sz="1200" b="1" dirty="0" smtClean="0">
                <a:solidFill>
                  <a:srgbClr val="002060"/>
                </a:solidFill>
              </a:rPr>
              <a:t>3</a:t>
            </a:r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591509" y="384104"/>
            <a:ext cx="3960976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Текст -рассуждение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51880"/>
            <a:ext cx="82089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В тексте –рассуждении можно выделить три части:</a:t>
            </a:r>
          </a:p>
          <a:p>
            <a:r>
              <a:rPr lang="ru-RU" sz="3200" b="1" dirty="0">
                <a:solidFill>
                  <a:srgbClr val="FF0000"/>
                </a:solidFill>
              </a:rPr>
              <a:t>ТЕЗИС</a:t>
            </a:r>
            <a:r>
              <a:rPr lang="ru-RU" sz="3200" dirty="0"/>
              <a:t> – мысль, которую нужно доказать,</a:t>
            </a:r>
          </a:p>
          <a:p>
            <a:r>
              <a:rPr lang="ru-RU" sz="3200" b="1" dirty="0">
                <a:solidFill>
                  <a:srgbClr val="FF0000"/>
                </a:solidFill>
              </a:rPr>
              <a:t>АРГУМЕНТЫ</a:t>
            </a:r>
            <a:r>
              <a:rPr lang="ru-RU" sz="3200" dirty="0"/>
              <a:t>-доказательства  этой мысли и</a:t>
            </a:r>
          </a:p>
          <a:p>
            <a:r>
              <a:rPr lang="ru-RU" sz="3200" b="1" dirty="0">
                <a:solidFill>
                  <a:srgbClr val="FF0000"/>
                </a:solidFill>
              </a:rPr>
              <a:t>ВЫВОД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021038" y="463639"/>
            <a:ext cx="5579689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Обратите внимание на эпиграф урока: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FD9C56-A532-4F4A-9AA6-35AFC5337A01}"/>
              </a:ext>
            </a:extLst>
          </p:cNvPr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745" y="1166843"/>
            <a:ext cx="394819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Лучшее, что есть у человека –это </a:t>
            </a:r>
            <a:r>
              <a:rPr lang="ru-RU" sz="3200" dirty="0" smtClean="0"/>
              <a:t>собака</a:t>
            </a:r>
            <a:endParaRPr lang="en-US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75656" y="2405933"/>
            <a:ext cx="3335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Дайан Джессап</a:t>
            </a:r>
            <a:endParaRPr lang="en-US" sz="3200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609" y="1239539"/>
            <a:ext cx="4413060" cy="529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73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-28507" y="-129703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6575D19-CD31-4F0E-A289-495BEACC2BD4}"/>
              </a:ext>
            </a:extLst>
          </p:cNvPr>
          <p:cNvSpPr/>
          <p:nvPr/>
        </p:nvSpPr>
        <p:spPr>
          <a:xfrm>
            <a:off x="3612202" y="131666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980728"/>
            <a:ext cx="8807082" cy="5530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i="1" dirty="0"/>
              <a:t> Однажды,давным давно,встретились в огромном гулком мире две одинокие души</a:t>
            </a:r>
          </a:p>
          <a:p>
            <a:endParaRPr lang="kk-KZ" i="1" dirty="0"/>
          </a:p>
          <a:p>
            <a:r>
              <a:rPr lang="ru-RU" i="1" dirty="0"/>
              <a:t>-Человек и Собака. Молодой пустынный мир был погружён в ночную тьму, лишь</a:t>
            </a:r>
          </a:p>
          <a:p>
            <a:endParaRPr lang="ru-RU" i="1" dirty="0"/>
          </a:p>
          <a:p>
            <a:r>
              <a:rPr lang="ru-RU" i="1" dirty="0"/>
              <a:t> на головокружительной высоте величественно безмолвствовали звёзды, обжигая</a:t>
            </a:r>
          </a:p>
          <a:p>
            <a:endParaRPr lang="ru-RU" i="1" dirty="0"/>
          </a:p>
          <a:p>
            <a:r>
              <a:rPr lang="ru-RU" i="1" dirty="0"/>
              <a:t>  всё вокруг льдистым мерцанием. Собака бродила по лесу, внезапно в глаза ей</a:t>
            </a:r>
          </a:p>
          <a:p>
            <a:endParaRPr lang="ru-RU" i="1" dirty="0"/>
          </a:p>
          <a:p>
            <a:r>
              <a:rPr lang="ru-RU" i="1" dirty="0"/>
              <a:t> ударил свет. Подойдя поближе и осторожно выглянув из-за дерева, Собака увидела</a:t>
            </a:r>
          </a:p>
          <a:p>
            <a:endParaRPr lang="ru-RU" i="1" dirty="0"/>
          </a:p>
          <a:p>
            <a:r>
              <a:rPr lang="ru-RU" i="1" dirty="0"/>
              <a:t> костёр, а возле него какое –то существо. То был Человек. Собака замёрзла, ей очень</a:t>
            </a:r>
          </a:p>
          <a:p>
            <a:endParaRPr lang="ru-RU" i="1" dirty="0"/>
          </a:p>
          <a:p>
            <a:r>
              <a:rPr lang="ru-RU" i="1" dirty="0"/>
              <a:t> хотелось подойти к тёплому пламени, но она не решалась. Тем временем человеку</a:t>
            </a:r>
          </a:p>
          <a:p>
            <a:endParaRPr lang="ru-RU" i="1" dirty="0"/>
          </a:p>
          <a:p>
            <a:r>
              <a:rPr lang="ru-RU" i="1" dirty="0"/>
              <a:t> очень хотелось есть, надо было идти в лес на охоту ,но было уже совсем темно</a:t>
            </a:r>
          </a:p>
          <a:p>
            <a:endParaRPr lang="ru-RU" i="1" dirty="0"/>
          </a:p>
          <a:p>
            <a:r>
              <a:rPr lang="ru-RU" i="1" dirty="0"/>
              <a:t> и он не решался .В этот миг из кустов на опушке показалась Собака, в зубах у нее</a:t>
            </a:r>
          </a:p>
          <a:p>
            <a:endParaRPr lang="ru-RU" i="1" dirty="0"/>
          </a:p>
          <a:p>
            <a:r>
              <a:rPr lang="ru-RU" i="1" dirty="0"/>
              <a:t> была дичь. Собака медленно подошла и положила добычу к ногам Человека.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-12607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5287" y="444913"/>
            <a:ext cx="1941193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удожнике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7" t="5357" r="-8524" b="5357"/>
          <a:stretch/>
        </p:blipFill>
        <p:spPr>
          <a:xfrm>
            <a:off x="4880077" y="1319475"/>
            <a:ext cx="4263923" cy="501936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4118" y="895176"/>
            <a:ext cx="68138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           Евгений </a:t>
            </a:r>
            <a:r>
              <a:rPr lang="ru-RU" sz="2400" b="1" dirty="0">
                <a:solidFill>
                  <a:srgbClr val="002060"/>
                </a:solidFill>
              </a:rPr>
              <a:t>Николаевич </a:t>
            </a:r>
            <a:br>
              <a:rPr lang="ru-RU" sz="2400" b="1" dirty="0">
                <a:solidFill>
                  <a:srgbClr val="002060"/>
                </a:solidFill>
              </a:rPr>
            </a:br>
            <a:r>
              <a:rPr lang="ru-RU" sz="2400" b="1" dirty="0">
                <a:solidFill>
                  <a:srgbClr val="002060"/>
                </a:solidFill>
              </a:rPr>
              <a:t>           </a:t>
            </a:r>
            <a:r>
              <a:rPr lang="ru-RU" sz="2400" b="1" dirty="0" smtClean="0">
                <a:solidFill>
                  <a:srgbClr val="002060"/>
                </a:solidFill>
              </a:rPr>
              <a:t>          Широков                     </a:t>
            </a:r>
            <a:r>
              <a:rPr lang="ru-RU" sz="2400" b="1" dirty="0">
                <a:solidFill>
                  <a:srgbClr val="002060"/>
                </a:solidFill>
              </a:rPr>
              <a:t/>
            </a:r>
            <a:br>
              <a:rPr lang="ru-RU" sz="2400" b="1" dirty="0">
                <a:solidFill>
                  <a:srgbClr val="002060"/>
                </a:solidFill>
              </a:rPr>
            </a:br>
            <a:r>
              <a:rPr lang="ru-RU" sz="2400" b="1" dirty="0">
                <a:solidFill>
                  <a:srgbClr val="002060"/>
                </a:solidFill>
              </a:rPr>
              <a:t>       </a:t>
            </a:r>
            <a:r>
              <a:rPr lang="ru-RU" sz="2400" b="1" dirty="0" smtClean="0">
                <a:solidFill>
                  <a:srgbClr val="002060"/>
                </a:solidFill>
              </a:rPr>
              <a:t>             1931-2017г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060748"/>
            <a:ext cx="382682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Родился в городе Касли Челябинской области, с двенадцати лет начал работать на всемирно известном заводе художественного литья. Он рано начал трудиться и рано начал понимать жизнь людей. Учёба в Свердловском художественном училище ,а затем в Ленинградском высшем художественно-промышленном училище дала необходимые навыки и знания ,утвердила в правильности намеченного себе пути. Местом жизни и работы Широков избрал Пермь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047371" y="266221"/>
            <a:ext cx="3603507" cy="69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Устная работа 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59" y="1458536"/>
            <a:ext cx="806410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-Что </a:t>
            </a:r>
            <a:r>
              <a:rPr lang="ru-RU" sz="3200" dirty="0"/>
              <a:t>такое живопись?</a:t>
            </a:r>
          </a:p>
          <a:p>
            <a:endParaRPr lang="ru-RU" sz="3200" dirty="0"/>
          </a:p>
          <a:p>
            <a:r>
              <a:rPr lang="ru-RU" sz="3200" dirty="0" smtClean="0"/>
              <a:t>-Тема </a:t>
            </a:r>
            <a:r>
              <a:rPr lang="ru-RU" sz="3200" dirty="0"/>
              <a:t>нашего урока связана с картиной .Что такое картины?</a:t>
            </a:r>
          </a:p>
          <a:p>
            <a:endParaRPr lang="ru-RU" sz="3200" dirty="0"/>
          </a:p>
          <a:p>
            <a:endParaRPr lang="ru-RU" sz="3200" dirty="0"/>
          </a:p>
          <a:p>
            <a:r>
              <a:rPr lang="ru-RU" sz="3200" dirty="0" smtClean="0"/>
              <a:t>-Мы </a:t>
            </a:r>
            <a:r>
              <a:rPr lang="ru-RU" sz="3200" dirty="0"/>
              <a:t>будем работать не с картиной ,а с репродукцией. </a:t>
            </a:r>
          </a:p>
          <a:p>
            <a:r>
              <a:rPr lang="ru-RU" sz="3200" dirty="0" smtClean="0"/>
              <a:t>-Репродукция </a:t>
            </a:r>
            <a:r>
              <a:rPr lang="ru-RU" sz="3200" dirty="0"/>
              <a:t>-это?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047371" y="266221"/>
            <a:ext cx="3603507" cy="69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Устная работа 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59" y="1458536"/>
            <a:ext cx="80641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51878"/>
            <a:ext cx="89644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-Что </a:t>
            </a:r>
            <a:r>
              <a:rPr lang="ru-RU" sz="2800" dirty="0"/>
              <a:t>такое живопись? </a:t>
            </a:r>
            <a:r>
              <a:rPr lang="ru-RU" sz="2800" i="1" dirty="0"/>
              <a:t>(Живопись-создание</a:t>
            </a:r>
          </a:p>
          <a:p>
            <a:r>
              <a:rPr lang="ru-RU" sz="2800" i="1" dirty="0"/>
              <a:t> художественных образов с помощью </a:t>
            </a:r>
            <a:r>
              <a:rPr lang="ru-RU" sz="2800" i="1" dirty="0" smtClean="0"/>
              <a:t>красок)</a:t>
            </a:r>
            <a:endParaRPr lang="ru-RU" sz="2800" i="1" dirty="0"/>
          </a:p>
          <a:p>
            <a:endParaRPr lang="ru-RU" sz="2800" dirty="0"/>
          </a:p>
          <a:p>
            <a:r>
              <a:rPr lang="ru-RU" sz="2800" dirty="0" smtClean="0"/>
              <a:t>-Тема </a:t>
            </a:r>
            <a:r>
              <a:rPr lang="ru-RU" sz="2800" dirty="0"/>
              <a:t>нашего урока связана с картиной .Что такое картины? (</a:t>
            </a:r>
            <a:r>
              <a:rPr lang="ru-RU" sz="2800" i="1" dirty="0"/>
              <a:t>Картина-произведение живописи.)</a:t>
            </a:r>
          </a:p>
          <a:p>
            <a:endParaRPr lang="ru-RU" sz="2800" dirty="0"/>
          </a:p>
          <a:p>
            <a:endParaRPr lang="ru-RU" sz="2800" dirty="0"/>
          </a:p>
          <a:p>
            <a:r>
              <a:rPr lang="ru-RU" sz="2800" dirty="0" smtClean="0"/>
              <a:t>-Мы </a:t>
            </a:r>
            <a:r>
              <a:rPr lang="ru-RU" sz="2800" dirty="0"/>
              <a:t>будем работать не с картиной ,а с репродукцией .</a:t>
            </a:r>
          </a:p>
          <a:p>
            <a:r>
              <a:rPr lang="ru-RU" sz="2800" dirty="0"/>
              <a:t>Репродукция </a:t>
            </a:r>
            <a:r>
              <a:rPr lang="ru-RU" sz="2800" dirty="0" smtClean="0"/>
              <a:t>- это</a:t>
            </a:r>
            <a:r>
              <a:rPr lang="ru-RU" sz="2800" i="1" dirty="0" smtClean="0"/>
              <a:t>? </a:t>
            </a:r>
            <a:r>
              <a:rPr lang="ru-RU" sz="2800" i="1" dirty="0"/>
              <a:t>(Репродукция-картина ,воспроизведённая в книге, учебнике путём фотографии)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00014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57257" y="1151879"/>
            <a:ext cx="75177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88705"/>
            <a:ext cx="4896544" cy="6022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3683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1244</Words>
  <Application>Microsoft Office PowerPoint</Application>
  <PresentationFormat>Экран (4:3)</PresentationFormat>
  <Paragraphs>161</Paragraphs>
  <Slides>18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Comfortaa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74</cp:revision>
  <dcterms:created xsi:type="dcterms:W3CDTF">2020-07-18T05:19:20Z</dcterms:created>
  <dcterms:modified xsi:type="dcterms:W3CDTF">2024-12-03T16:01:22Z</dcterms:modified>
</cp:coreProperties>
</file>