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1" r:id="rId7"/>
    <p:sldId id="265" r:id="rId8"/>
    <p:sldId id="273" r:id="rId9"/>
    <p:sldId id="270" r:id="rId10"/>
    <p:sldId id="272" r:id="rId11"/>
    <p:sldId id="275" r:id="rId12"/>
    <p:sldId id="276" r:id="rId13"/>
  </p:sldIdLst>
  <p:sldSz cx="9144000" cy="6858000" type="screen4x3"/>
  <p:notesSz cx="6858000" cy="9144000"/>
  <p:custDataLst>
    <p:tags r:id="rId15"/>
  </p:custData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E6A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82" d="100"/>
          <a:sy n="82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D53EF-250D-48FA-9212-C596916B168B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17865-1650-48DE-9117-6B8402B1C2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17865-1650-48DE-9117-6B8402B1C2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1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63375-2CB1-442F-9D9B-EA20DD831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A5A2D8-1B2A-48E0-8610-3728CC11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39FB2-3D83-466C-92EF-0A3D3BCD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36F5FB-08DD-4C84-96D6-EDE065E6C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B2EF3-0E52-4534-8B81-D3EF8A4D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304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D7AC8-C7DF-412E-BF02-40DC6A96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E56C0-8129-4490-93B6-26742C279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85852D-7B6E-4471-9AAD-1F932384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B5392-B392-4545-AFCD-DC1E6FA6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504A4-0E4D-4662-98E2-185C3A4B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0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97F517-B0AF-4757-BE07-688E5C4E0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5E4DFD-F292-4208-AF06-A877080C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74E1B-A9BB-4694-B049-C919185E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F7ED4-FBE3-47AA-BDAB-AD90596C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6C35C-FC24-44A0-9227-DA68F72C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72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40CFB-DE47-431A-B752-861C0EC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DA1E6F-E882-4F49-B241-01FD9E1B3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0FA712-B4D7-45A6-8557-D10A5947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5CF331-8682-4776-A3E3-82B1CC11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FF473-2F64-48CE-9A90-49359C4C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5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29553-A218-4516-B31B-BFA81E54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1ED8D3-1A8F-477E-B5FC-55612A4F2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2B48DC-E355-4338-B172-8906E46C9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95A71-A602-482F-B735-04F2A1B21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446CB-DE02-42D5-98B7-D01FBBAF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84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8C748-D173-4628-B3A8-F5941A54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46B19-6173-411A-9A38-4848F9BE5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54BE65-4115-4E10-8A16-4B3354C9E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26490-5653-4FD1-AFB0-98AB990D5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588A8E-FC3E-43FD-B71B-C6B55A5B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5C0E30-FAE1-455E-9966-3B1E8EBC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5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929BC-D57C-4E1E-A4EE-78218C84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8FB0C-BF56-4B32-ABB0-2D47AAE18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619A6B-A680-4D5E-876A-8CC7D956D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080F0A-4AFE-48FF-9C09-35F348033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CB1D20-777E-4219-8C39-804FDABF1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106CC6-B9DF-48B2-B051-95D25813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1F45AF-D9F1-499E-9340-2862F642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AE6242-4712-4636-8403-43DAE123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90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2EDC8-3947-475F-9C8C-27298A6A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C295D7-A525-4A80-B161-0B0A6C81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C55C2C-6AFF-4179-83E8-FDF5E91C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A04D05-D20D-44DB-A1BD-8FDFFB8B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55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3D3B38-5029-45A3-BF1D-01B09FA6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6BB747-F034-44A2-A522-DAD86DF3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4AD16E-B09B-4F50-9521-9616A1E9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2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0323D-F158-4B50-9213-BFE2BB92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75F18-0CF7-47C5-ADFF-9CD09FB44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AA090-C91A-4FCC-9178-10F40FE30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A42F35-8925-47E9-80C0-E132811E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4FB01-DBE7-4E4F-B9BE-06529744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5F8DD-F851-49ED-AF12-1C09A8CF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57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1E6A4-EC58-48EC-8A13-03E3FE95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3EC6DE-13AE-4495-9EC6-B260CB83C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CFF61E-2B75-4A51-BF70-4887CA6E7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3F9F5-6A18-4FAE-9D6C-AF17E98F7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5921F-8E4F-4561-97A0-33DA7B46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1C0DC0-4798-44F3-8944-43765003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87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8E6DB-5E9A-4570-8B7C-06FCA628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05D94F-0B61-442C-9E8F-D7850B212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A01D4C-A7DB-49D4-8F0E-281023639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t>03.12.2024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B8DB8-39AA-4DEA-96AB-C01DE12C8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611F3-396A-4DCA-939B-40140DA8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39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708920"/>
            <a:ext cx="6400800" cy="1752600"/>
          </a:xfrm>
        </p:spPr>
        <p:txBody>
          <a:bodyPr>
            <a:noAutofit/>
          </a:bodyPr>
          <a:lstStyle/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друг.</a:t>
            </a:r>
            <a:endParaRPr lang="kk-K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и литература. 5 </a:t>
            </a:r>
            <a:r>
              <a:rPr lang="kk-KZ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kk-KZ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7506" y="450912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7" y="4653136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91E7DB3-E862-4F9B-B787-FC871D4C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2"/>
    </mc:Choice>
    <mc:Fallback xmlns="">
      <p:transition spd="slow" advTm="1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768752" cy="72008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Рефлексия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6923112" cy="1684784"/>
          </a:xfrm>
        </p:spPr>
        <p:txBody>
          <a:bodyPr/>
          <a:lstStyle/>
          <a:p>
            <a:pPr algn="ctr"/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«Телеграмма» </a:t>
            </a:r>
          </a:p>
          <a:p>
            <a:pPr marL="0" indent="0" algn="ctr">
              <a:buNone/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учителю по шаблону</a:t>
            </a:r>
          </a:p>
          <a:p>
            <a:pPr marL="0" indent="0" algn="ctr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29061"/>
              </p:ext>
            </p:extLst>
          </p:nvPr>
        </p:nvGraphicFramePr>
        <p:xfrm>
          <a:off x="1403648" y="2780928"/>
          <a:ext cx="7344816" cy="338437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4376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Здравствуйте, дорогой учитель!</a:t>
                      </a:r>
                    </a:p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Пишу Вам, чтобы сообщить хорошую новость. </a:t>
                      </a:r>
                    </a:p>
                    <a:p>
                      <a:pPr algn="ctr"/>
                      <a:r>
                        <a:rPr lang="kk-KZ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Сегодня на</a:t>
                      </a:r>
                      <a:r>
                        <a:rPr lang="kk-KZ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уроке я смог:</a:t>
                      </a:r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kk-KZ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kk-KZ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сожалению, у меня еще не очень хорошо получается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</a:t>
                      </a: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aseline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</a:t>
                      </a:r>
                      <a:endParaRPr lang="ru-RU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6A4E1">
                            <a:tint val="66000"/>
                            <a:satMod val="160000"/>
                          </a:srgbClr>
                        </a:gs>
                        <a:gs pos="50000">
                          <a:srgbClr val="E6A4E1">
                            <a:tint val="44500"/>
                            <a:satMod val="160000"/>
                          </a:srgbClr>
                        </a:gs>
                        <a:gs pos="100000">
                          <a:srgbClr val="E6A4E1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2304256" cy="1728192"/>
          </a:xfrm>
          <a:prstGeom prst="rect">
            <a:avLst/>
          </a:prstGeom>
        </p:spPr>
      </p:pic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86483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97352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8749343" y="600174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/>
          </a:p>
        </p:txBody>
      </p:sp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7A5C5ACF-B46A-407E-A108-29C35BBB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95"/>
    </mc:Choice>
    <mc:Fallback xmlns="">
      <p:transition spd="slow" advTm="5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761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Домашнее задание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4762872" cy="1468759"/>
          </a:xfrm>
        </p:spPr>
        <p:txBody>
          <a:bodyPr/>
          <a:lstStyle/>
          <a:p>
            <a:pPr marL="0" indent="0">
              <a:buNone/>
            </a:pP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Войдите на портал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BilimLand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564904"/>
            <a:ext cx="4984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эссе на тему </a:t>
            </a:r>
            <a:r>
              <a:rPr lang="kk-K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«Мой друг»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43608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64425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8749343" y="6001742"/>
            <a:ext cx="406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E5DD37B-A5AC-40C2-9584-6D68BA4BB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4"/>
    </mc:Choice>
    <mc:Fallback xmlns="">
      <p:transition spd="slow" advTm="2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">
            <a:extLst>
              <a:ext uri="{FF2B5EF4-FFF2-40B4-BE49-F238E27FC236}">
                <a16:creationId xmlns:a16="http://schemas.microsoft.com/office/drawing/2014/main" id="{63C6200F-4BBE-44D7-BF45-5C3F845CE493}"/>
              </a:ext>
            </a:extLst>
          </p:cNvPr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5837219D-F9C8-43AC-A8A6-CE20AF83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33A09BB-F3C4-4559-8614-415B1C451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ECEF0CC2-16B3-41CD-BED0-E85F5EA82FCF}"/>
                  </a:ext>
                </a:extLst>
              </p:cNvPr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9F89DD42-C37F-4975-A03B-B6AA16F1D4C4}"/>
                  </a:ext>
                </a:extLst>
              </p:cNvPr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Заманауи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технология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43">
              <a:extLst>
                <a:ext uri="{FF2B5EF4-FFF2-40B4-BE49-F238E27FC236}">
                  <a16:creationId xmlns:a16="http://schemas.microsoft.com/office/drawing/2014/main" id="{D136947A-BD9C-4660-9E6F-2BA74E918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26" name="Oval 44">
                <a:extLst>
                  <a:ext uri="{FF2B5EF4-FFF2-40B4-BE49-F238E27FC236}">
                    <a16:creationId xmlns:a16="http://schemas.microsoft.com/office/drawing/2014/main" id="{90032C0D-A218-407B-84C5-B97C7186267F}"/>
                  </a:ext>
                </a:extLst>
              </p:cNvPr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45">
                <a:extLst>
                  <a:ext uri="{FF2B5EF4-FFF2-40B4-BE49-F238E27FC236}">
                    <a16:creationId xmlns:a16="http://schemas.microsoft.com/office/drawing/2014/main" id="{A6B55935-94DB-4505-A19E-341C4FEF5FDC}"/>
                  </a:ext>
                </a:extLst>
              </p:cNvPr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Білімді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бағалау</a:t>
                </a:r>
                <a:endParaRPr kumimoji="0" lang="ru-RU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46">
              <a:extLst>
                <a:ext uri="{FF2B5EF4-FFF2-40B4-BE49-F238E27FC236}">
                  <a16:creationId xmlns:a16="http://schemas.microsoft.com/office/drawing/2014/main" id="{60A7FA8D-BBB0-4C36-80E2-601CB627C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24" name="Oval 47">
                <a:extLst>
                  <a:ext uri="{FF2B5EF4-FFF2-40B4-BE49-F238E27FC236}">
                    <a16:creationId xmlns:a16="http://schemas.microsoft.com/office/drawing/2014/main" id="{65AD27A2-6C26-4CC0-B177-3DEA4E8178B4}"/>
                  </a:ext>
                </a:extLst>
              </p:cNvPr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8">
                <a:extLst>
                  <a:ext uri="{FF2B5EF4-FFF2-40B4-BE49-F238E27FC236}">
                    <a16:creationId xmlns:a16="http://schemas.microsoft.com/office/drawing/2014/main" id="{93CDCF1D-741B-4FA3-88F3-A4A0267DF558}"/>
                  </a:ext>
                </a:extLst>
              </p:cNvPr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Қол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жетімді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9C3C009B-2039-4144-850E-6D1A4D882A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22" name="Oval 50">
                <a:extLst>
                  <a:ext uri="{FF2B5EF4-FFF2-40B4-BE49-F238E27FC236}">
                    <a16:creationId xmlns:a16="http://schemas.microsoft.com/office/drawing/2014/main" id="{77EAC6E0-1911-420B-820C-426B764C2071}"/>
                  </a:ext>
                </a:extLst>
              </p:cNvPr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62">
                <a:extLst>
                  <a:ext uri="{FF2B5EF4-FFF2-40B4-BE49-F238E27FC236}">
                    <a16:creationId xmlns:a16="http://schemas.microsoft.com/office/drawing/2014/main" id="{0EB0BA2D-AFFA-4A13-92DF-0E5B8052BD74}"/>
                  </a:ext>
                </a:extLst>
              </p:cNvPr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Цифрлы</a:t>
                </a:r>
                <a:r>
                  <a: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аза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қ</a:t>
                </a:r>
                <a:r>
                  <a:rPr kumimoji="0" lang="ru-RU" sz="105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стан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63">
              <a:extLst>
                <a:ext uri="{FF2B5EF4-FFF2-40B4-BE49-F238E27FC236}">
                  <a16:creationId xmlns:a16="http://schemas.microsoft.com/office/drawing/2014/main" id="{C9531C1C-7A1C-42C3-89E6-23013FDE3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20" name="Oval 64">
                <a:extLst>
                  <a:ext uri="{FF2B5EF4-FFF2-40B4-BE49-F238E27FC236}">
                    <a16:creationId xmlns:a16="http://schemas.microsoft.com/office/drawing/2014/main" id="{9EC68974-30BB-4522-8DFC-94D0D40F72BB}"/>
                  </a:ext>
                </a:extLst>
              </p:cNvPr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Oval 65">
                <a:extLst>
                  <a:ext uri="{FF2B5EF4-FFF2-40B4-BE49-F238E27FC236}">
                    <a16:creationId xmlns:a16="http://schemas.microsoft.com/office/drawing/2014/main" id="{AD3D7E68-017D-4824-9F18-97A115E43290}"/>
                  </a:ext>
                </a:extLst>
              </p:cNvPr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Дербес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оқыту</a:t>
                </a:r>
                <a:endParaRPr kumimoji="0" lang="ru-RU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66">
              <a:extLst>
                <a:ext uri="{FF2B5EF4-FFF2-40B4-BE49-F238E27FC236}">
                  <a16:creationId xmlns:a16="http://schemas.microsoft.com/office/drawing/2014/main" id="{270BA391-0BA0-4E90-8110-42553C141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18" name="Oval 67">
                <a:extLst>
                  <a:ext uri="{FF2B5EF4-FFF2-40B4-BE49-F238E27FC236}">
                    <a16:creationId xmlns:a16="http://schemas.microsoft.com/office/drawing/2014/main" id="{24ABF9B0-D8B2-4530-BF17-4D5DDEBB8016}"/>
                  </a:ext>
                </a:extLst>
              </p:cNvPr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Oval 68">
                <a:extLst>
                  <a:ext uri="{FF2B5EF4-FFF2-40B4-BE49-F238E27FC236}">
                    <a16:creationId xmlns:a16="http://schemas.microsoft.com/office/drawing/2014/main" id="{0672EEE7-1005-49E2-8654-9025DAD80105}"/>
                  </a:ext>
                </a:extLst>
              </p:cNvPr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Н</a:t>
                </a:r>
                <a:r>
                  <a:rPr kumimoji="0" lang="ru-RU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ә</a:t>
                </a:r>
                <a:r>
                  <a:rPr kumimoji="0" lang="ru-RU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тижелі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69">
              <a:extLst>
                <a:ext uri="{FF2B5EF4-FFF2-40B4-BE49-F238E27FC236}">
                  <a16:creationId xmlns:a16="http://schemas.microsoft.com/office/drawing/2014/main" id="{8B401ACC-30D1-43E3-8194-1052B02B43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16" name="Oval 70">
                <a:extLst>
                  <a:ext uri="{FF2B5EF4-FFF2-40B4-BE49-F238E27FC236}">
                    <a16:creationId xmlns:a16="http://schemas.microsoft.com/office/drawing/2014/main" id="{E8FE60DB-3C76-4D31-934D-4D9300FF2DB1}"/>
                  </a:ext>
                </a:extLst>
              </p:cNvPr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71">
                <a:extLst>
                  <a:ext uri="{FF2B5EF4-FFF2-40B4-BE49-F238E27FC236}">
                    <a16:creationId xmlns:a16="http://schemas.microsoft.com/office/drawing/2014/main" id="{76E00CDD-9483-44DC-8C18-1D898E095321}"/>
                  </a:ext>
                </a:extLst>
              </p:cNvPr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Тиімді</a:t>
                </a:r>
                <a:endPara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72">
              <a:extLst>
                <a:ext uri="{FF2B5EF4-FFF2-40B4-BE49-F238E27FC236}">
                  <a16:creationId xmlns:a16="http://schemas.microsoft.com/office/drawing/2014/main" id="{C8C6A074-6193-492A-BA02-CBBD151C42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14" name="Oval 73">
                <a:extLst>
                  <a:ext uri="{FF2B5EF4-FFF2-40B4-BE49-F238E27FC236}">
                    <a16:creationId xmlns:a16="http://schemas.microsoft.com/office/drawing/2014/main" id="{83A64519-C3F3-48BC-8E59-C51D33ED2DBC}"/>
                  </a:ext>
                </a:extLst>
              </p:cNvPr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Oval 74">
                <a:extLst>
                  <a:ext uri="{FF2B5EF4-FFF2-40B4-BE49-F238E27FC236}">
                    <a16:creationId xmlns:a16="http://schemas.microsoft.com/office/drawing/2014/main" id="{E661C2DA-FB3B-46B8-BF19-FA301E8E9AC4}"/>
                  </a:ext>
                </a:extLst>
              </p:cNvPr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Үш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ru-RU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тілді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Google Shape;574;p91">
            <a:extLst>
              <a:ext uri="{FF2B5EF4-FFF2-40B4-BE49-F238E27FC236}">
                <a16:creationId xmlns:a16="http://schemas.microsoft.com/office/drawing/2014/main" id="{782F10A1-FE56-4A2A-A468-4625E7FE81D6}"/>
              </a:ext>
            </a:extLst>
          </p:cNvPr>
          <p:cNvSpPr txBox="1"/>
          <p:nvPr/>
        </p:nvSpPr>
        <p:spPr>
          <a:xfrm>
            <a:off x="67253" y="846888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32" name="Google Shape;575;p91">
            <a:extLst>
              <a:ext uri="{FF2B5EF4-FFF2-40B4-BE49-F238E27FC236}">
                <a16:creationId xmlns:a16="http://schemas.microsoft.com/office/drawing/2014/main" id="{670E082A-4A56-47DF-92C1-255E9D5967BA}"/>
              </a:ext>
            </a:extLst>
          </p:cNvPr>
          <p:cNvSpPr txBox="1"/>
          <p:nvPr/>
        </p:nvSpPr>
        <p:spPr>
          <a:xfrm>
            <a:off x="4211960" y="5277418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cxnSp>
        <p:nvCxnSpPr>
          <p:cNvPr id="33" name="Google Shape;77;p1"/>
          <p:cNvCxnSpPr>
            <a:cxnSpLocks noChangeShapeType="1"/>
          </p:cNvCxnSpPr>
          <p:nvPr/>
        </p:nvCxnSpPr>
        <p:spPr bwMode="auto">
          <a:xfrm>
            <a:off x="1130039" y="641447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Google Shape;78;p1"/>
          <p:cNvCxnSpPr>
            <a:cxnSpLocks noChangeShapeType="1"/>
          </p:cNvCxnSpPr>
          <p:nvPr/>
        </p:nvCxnSpPr>
        <p:spPr bwMode="auto">
          <a:xfrm>
            <a:off x="1250856" y="652534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Прямоугольник 34"/>
          <p:cNvSpPr/>
          <p:nvPr/>
        </p:nvSpPr>
        <p:spPr>
          <a:xfrm>
            <a:off x="8749343" y="600174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9929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9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040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узнаете:</a:t>
            </a:r>
          </a:p>
          <a:p>
            <a:pPr marL="0" indent="0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условиях употребления разделительных ъ и ь</a:t>
            </a:r>
          </a:p>
          <a:p>
            <a:pPr marL="0" indent="0" algn="just">
              <a:buNone/>
            </a:pPr>
            <a:r>
              <a:rPr lang="kk-KZ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научитесь: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основное содержание произведений фольклора и литературы/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фрагментов, содержащих знакомые лексические и грамматические единицы, определять тему;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высказывание на основе иллюстрации;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глаголы с зависимыми словами в нужных формах;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34303" y="692696"/>
            <a:ext cx="139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</a:t>
            </a: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CFA7527-BAB1-48F6-86F0-70BA34D74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5"/>
    </mc:Choice>
    <mc:Fallback xmlns="">
      <p:transition spd="slow" advTm="3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93700" y="1340768"/>
            <a:ext cx="82296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-разделительный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бөлу белгісі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-мягкий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жіңішкелік белгі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-твердый знак 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қатаңдық белгі</a:t>
            </a:r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-приставка - 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сөз алды қосымшасы </a:t>
            </a:r>
          </a:p>
          <a:p>
            <a:pPr marL="0" indent="0">
              <a:buNone/>
            </a:pP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-дружба - 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достық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404664"/>
            <a:ext cx="4817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Тематический словарь урока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Прямоугольник 3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9AE1148-38E4-468B-BEF9-4E9E5F34C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4"/>
    </mc:Choice>
    <mc:Fallback xmlns="">
      <p:transition spd="slow" advTm="2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Прочитайте стихотворение </a:t>
            </a:r>
            <a:b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 определите тему урока 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Объект 6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ехал к стройке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Кран 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емный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емный кран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indent="0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Силач огромный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(Е.Блажнина)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юга хлещет так и сяк,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лицо крупой сыпучей,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жесткой и колючей,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мягкий знак</a:t>
            </a:r>
          </a:p>
          <a:p>
            <a:pPr marL="0" indent="0" algn="r">
              <a:buNone/>
            </a:pP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(Я.Аким)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знак и твёрдый знак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Разговаривали так: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Сколько я пирожных 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ем?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Мягкий знак ответил: - Сем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kk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2520280" cy="1890210"/>
          </a:xfrm>
          <a:prstGeom prst="rect">
            <a:avLst/>
          </a:prstGeom>
        </p:spPr>
      </p:pic>
      <p:cxnSp>
        <p:nvCxnSpPr>
          <p:cNvPr id="11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рямоугольник 12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F5C0917-5E76-4CC5-9524-CDF8BFC33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56"/>
    </mc:Choice>
    <mc:Fallback xmlns="">
      <p:transition spd="slow" advTm="143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5A35F11-0FFE-4E5D-A940-2B206467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6632"/>
            <a:ext cx="8568952" cy="1143000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Разделительные знаки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196752"/>
            <a:ext cx="8424936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твердый знак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(ъ)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ишется только после приставок, которые оканчиваются на согласную, перед буквами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е, ё, я</a:t>
            </a: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00468" y="1772816"/>
            <a:ext cx="8208912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мягкий знак(ь) -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ишется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корне или перед окончанием слова между согласной и гласной е, ё, я, ю, и</a:t>
            </a: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08920"/>
            <a:ext cx="5275998" cy="3323580"/>
          </a:xfrm>
          <a:prstGeom prst="rect">
            <a:avLst/>
          </a:prstGeom>
        </p:spPr>
      </p:pic>
      <p:cxnSp>
        <p:nvCxnSpPr>
          <p:cNvPr id="10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11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AC13AE1-836C-4007-B381-82B1AFB6D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20"/>
    </mc:Choice>
    <mc:Fallback xmlns="">
      <p:transition spd="slow" advTm="5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4210" y="1412776"/>
            <a:ext cx="4040188" cy="639762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Ъ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98776" cy="255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</a:p>
          <a:p>
            <a:pPr marL="0" indent="0">
              <a:buNone/>
            </a:pPr>
            <a:r>
              <a:rPr lang="en-US" dirty="0"/>
              <a:t>_____________________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652120" y="1337370"/>
            <a:ext cx="4041775" cy="639762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92080" y="2204864"/>
            <a:ext cx="3959423" cy="25502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</a:p>
          <a:p>
            <a:pPr marL="0" indent="0">
              <a:buNone/>
            </a:pPr>
            <a:r>
              <a:rPr lang="en-US" dirty="0"/>
              <a:t>___________________</a:t>
            </a:r>
            <a:endParaRPr lang="ru-RU" dirty="0"/>
          </a:p>
          <a:p>
            <a:endParaRPr lang="ru-RU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467544" y="4736356"/>
            <a:ext cx="820891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ехать, бул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он, вороб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емка, л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ется, в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юга,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есть, с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ездить, раз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яснить, мурав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я, об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явить, бар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ер, пред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kk-KZ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9712" y="423248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№1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600" y="113188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Заполните таблицу, распределив слова</a:t>
            </a:r>
            <a:r>
              <a:rPr lang="en-US" b="1" dirty="0">
                <a:latin typeface="Century Gothic" panose="020B0502020202020204" pitchFamily="34" charset="0"/>
              </a:rPr>
              <a:t>, </a:t>
            </a:r>
            <a:r>
              <a:rPr lang="ru-RU" b="1" dirty="0">
                <a:latin typeface="Century Gothic" panose="020B0502020202020204" pitchFamily="34" charset="0"/>
              </a:rPr>
              <a:t>выделите приставки</a:t>
            </a: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113003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Google Shape;78;p1"/>
          <p:cNvCxnSpPr>
            <a:cxnSpLocks noChangeShapeType="1"/>
          </p:cNvCxnSpPr>
          <p:nvPr/>
        </p:nvCxnSpPr>
        <p:spPr bwMode="auto">
          <a:xfrm>
            <a:off x="125085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Прямоугольник 17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E6B8A37-17D7-4D42-8B50-EDD56B8DD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393"/>
    </mc:Choice>
    <mc:Fallback xmlns="">
      <p:transition spd="slow" advTm="15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275" y="596037"/>
            <a:ext cx="8177761" cy="87374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Игра</a:t>
            </a:r>
            <a:r>
              <a:rPr lang="kk-KZ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: «Поймай свою приставку»</a:t>
            </a:r>
            <a:endParaRPr lang="ru-R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924944"/>
            <a:ext cx="8229600" cy="2952328"/>
          </a:xfrm>
        </p:spPr>
        <p:txBody>
          <a:bodyPr/>
          <a:lstStyle/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Ъехать, ъесть, ъезд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Ъезд, ъезд, ъезд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Ъехать, ъем, ъем</a:t>
            </a:r>
          </a:p>
          <a:p>
            <a:pPr marL="0" indent="0">
              <a:buNone/>
            </a:pPr>
            <a:r>
              <a:rPr lang="kk-K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Ъяснить, ъявление, ъехать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748638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7824" y="1456251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С?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3521" y="2087608"/>
            <a:ext cx="1008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Раз?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41370" y="1487442"/>
            <a:ext cx="66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В?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41370" y="2276872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Об?</a:t>
            </a:r>
            <a:endParaRPr lang="ru-RU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1" y="3212976"/>
            <a:ext cx="3072341" cy="23042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75716" y="423247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Практическое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задание </a:t>
            </a:r>
            <a:r>
              <a:rPr lang="kk-K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№2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5" name="Google Shape;77;p1"/>
          <p:cNvCxnSpPr>
            <a:cxnSpLocks noChangeShapeType="1"/>
          </p:cNvCxnSpPr>
          <p:nvPr/>
        </p:nvCxnSpPr>
        <p:spPr bwMode="auto">
          <a:xfrm>
            <a:off x="944919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oogle Shape;78;p1"/>
          <p:cNvCxnSpPr>
            <a:cxnSpLocks noChangeShapeType="1"/>
          </p:cNvCxnSpPr>
          <p:nvPr/>
        </p:nvCxnSpPr>
        <p:spPr bwMode="auto">
          <a:xfrm>
            <a:off x="1065736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16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0BACDCB5-FFF4-40F8-9A80-693DEB33C3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4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31"/>
    </mc:Choice>
    <mc:Fallback xmlns="">
      <p:transition spd="slow" advTm="12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16"/>
            <a:ext cx="3749703" cy="36588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83" y="1268760"/>
            <a:ext cx="4030799" cy="352839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6048672" cy="975642"/>
          </a:xfrm>
        </p:spPr>
        <p:txBody>
          <a:bodyPr>
            <a:normAutofit/>
          </a:bodyPr>
          <a:lstStyle/>
          <a:p>
            <a:pPr marL="0" indent="0" algn="ctr"/>
            <a:r>
              <a:rPr lang="kk-K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Рассмотрите картинки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тема их объединяет?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дружба?</a:t>
            </a:r>
            <a:b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должен быть друг?</a:t>
            </a:r>
            <a:endParaRPr lang="ru-RU" dirty="0"/>
          </a:p>
        </p:txBody>
      </p:sp>
      <p:cxnSp>
        <p:nvCxnSpPr>
          <p:cNvPr id="8" name="Google Shape;77;p1"/>
          <p:cNvCxnSpPr>
            <a:cxnSpLocks noChangeShapeType="1"/>
          </p:cNvCxnSpPr>
          <p:nvPr/>
        </p:nvCxnSpPr>
        <p:spPr bwMode="auto">
          <a:xfrm>
            <a:off x="1016927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Google Shape;78;p1"/>
          <p:cNvCxnSpPr>
            <a:cxnSpLocks noChangeShapeType="1"/>
          </p:cNvCxnSpPr>
          <p:nvPr/>
        </p:nvCxnSpPr>
        <p:spPr bwMode="auto">
          <a:xfrm>
            <a:off x="1137744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8749343" y="6001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dirty="0"/>
          </a:p>
        </p:txBody>
      </p:sp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EC30E9C7-4521-4AAA-9B57-8A4BA75315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6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62"/>
    </mc:Choice>
    <mc:Fallback xmlns="">
      <p:transition spd="slow" advTm="8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95936" y="2429128"/>
            <a:ext cx="1152128" cy="936104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7" t="9316" r="21715" b="8972"/>
          <a:stretch/>
        </p:blipFill>
        <p:spPr>
          <a:xfrm>
            <a:off x="1403648" y="-531440"/>
            <a:ext cx="6552728" cy="7029400"/>
          </a:xfrm>
          <a:ln>
            <a:noFill/>
          </a:ln>
          <a:effectLst>
            <a:outerShdw blurRad="584200" sx="92000" sy="92000" algn="ctr" rotWithShape="0">
              <a:srgbClr val="92D050"/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2697716">
            <a:off x="2638805" y="1635963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добры</a:t>
            </a:r>
            <a:r>
              <a:rPr lang="ru-RU" sz="2400" dirty="0">
                <a:latin typeface="Century Gothic" panose="020B0502020202020204" pitchFamily="34" charset="0"/>
              </a:rPr>
              <a:t>й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930653" y="974112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верный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cxnSp>
        <p:nvCxnSpPr>
          <p:cNvPr id="9" name="Google Shape;77;p1"/>
          <p:cNvCxnSpPr>
            <a:cxnSpLocks noChangeShapeType="1"/>
          </p:cNvCxnSpPr>
          <p:nvPr/>
        </p:nvCxnSpPr>
        <p:spPr bwMode="auto">
          <a:xfrm>
            <a:off x="971600" y="6337300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Google Shape;78;p1"/>
          <p:cNvCxnSpPr>
            <a:cxnSpLocks noChangeShapeType="1"/>
          </p:cNvCxnSpPr>
          <p:nvPr/>
        </p:nvCxnSpPr>
        <p:spPr bwMode="auto">
          <a:xfrm>
            <a:off x="1092417" y="6448169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8749343" y="6001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9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B22E235-B700-4EEA-AD9F-B286B8203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8"/>
    </mc:Choice>
    <mc:Fallback xmlns="">
      <p:transition spd="slow" advTm="7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</TotalTime>
  <Words>433</Words>
  <Application>Microsoft Office PowerPoint</Application>
  <PresentationFormat>Экран (4:3)</PresentationFormat>
  <Paragraphs>107</Paragraphs>
  <Slides>12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Comfortaa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Прочитайте стихотворение  и определите тему урока </vt:lpstr>
      <vt:lpstr>Разделительные знаки </vt:lpstr>
      <vt:lpstr>Презентация PowerPoint</vt:lpstr>
      <vt:lpstr> Игра: «Поймай свою приставку»</vt:lpstr>
      <vt:lpstr>Рассмотрите картинки  </vt:lpstr>
      <vt:lpstr>мой друг</vt:lpstr>
      <vt:lpstr>Рефлексия</vt:lpstr>
      <vt:lpstr>Домашнее задание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Данагул</cp:lastModifiedBy>
  <cp:revision>158</cp:revision>
  <dcterms:created xsi:type="dcterms:W3CDTF">2017-10-03T10:03:42Z</dcterms:created>
  <dcterms:modified xsi:type="dcterms:W3CDTF">2024-12-03T15:53:39Z</dcterms:modified>
</cp:coreProperties>
</file>