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82" r:id="rId4"/>
    <p:sldId id="279" r:id="rId5"/>
    <p:sldId id="280" r:id="rId6"/>
    <p:sldId id="283" r:id="rId7"/>
    <p:sldId id="281" r:id="rId8"/>
    <p:sldId id="274" r:id="rId9"/>
    <p:sldId id="276" r:id="rId10"/>
    <p:sldId id="264" r:id="rId11"/>
    <p:sldId id="269" r:id="rId12"/>
    <p:sldId id="28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hyperlink" Target="https://www.youtube.com/watch?v=bNFDJIjfLJ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 урока: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entury Gothic" pitchFamily="34" charset="0"/>
              </a:rPr>
              <a:t>«Мы с приятелем друзья»</a:t>
            </a:r>
          </a:p>
          <a:p>
            <a:endParaRPr lang="ru-RU" altLang="ru-RU" sz="2500" b="1" dirty="0" smtClean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827584" y="5805264"/>
            <a:ext cx="7602380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043608" y="5949280"/>
            <a:ext cx="7272808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5"/>
    </mc:Choice>
    <mc:Fallback xmlns="">
      <p:transition spd="slow" advTm="1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36427" y="339090"/>
            <a:ext cx="8778159" cy="62273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449881" y="550036"/>
            <a:ext cx="2151250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8511" y="1631077"/>
            <a:ext cx="7776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ru-RU" dirty="0" smtClean="0"/>
              <a:t>Сегодня </a:t>
            </a:r>
            <a:r>
              <a:rPr lang="ru-RU" dirty="0"/>
              <a:t>на уроке </a:t>
            </a:r>
            <a:r>
              <a:rPr lang="en-US" dirty="0" smtClean="0"/>
              <a:t> </a:t>
            </a:r>
          </a:p>
          <a:p>
            <a:endParaRPr lang="ru-RU" dirty="0"/>
          </a:p>
        </p:txBody>
      </p:sp>
      <p:pic>
        <p:nvPicPr>
          <p:cNvPr id="16" name="Рисунок 15" descr="Описание: Описание: Описание: Описание: Описание: Описание: Описание: Описание: Описание: Описание: Описание: Описание: Описание: Описание: Описание: http://festival.1september.ru/articles/612434/img3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81" y="2508240"/>
            <a:ext cx="939800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81352" y="2335871"/>
            <a:ext cx="28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узнал, открыл для себя…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26636" y="2705203"/>
            <a:ext cx="28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научился, смог…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26636" y="3129600"/>
            <a:ext cx="285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могу похвалить себя и своих одноклассников за …</a:t>
            </a:r>
            <a:endParaRPr lang="en-US" dirty="0"/>
          </a:p>
        </p:txBody>
      </p:sp>
      <p:pic>
        <p:nvPicPr>
          <p:cNvPr id="14" name="Picture 2" descr="Что надо чтобы написать книгу и определить насколько она хороша?:  kiowa_mike — LiveJourn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2" y="4400214"/>
            <a:ext cx="3367236" cy="18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9"/>
    </mc:Choice>
    <mc:Fallback xmlns="">
      <p:transition spd="slow" advTm="2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5431" y="-71959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2799642" y="339090"/>
            <a:ext cx="3615305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844824"/>
            <a:ext cx="6336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1.Войдите на портал </a:t>
            </a:r>
            <a:r>
              <a:rPr lang="en-US" sz="2800" dirty="0" err="1"/>
              <a:t>BilimLand</a:t>
            </a:r>
            <a:r>
              <a:rPr lang="ru-RU" sz="2800" dirty="0"/>
              <a:t> и получите информацию по сегодняшней </a:t>
            </a:r>
            <a:r>
              <a:rPr lang="ru-RU" sz="2800" dirty="0" smtClean="0"/>
              <a:t>теме.</a:t>
            </a:r>
            <a:endParaRPr lang="ru-RU" sz="2800" dirty="0"/>
          </a:p>
          <a:p>
            <a:r>
              <a:rPr lang="ru-RU" sz="2800" dirty="0" smtClean="0"/>
              <a:t>2. Напишите </a:t>
            </a:r>
            <a:r>
              <a:rPr lang="ru-RU" sz="2800" dirty="0"/>
              <a:t>сочинение о своем друге (какой он, твой друг?). Что вас объединяет? 60-80 слов</a:t>
            </a:r>
          </a:p>
        </p:txBody>
      </p:sp>
      <p:pic>
        <p:nvPicPr>
          <p:cNvPr id="9" name="Picture 2" descr="Как нарисовать книги на столе – How to draw a book — step by step pencil  drawing? — Household items — Артист-Ой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3096"/>
            <a:ext cx="2414682" cy="17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8"/>
    </mc:Choice>
    <mc:Fallback xmlns="">
      <p:transition spd="slow" advTm="2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28092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3059" y="1083537"/>
            <a:ext cx="29172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сапалы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білім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!</a:t>
            </a:r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6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29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27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5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23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21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19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17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4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5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1" name="Прямоугольник 30"/>
          <p:cNvSpPr/>
          <p:nvPr/>
        </p:nvSpPr>
        <p:spPr>
          <a:xfrm>
            <a:off x="5511198" y="5470903"/>
            <a:ext cx="3541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</a:p>
        </p:txBody>
      </p:sp>
      <p:pic>
        <p:nvPicPr>
          <p:cNvPr id="32" name="Звук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7"/>
    </mc:Choice>
    <mc:Fallback xmlns="">
      <p:transition spd="slow" advTm="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848434" y="1151879"/>
            <a:ext cx="751772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Цели урока:</a:t>
            </a:r>
          </a:p>
          <a:p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ВЫ </a:t>
            </a:r>
            <a:r>
              <a:rPr lang="kk-K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УЗНАЕТЕ:</a:t>
            </a:r>
            <a:endParaRPr lang="kk-K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400" dirty="0"/>
              <a:t>что такое приставки и предлоги</a:t>
            </a:r>
          </a:p>
          <a:p>
            <a:r>
              <a:rPr lang="ru-RU" sz="2400" b="1" dirty="0"/>
              <a:t>ВЫ НАУЧИТЕСЬ: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понимать основное содержание произведений литературы, содержащих знакомые лексические и грамматические единицы, определять тему;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узнаете как понимать общее содержание текста, определяя ключевые слова и словосочетания</a:t>
            </a:r>
            <a:r>
              <a:rPr lang="ru-RU" sz="2400" dirty="0" smtClean="0"/>
              <a:t>;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писать сочинение (объем 60-80 слов) на заданную тему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8"/>
    </mc:Choice>
    <mc:Fallback xmlns="">
      <p:transition spd="slow" advTm="3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741682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словарь урока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356388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Пятачок – монета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Чиж – шымшық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Управдом – управляющий домом (үй басқарушысы)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Юннаты – табиғат зерттеуші жас өспірімдер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Расписка - қолхат</a:t>
            </a:r>
          </a:p>
        </p:txBody>
      </p:sp>
      <p:pic>
        <p:nvPicPr>
          <p:cNvPr id="6" name="Рисунок 5" descr="Мы с приятелем - Сергей Михалков. Читать или слушать онлайн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78941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2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46"/>
    </mc:Choice>
    <mc:Fallback xmlns="">
      <p:transition spd="slow" advTm="2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843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Ребята</a:t>
            </a:r>
            <a:r>
              <a:rPr lang="ru-RU" sz="2400" b="1" dirty="0"/>
              <a:t>, давайте  повторим правило: «Приставки и предлоги»</a:t>
            </a:r>
          </a:p>
          <a:p>
            <a:pPr fontAlgn="base"/>
            <a:r>
              <a:rPr lang="ru-RU" sz="2400" b="1" dirty="0">
                <a:solidFill>
                  <a:srgbClr val="00B050"/>
                </a:solidFill>
              </a:rPr>
              <a:t>Нельзя путать приставки и предлоги. </a:t>
            </a:r>
            <a:endParaRPr lang="ru-RU" sz="2400" dirty="0">
              <a:solidFill>
                <a:srgbClr val="00B050"/>
              </a:solidFill>
            </a:endParaRPr>
          </a:p>
          <a:p>
            <a:pPr fontAlgn="base"/>
            <a:r>
              <a:rPr lang="ru-RU" sz="2400" b="1" dirty="0"/>
              <a:t>Приставки – </a:t>
            </a:r>
            <a:r>
              <a:rPr lang="ru-RU" sz="2400" dirty="0"/>
              <a:t>это часть слова (морфема), которая пишется со словами слитно.</a:t>
            </a:r>
          </a:p>
          <a:p>
            <a:pPr fontAlgn="base"/>
            <a:r>
              <a:rPr lang="ru-RU" sz="2400" b="1" dirty="0"/>
              <a:t>Предлог – </a:t>
            </a:r>
            <a:r>
              <a:rPr lang="ru-RU" sz="2400" dirty="0"/>
              <a:t>это служебное слово, которое пишется со словами раздельно.</a:t>
            </a:r>
          </a:p>
          <a:p>
            <a:pPr fontAlgn="base"/>
            <a:r>
              <a:rPr lang="ru-RU" sz="2400" b="1" dirty="0"/>
              <a:t>Например:</a:t>
            </a:r>
            <a:endParaRPr lang="ru-RU" sz="2400" dirty="0"/>
          </a:p>
          <a:p>
            <a:pPr fontAlgn="base"/>
            <a:r>
              <a:rPr lang="ru-RU" sz="2400" dirty="0"/>
              <a:t>Отъехать от дома (</a:t>
            </a:r>
            <a:r>
              <a:rPr lang="ru-RU" sz="2400" b="1" dirty="0"/>
              <a:t>от</a:t>
            </a:r>
            <a:r>
              <a:rPr lang="ru-RU" sz="2400" dirty="0"/>
              <a:t> – приставка; </a:t>
            </a:r>
            <a:r>
              <a:rPr lang="ru-RU" sz="2400" b="1" dirty="0"/>
              <a:t>от</a:t>
            </a:r>
            <a:r>
              <a:rPr lang="ru-RU" sz="2400" dirty="0"/>
              <a:t> предлог).</a:t>
            </a:r>
          </a:p>
          <a:p>
            <a:pPr fontAlgn="base"/>
            <a:r>
              <a:rPr lang="ru-RU" sz="2400" dirty="0"/>
              <a:t>Приехать к бабушке (</a:t>
            </a:r>
            <a:r>
              <a:rPr lang="ru-RU" sz="2400" b="1" dirty="0"/>
              <a:t>при</a:t>
            </a:r>
            <a:r>
              <a:rPr lang="ru-RU" sz="2400" dirty="0"/>
              <a:t> – приставка; </a:t>
            </a:r>
            <a:r>
              <a:rPr lang="ru-RU" sz="2400" b="1" dirty="0"/>
              <a:t>к</a:t>
            </a:r>
            <a:r>
              <a:rPr lang="ru-RU" sz="2400" dirty="0"/>
              <a:t> - предлог).</a:t>
            </a:r>
          </a:p>
          <a:p>
            <a:pPr fontAlgn="base"/>
            <a:r>
              <a:rPr lang="ru-RU" sz="2400" dirty="0"/>
              <a:t>Заехать за  другом (</a:t>
            </a:r>
            <a:r>
              <a:rPr lang="ru-RU" sz="2400" b="1" dirty="0"/>
              <a:t>за</a:t>
            </a:r>
            <a:r>
              <a:rPr lang="ru-RU" sz="2400" dirty="0"/>
              <a:t> – приставка, </a:t>
            </a:r>
            <a:r>
              <a:rPr lang="ru-RU" sz="2400" b="1" dirty="0"/>
              <a:t>за </a:t>
            </a:r>
            <a:r>
              <a:rPr lang="ru-RU" sz="2400" dirty="0"/>
              <a:t>- предлог).</a:t>
            </a:r>
          </a:p>
          <a:p>
            <a:pPr fontAlgn="base"/>
            <a:r>
              <a:rPr lang="ru-RU" sz="2400" dirty="0"/>
              <a:t>Выехать из города (</a:t>
            </a:r>
            <a:r>
              <a:rPr lang="ru-RU" sz="2400" b="1" dirty="0"/>
              <a:t>вы </a:t>
            </a:r>
            <a:r>
              <a:rPr lang="ru-RU" sz="2400" dirty="0"/>
              <a:t>– приставка, из - предлог).   </a:t>
            </a:r>
          </a:p>
        </p:txBody>
      </p:sp>
      <p:cxnSp>
        <p:nvCxnSpPr>
          <p:cNvPr id="4" name="Google Shape;77;p1"/>
          <p:cNvCxnSpPr>
            <a:cxnSpLocks noChangeShapeType="1"/>
          </p:cNvCxnSpPr>
          <p:nvPr/>
        </p:nvCxnSpPr>
        <p:spPr bwMode="auto">
          <a:xfrm>
            <a:off x="899592" y="6453336"/>
            <a:ext cx="7992888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125;p4"/>
          <p:cNvCxnSpPr>
            <a:cxnSpLocks noChangeShapeType="1"/>
          </p:cNvCxnSpPr>
          <p:nvPr/>
        </p:nvCxnSpPr>
        <p:spPr bwMode="auto">
          <a:xfrm>
            <a:off x="1115616" y="6640582"/>
            <a:ext cx="751135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67544" y="295802"/>
            <a:ext cx="763284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ПРИСТАВКИ И ПРЕДЛОГИ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1"/>
    </mc:Choice>
    <mc:Fallback xmlns="">
      <p:transition spd="slow" advTm="5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958452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/>
              <a:t>Почему </a:t>
            </a:r>
            <a:r>
              <a:rPr lang="kk-KZ" sz="2400" b="1" dirty="0"/>
              <a:t>они не понятны? Помогите им.</a:t>
            </a:r>
            <a:endParaRPr lang="ru-RU" sz="2400" b="1" dirty="0"/>
          </a:p>
          <a:p>
            <a:r>
              <a:rPr lang="kk-KZ" sz="2400" dirty="0"/>
              <a:t> </a:t>
            </a:r>
            <a:endParaRPr lang="ru-RU" sz="2400" dirty="0"/>
          </a:p>
          <a:p>
            <a:pPr lvl="0"/>
            <a:r>
              <a:rPr lang="kk-KZ" sz="2400" dirty="0"/>
              <a:t>...дружиться, ...гуляться, ...жигать, ...бирать;</a:t>
            </a:r>
            <a:endParaRPr lang="ru-RU" sz="2400" dirty="0"/>
          </a:p>
          <a:p>
            <a:pPr lvl="0"/>
            <a:r>
              <a:rPr lang="kk-KZ" sz="2400" dirty="0"/>
              <a:t>...делье, ...ездка, ...воднение,  ...гар;</a:t>
            </a:r>
            <a:endParaRPr lang="ru-RU" sz="2400" dirty="0"/>
          </a:p>
          <a:p>
            <a:pPr lvl="0"/>
            <a:r>
              <a:rPr lang="kk-KZ" sz="2400" dirty="0"/>
              <a:t>...зубый, ...ногий, ...заботный, ...домный.</a:t>
            </a:r>
            <a:endParaRPr lang="ru-RU" sz="2400" dirty="0"/>
          </a:p>
          <a:p>
            <a:r>
              <a:rPr lang="kk-KZ" sz="2400" dirty="0"/>
              <a:t> </a:t>
            </a:r>
            <a:endParaRPr lang="ru-RU" sz="2400" dirty="0"/>
          </a:p>
          <a:p>
            <a:pPr lvl="0"/>
            <a:r>
              <a:rPr lang="kk-KZ" sz="2400" dirty="0"/>
              <a:t>Подружиться, прогуляться, обжигать, собирать;</a:t>
            </a:r>
            <a:endParaRPr lang="ru-RU" sz="2400" dirty="0"/>
          </a:p>
          <a:p>
            <a:pPr lvl="0"/>
            <a:r>
              <a:rPr lang="kk-KZ" sz="2400" dirty="0"/>
              <a:t>безделье, поездка, наводнение,  загар;</a:t>
            </a:r>
            <a:endParaRPr lang="ru-RU" sz="2400" dirty="0"/>
          </a:p>
          <a:p>
            <a:pPr lvl="0"/>
            <a:r>
              <a:rPr lang="kk-KZ" sz="2400" dirty="0"/>
              <a:t>беззубый, безногий, беззаботный, бездомный</a:t>
            </a:r>
            <a:r>
              <a:rPr lang="kk-KZ" sz="2400" dirty="0" smtClean="0"/>
              <a:t>.</a:t>
            </a:r>
            <a:r>
              <a:rPr lang="kk-KZ" dirty="0"/>
              <a:t> </a:t>
            </a:r>
            <a:endParaRPr lang="ru-RU" dirty="0"/>
          </a:p>
        </p:txBody>
      </p:sp>
      <p:cxnSp>
        <p:nvCxnSpPr>
          <p:cNvPr id="4" name="Google Shape;77;p1"/>
          <p:cNvCxnSpPr>
            <a:cxnSpLocks noChangeShapeType="1"/>
          </p:cNvCxnSpPr>
          <p:nvPr/>
        </p:nvCxnSpPr>
        <p:spPr bwMode="auto">
          <a:xfrm>
            <a:off x="899592" y="6453336"/>
            <a:ext cx="7560840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125;p4"/>
          <p:cNvCxnSpPr>
            <a:cxnSpLocks noChangeShapeType="1"/>
          </p:cNvCxnSpPr>
          <p:nvPr/>
        </p:nvCxnSpPr>
        <p:spPr bwMode="auto">
          <a:xfrm>
            <a:off x="1043608" y="6640582"/>
            <a:ext cx="7344816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83568" y="404664"/>
            <a:ext cx="7056784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потеряли эти части слов?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Мы с приятелем | Стихи и сказки Михалкова - Корабль Друзей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61871"/>
            <a:ext cx="5813425" cy="190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3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5"/>
    </mc:Choice>
    <mc:Fallback xmlns="">
      <p:transition spd="slow" advTm="48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7704856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ПОСМОТРИТЕ ВИДЕО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366883"/>
            <a:ext cx="7674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Послушайте стихотворение С.В.Михалкова «Мы с приятелем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kk-KZ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213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u="sng" dirty="0">
                <a:hlinkClick r:id="rId4"/>
              </a:rPr>
              <a:t>https://www.youtube.com/watch?v=bNFDJIjfLJ4</a:t>
            </a:r>
            <a:r>
              <a:rPr lang="kk-KZ" dirty="0"/>
              <a:t> 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Родительское собрание &quot; О детской дружбе&quot; для старшей группы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06724"/>
            <a:ext cx="4320479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3"/>
    </mc:Choice>
    <mc:Fallback xmlns="">
      <p:transition spd="slow" advTm="1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496944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стихотворение: «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приятелем»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2214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99992" y="108409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68479" y="108279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08409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6031" y="1090789"/>
            <a:ext cx="255179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с приятелем вдвоём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Замечательно живём!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такие с ним друзья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Куда он, Туда и я!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имеем по карманам: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Две резинки,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Два крючка,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Две больших стеклянных пробки,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Двух жуков в одной коробке,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Два тяжёлых пятачка.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живём в одной квартире,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Все соседи знают нас.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Только мне звонить — четыре,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 ему — двенадцать раз.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живут в квартире с нами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Два ужа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два ежа,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Целый день поют над нами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Два приятеля-чижа.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про наших двух ужей,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Двух ежей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двух чижей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Знают в нашем новом доме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Все двенадцать этажей.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с приятелем вдвоём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Просыпаемся,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Встаём,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Открываем настежь двери,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школу с книжками бежим…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гуляют наши звери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квартирам по чужим.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4789" y="1106782"/>
            <a:ext cx="2570405" cy="516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Забираются ужи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 инженерам в чертежи.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Управдом в постель ложится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встаёт с неё дрожа: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подушке не лежится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Под подушкой два ежа!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Раньше всех чижи встают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до вечера поют.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Дворник радио включает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Птицы слушать не дают!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Тащат в шапках инженеры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 управдому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Двух ужей,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 навстречу инженерам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Управдом несёт ежей.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Пишет жалобу сосед: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«Никому покою нет!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Зоопарк отсюда близко.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Предлагаю: всех зверей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Сдать юннатам под расписку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возможности скорей».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вернулись из кино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Дома пусто и темно.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Зажигаются огни.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ложимся спать одни.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Ёж колючий,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Уж ползучий,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Чиж певучий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Где они?</a:t>
            </a: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5194" y="1119055"/>
            <a:ext cx="244827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с приятелем вдвоём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Просыпаемся,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Встаём,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дороге к зоопарку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 смеёмся, не поём.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Неужели зоосад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 вернёт зверей назад?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проходим мимо клеток,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Мимо строгих сторожей.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Сто чижей слетают с веток,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Выбегают сто ежей.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Только разве отличишь,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Где какой летает чиж!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Только разве разберёшь,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Где какой свернулся ёж!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Сто ужей на двух ребят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Подозрительно шипят,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Сто чижей кругом поют,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Сто чижей зерно клюют,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Наши птицы, наши звери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Нас уже не узнают.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Солнце село. Поздний час.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Сторожа выводят нас.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— Не пора ли нам домой?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Говорит приятель мой.</a:t>
            </a:r>
          </a:p>
          <a:p>
            <a:pPr fontAlgn="base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Мы такие с ним друзья —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Куда он,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Туда и я!</a:t>
            </a:r>
          </a:p>
          <a:p>
            <a:pPr algn="r" fontAlgn="base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.Михалков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oogle Shape;77;p1"/>
          <p:cNvCxnSpPr>
            <a:cxnSpLocks noChangeShapeType="1"/>
          </p:cNvCxnSpPr>
          <p:nvPr/>
        </p:nvCxnSpPr>
        <p:spPr bwMode="auto">
          <a:xfrm>
            <a:off x="899592" y="6453336"/>
            <a:ext cx="7632848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Google Shape;125;p4"/>
          <p:cNvCxnSpPr>
            <a:cxnSpLocks noChangeShapeType="1"/>
          </p:cNvCxnSpPr>
          <p:nvPr/>
        </p:nvCxnSpPr>
        <p:spPr bwMode="auto">
          <a:xfrm>
            <a:off x="1187624" y="6640582"/>
            <a:ext cx="720080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24"/>
    </mc:Choice>
    <mc:Fallback xmlns="">
      <p:transition spd="slow" advTm="17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75070" y="339090"/>
            <a:ext cx="264452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6217" y="1268760"/>
            <a:ext cx="7435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/>
              <a:t>Определите </a:t>
            </a:r>
            <a:r>
              <a:rPr lang="kk-KZ" sz="2800" b="1" dirty="0" smtClean="0"/>
              <a:t>тему и </a:t>
            </a:r>
            <a:r>
              <a:rPr lang="kk-KZ" sz="2800" b="1" dirty="0"/>
              <a:t>основную </a:t>
            </a:r>
            <a:r>
              <a:rPr lang="kk-KZ" sz="2800" b="1" dirty="0" smtClean="0"/>
              <a:t>мысль стихотворения</a:t>
            </a:r>
            <a:r>
              <a:rPr lang="kk-KZ" sz="2800" b="1" dirty="0"/>
              <a:t>.</a:t>
            </a:r>
            <a:endParaRPr lang="ru-RU" sz="2800" dirty="0"/>
          </a:p>
          <a:p>
            <a:r>
              <a:rPr lang="kk-KZ" sz="2800" b="1" dirty="0"/>
              <a:t>Найдите ключевые слова. </a:t>
            </a:r>
            <a:endParaRPr lang="ru-RU" sz="2800" dirty="0"/>
          </a:p>
          <a:p>
            <a:r>
              <a:rPr lang="kk-KZ" sz="2800" b="1" dirty="0"/>
              <a:t> </a:t>
            </a:r>
            <a:endParaRPr lang="ru-RU" sz="2800" dirty="0"/>
          </a:p>
          <a:p>
            <a:r>
              <a:rPr lang="kk-KZ" sz="2800" dirty="0"/>
              <a:t>Тема стихотворения: о дружбе.</a:t>
            </a:r>
            <a:endParaRPr lang="ru-RU" sz="2800" dirty="0"/>
          </a:p>
          <a:p>
            <a:r>
              <a:rPr lang="kk-KZ" sz="2800" dirty="0"/>
              <a:t>Основная мысль стихотворения: крепкая дружба, одинаковые интересы.</a:t>
            </a:r>
            <a:endParaRPr lang="ru-RU" sz="2800" dirty="0"/>
          </a:p>
          <a:p>
            <a:r>
              <a:rPr lang="kk-KZ" sz="2800" dirty="0"/>
              <a:t>Ключевые слова: приятель, квартира, ужи, ежи, птицы, чиж, сосед, кино, зоосад, клетки, сторожа, солнце село, поздний час, друзья</a:t>
            </a:r>
            <a:r>
              <a:rPr lang="kk-KZ" sz="2800" dirty="0" smtClean="0"/>
              <a:t>.</a:t>
            </a:r>
            <a:r>
              <a:rPr lang="kk-KZ" sz="2800" dirty="0"/>
              <a:t> 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472" y="476672"/>
            <a:ext cx="757421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ЗАДАНИЕ № 1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3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0"/>
    </mc:Choice>
    <mc:Fallback xmlns="">
      <p:transition spd="slow" advTm="4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268760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/>
              <a:t>Какая </a:t>
            </a:r>
            <a:r>
              <a:rPr lang="kk-KZ" sz="2800" b="1" dirty="0"/>
              <a:t>бывает дружба? Подберите к данному слову подходящие по смыслу </a:t>
            </a:r>
            <a:r>
              <a:rPr lang="kk-KZ" sz="2800" b="1" dirty="0" smtClean="0"/>
              <a:t>прилагательные. Составьте кластер.</a:t>
            </a:r>
            <a:endParaRPr lang="ru-RU" sz="2800" b="1" dirty="0"/>
          </a:p>
          <a:p>
            <a:r>
              <a:rPr lang="kk-KZ" sz="2800" dirty="0"/>
              <a:t> </a:t>
            </a:r>
            <a:endParaRPr lang="ru-RU" sz="2800" dirty="0"/>
          </a:p>
          <a:p>
            <a:r>
              <a:rPr lang="kk-KZ" sz="2800" dirty="0">
                <a:solidFill>
                  <a:srgbClr val="FF0000"/>
                </a:solidFill>
              </a:rPr>
              <a:t>Дружба?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kk-KZ" sz="2800" dirty="0"/>
              <a:t> </a:t>
            </a:r>
            <a:endParaRPr lang="ru-RU" sz="2800" dirty="0"/>
          </a:p>
          <a:p>
            <a:r>
              <a:rPr lang="kk-KZ" sz="2800" dirty="0"/>
              <a:t> </a:t>
            </a:r>
            <a:r>
              <a:rPr lang="kk-KZ" sz="2800" dirty="0" smtClean="0"/>
              <a:t>Дружба </a:t>
            </a:r>
            <a:r>
              <a:rPr lang="kk-KZ" sz="2800" dirty="0"/>
              <a:t>настоящая, крепкая, неразлучная, хорошая, искренняя, лучшая, прекрасная, бескорыстная</a:t>
            </a:r>
            <a:r>
              <a:rPr lang="kk-KZ" sz="2800" dirty="0" smtClean="0"/>
              <a:t>.</a:t>
            </a:r>
            <a:endParaRPr lang="ru-RU" sz="2800" dirty="0"/>
          </a:p>
        </p:txBody>
      </p:sp>
      <p:cxnSp>
        <p:nvCxnSpPr>
          <p:cNvPr id="4" name="Google Shape;77;p1"/>
          <p:cNvCxnSpPr>
            <a:cxnSpLocks noChangeShapeType="1"/>
          </p:cNvCxnSpPr>
          <p:nvPr/>
        </p:nvCxnSpPr>
        <p:spPr bwMode="auto">
          <a:xfrm>
            <a:off x="1058835" y="6453336"/>
            <a:ext cx="7568140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oogle Shape;125;p4"/>
          <p:cNvCxnSpPr>
            <a:cxnSpLocks noChangeShapeType="1"/>
          </p:cNvCxnSpPr>
          <p:nvPr/>
        </p:nvCxnSpPr>
        <p:spPr bwMode="auto">
          <a:xfrm>
            <a:off x="1187624" y="6640582"/>
            <a:ext cx="7200800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51520" y="476672"/>
            <a:ext cx="789083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ЗАДАНИЕ № 2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Внеклассное мероприятие на тему: «Всегда ли дружба важнее всего?» -  Внеклассное мероприяти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45024"/>
            <a:ext cx="1870328" cy="246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25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8"/>
    </mc:Choice>
    <mc:Fallback xmlns="">
      <p:transition spd="slow" advTm="3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7|3.1|5.3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7.3|7.3|2.1|6.4|6.2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6.8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4.9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348</Words>
  <Application>Microsoft Office PowerPoint</Application>
  <PresentationFormat>Экран (4:3)</PresentationFormat>
  <Paragraphs>99</Paragraphs>
  <Slides>12</Slides>
  <Notes>5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Comfortaa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48</cp:revision>
  <dcterms:created xsi:type="dcterms:W3CDTF">2020-07-18T05:19:20Z</dcterms:created>
  <dcterms:modified xsi:type="dcterms:W3CDTF">2024-12-03T15:43:52Z</dcterms:modified>
</cp:coreProperties>
</file>