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6" r:id="rId3"/>
    <p:sldId id="275" r:id="rId4"/>
    <p:sldId id="269" r:id="rId5"/>
    <p:sldId id="280" r:id="rId6"/>
    <p:sldId id="279" r:id="rId7"/>
    <p:sldId id="257" r:id="rId8"/>
    <p:sldId id="276" r:id="rId9"/>
    <p:sldId id="281" r:id="rId10"/>
    <p:sldId id="282" r:id="rId11"/>
    <p:sldId id="283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99"/>
    <a:srgbClr val="00518E"/>
    <a:srgbClr val="005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1" d="100"/>
          <a:sy n="121" d="100"/>
        </p:scale>
        <p:origin x="-346" y="-5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LYwrwXWSBUw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483768" y="771551"/>
            <a:ext cx="5616624" cy="21201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19050">
              <a:bevelT w="38100" h="31750"/>
              <a:contourClr>
                <a:schemeClr val="accent6">
                  <a:lumMod val="5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800" spc="120" dirty="0" smtClean="0">
                <a:ln w="6350">
                  <a:noFill/>
                </a:ln>
                <a:gradFill>
                  <a:gsLst>
                    <a:gs pos="51000">
                      <a:srgbClr val="0070C0"/>
                    </a:gs>
                    <a:gs pos="64000">
                      <a:srgbClr val="FFFF00"/>
                    </a:gs>
                    <a:gs pos="80000">
                      <a:srgbClr val="C00000"/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+mj-ea"/>
                <a:cs typeface="+mj-cs"/>
              </a:rPr>
              <a:t>5</a:t>
            </a:r>
            <a:r>
              <a:rPr kumimoji="0" lang="kk-KZ" sz="2800" u="none" strike="noStrike" kern="1200" spc="120" normalizeH="0" baseline="0" noProof="0" dirty="0" smtClean="0">
                <a:ln w="6350">
                  <a:noFill/>
                </a:ln>
                <a:gradFill>
                  <a:gsLst>
                    <a:gs pos="51000">
                      <a:srgbClr val="0070C0"/>
                    </a:gs>
                    <a:gs pos="64000">
                      <a:srgbClr val="FFFF00"/>
                    </a:gs>
                    <a:gs pos="80000">
                      <a:srgbClr val="C00000"/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-сынып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800" u="none" strike="noStrike" kern="1200" spc="120" normalizeH="0" noProof="0" dirty="0" smtClean="0">
                <a:ln w="6350">
                  <a:noFill/>
                </a:ln>
                <a:gradFill>
                  <a:gsLst>
                    <a:gs pos="51000">
                      <a:srgbClr val="0070C0"/>
                    </a:gs>
                    <a:gs pos="64000">
                      <a:srgbClr val="FFFF00"/>
                    </a:gs>
                    <a:gs pos="80000">
                      <a:srgbClr val="C00000"/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 </a:t>
            </a:r>
            <a:r>
              <a:rPr kumimoji="0" lang="kk-KZ" sz="2800" u="none" strike="noStrike" kern="1200" spc="120" normalizeH="0" noProof="0" dirty="0" smtClean="0">
                <a:ln w="6350">
                  <a:noFill/>
                </a:ln>
                <a:gradFill>
                  <a:gsLst>
                    <a:gs pos="51000">
                      <a:srgbClr val="0070C0"/>
                    </a:gs>
                    <a:gs pos="64000">
                      <a:srgbClr val="FFFF00"/>
                    </a:gs>
                    <a:gs pos="80000">
                      <a:srgbClr val="C00000"/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қазақ </a:t>
            </a:r>
            <a:r>
              <a:rPr lang="kk-KZ" sz="2800" spc="120" dirty="0" smtClean="0">
                <a:ln w="6350">
                  <a:noFill/>
                </a:ln>
                <a:gradFill>
                  <a:gsLst>
                    <a:gs pos="51000">
                      <a:srgbClr val="0070C0"/>
                    </a:gs>
                    <a:gs pos="64000">
                      <a:srgbClr val="FFFF00"/>
                    </a:gs>
                    <a:gs pos="80000">
                      <a:srgbClr val="C00000"/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+mj-ea"/>
                <a:cs typeface="+mj-cs"/>
              </a:rPr>
              <a:t>әдебиеті</a:t>
            </a:r>
            <a:r>
              <a:rPr kumimoji="0" lang="kk-KZ" sz="2800" u="none" strike="noStrike" kern="1200" spc="120" normalizeH="0" noProof="0" dirty="0" smtClean="0">
                <a:ln w="6350">
                  <a:noFill/>
                </a:ln>
                <a:gradFill>
                  <a:gsLst>
                    <a:gs pos="51000">
                      <a:srgbClr val="0070C0"/>
                    </a:gs>
                    <a:gs pos="64000">
                      <a:srgbClr val="FFFF00"/>
                    </a:gs>
                    <a:gs pos="80000">
                      <a:srgbClr val="C00000"/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 </a:t>
            </a:r>
            <a:endParaRPr lang="kk-KZ" sz="2800" spc="120" dirty="0" smtClean="0">
              <a:ln w="6350">
                <a:noFill/>
              </a:ln>
              <a:gradFill>
                <a:gsLst>
                  <a:gs pos="51000">
                    <a:srgbClr val="0070C0"/>
                  </a:gs>
                  <a:gs pos="64000">
                    <a:srgbClr val="FFFF00"/>
                  </a:gs>
                  <a:gs pos="80000">
                    <a:srgbClr val="C00000"/>
                  </a:gs>
                </a:gsLst>
                <a:lin ang="5400000" scaled="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800" spc="120" baseline="0" dirty="0" smtClean="0">
                <a:ln w="6350">
                  <a:noFill/>
                </a:ln>
                <a:gradFill>
                  <a:gsLst>
                    <a:gs pos="51000">
                      <a:srgbClr val="0070C0"/>
                    </a:gs>
                    <a:gs pos="64000">
                      <a:srgbClr val="FFFF00"/>
                    </a:gs>
                    <a:gs pos="80000">
                      <a:srgbClr val="C00000"/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+mj-ea"/>
                <a:cs typeface="+mj-cs"/>
              </a:rPr>
              <a:t>3-сабақ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800" u="none" strike="noStrike" kern="1200" spc="120" normalizeH="0" noProof="0" dirty="0" smtClean="0">
                <a:ln w="6350">
                  <a:noFill/>
                </a:ln>
                <a:gradFill>
                  <a:gsLst>
                    <a:gs pos="51000">
                      <a:srgbClr val="0070C0"/>
                    </a:gs>
                    <a:gs pos="64000">
                      <a:srgbClr val="FFFF00"/>
                    </a:gs>
                    <a:gs pos="80000">
                      <a:srgbClr val="C00000"/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Бөлім тақырыбы:Отбасы құндылықтары</a:t>
            </a:r>
            <a:endParaRPr kumimoji="0" lang="ru-RU" sz="2800" u="none" strike="noStrike" kern="1200" spc="120" normalizeH="0" baseline="0" noProof="0" dirty="0">
              <a:ln w="6350">
                <a:noFill/>
              </a:ln>
              <a:gradFill>
                <a:gsLst>
                  <a:gs pos="51000">
                    <a:srgbClr val="0070C0"/>
                  </a:gs>
                  <a:gs pos="64000">
                    <a:srgbClr val="FFFF00"/>
                  </a:gs>
                  <a:gs pos="80000">
                    <a:srgbClr val="C00000"/>
                  </a:gs>
                </a:gsLst>
                <a:lin ang="5400000" scaled="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03748" y="2643758"/>
            <a:ext cx="4536504" cy="2232248"/>
          </a:xfrm>
          <a:prstGeom prst="roundRect">
            <a:avLst>
              <a:gd name="adj" fmla="val 1782"/>
            </a:avLst>
          </a:prstGeom>
          <a:noFill/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kk-KZ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Сабақтың тақырыбы: </a:t>
            </a:r>
          </a:p>
          <a:p>
            <a:pPr>
              <a:spcBef>
                <a:spcPts val="0"/>
              </a:spcBef>
            </a:pPr>
            <a:endParaRPr lang="kk-KZ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kk-KZ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Т.Нұрмағамбетов “Анасын </a:t>
            </a:r>
            <a:r>
              <a:rPr lang="kk-KZ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сағынған</a:t>
            </a:r>
            <a:r>
              <a:rPr lang="kk-KZ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</a:t>
            </a:r>
            <a:r>
              <a:rPr lang="kk-KZ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kk-KZ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Бақытты </a:t>
            </a:r>
            <a:r>
              <a:rPr lang="kk-KZ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сәт.</a:t>
            </a:r>
            <a:endParaRPr lang="ru-RU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91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5880" y="1131590"/>
            <a:ext cx="8280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/>
              <a:t>	</a:t>
            </a:r>
            <a:endParaRPr lang="ru-RU" sz="2400" dirty="0"/>
          </a:p>
          <a:p>
            <a:r>
              <a:rPr lang="ru-RU" dirty="0">
                <a:solidFill>
                  <a:srgbClr val="00B050"/>
                </a:solidFill>
              </a:rPr>
              <a:t> </a:t>
            </a:r>
            <a:br>
              <a:rPr lang="ru-RU" dirty="0">
                <a:solidFill>
                  <a:srgbClr val="00B050"/>
                </a:solidFill>
              </a:rPr>
            </a:br>
            <a:endParaRPr lang="ru-RU" sz="2400" b="1" i="1" dirty="0" smtClean="0"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9247" y="555526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kk-KZ" sz="2000" b="1" dirty="0" smtClean="0"/>
              <a:t/>
            </a:r>
            <a:br>
              <a:rPr lang="kk-KZ" sz="2000" b="1" dirty="0" smtClean="0"/>
            </a:br>
            <a:r>
              <a:rPr lang="kk-KZ" sz="2000" b="1" dirty="0" smtClean="0"/>
              <a:t>                                  </a:t>
            </a:r>
            <a:br>
              <a:rPr lang="kk-KZ" sz="2000" b="1" dirty="0" smtClean="0"/>
            </a:br>
            <a:r>
              <a:rPr lang="kk-KZ" sz="2000" b="1" dirty="0" smtClean="0"/>
              <a:t/>
            </a:r>
            <a:br>
              <a:rPr lang="kk-KZ" sz="2000" b="1" dirty="0" smtClean="0"/>
            </a:br>
            <a:r>
              <a:rPr lang="kk-KZ" sz="2000" b="1" dirty="0" smtClean="0"/>
              <a:t> </a:t>
            </a:r>
            <a:r>
              <a:rPr lang="kk-KZ" sz="2700" b="1" dirty="0" smtClean="0">
                <a:solidFill>
                  <a:srgbClr val="FF0000"/>
                </a:solidFill>
              </a:rPr>
              <a:t>Өзіңді тексер !</a:t>
            </a:r>
            <a:br>
              <a:rPr lang="kk-KZ" sz="2700" b="1" dirty="0" smtClean="0">
                <a:solidFill>
                  <a:srgbClr val="FF0000"/>
                </a:solidFill>
              </a:rPr>
            </a:br>
            <a:endParaRPr lang="ru-RU" sz="27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495830"/>
              </p:ext>
            </p:extLst>
          </p:nvPr>
        </p:nvGraphicFramePr>
        <p:xfrm>
          <a:off x="500036" y="1500180"/>
          <a:ext cx="7072360" cy="2500330"/>
        </p:xfrm>
        <a:graphic>
          <a:graphicData uri="http://schemas.openxmlformats.org/drawingml/2006/table">
            <a:tbl>
              <a:tblPr/>
              <a:tblGrid>
                <a:gridCol w="1768090"/>
                <a:gridCol w="1768090"/>
                <a:gridCol w="1768090"/>
                <a:gridCol w="1768090"/>
              </a:tblGrid>
              <a:tr h="357190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Мәселе</a:t>
                      </a:r>
                      <a:endParaRPr lang="ru-RU" sz="16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Себептері</a:t>
                      </a:r>
                      <a:endParaRPr lang="ru-RU" sz="16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Дәлелдер</a:t>
                      </a:r>
                      <a:endParaRPr lang="ru-RU" sz="16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kk-KZ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Қорытынды</a:t>
                      </a:r>
                      <a:endParaRPr lang="ru-RU" sz="16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3140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Бақытты сәт. </a:t>
                      </a:r>
                      <a:endParaRPr lang="kk-KZ" sz="14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Отбасы құндылығы .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Ауылдағы </a:t>
                      </a:r>
                      <a:r>
                        <a:rPr lang="kk-KZ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жұмыссыздық</a:t>
                      </a: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Отбасындағы келеңсіздік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Баланың анасынан ажырап қалуы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Ана</a:t>
                      </a:r>
                      <a:r>
                        <a:rPr lang="kk-KZ" sz="14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құдіреттілігі,ана мейірімі,бала сағынышы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976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5880" y="1131590"/>
            <a:ext cx="8280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/>
              <a:t>	</a:t>
            </a:r>
            <a:endParaRPr lang="ru-RU" sz="2400" dirty="0"/>
          </a:p>
          <a:p>
            <a:r>
              <a:rPr lang="ru-RU" dirty="0">
                <a:solidFill>
                  <a:srgbClr val="00B050"/>
                </a:solidFill>
              </a:rPr>
              <a:t> </a:t>
            </a:r>
            <a:br>
              <a:rPr lang="ru-RU" dirty="0">
                <a:solidFill>
                  <a:srgbClr val="00B050"/>
                </a:solidFill>
              </a:rPr>
            </a:br>
            <a:endParaRPr lang="ru-RU" sz="2400" b="1" i="1" dirty="0" smtClean="0"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9247" y="555526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kk-KZ" sz="2000" b="1" dirty="0" smtClean="0"/>
              <a:t/>
            </a:r>
            <a:br>
              <a:rPr lang="kk-KZ" sz="2000" b="1" dirty="0" smtClean="0"/>
            </a:br>
            <a:r>
              <a:rPr lang="kk-KZ" sz="2000" b="1" dirty="0" smtClean="0"/>
              <a:t>                                  </a:t>
            </a:r>
            <a:br>
              <a:rPr lang="kk-KZ" sz="2000" b="1" dirty="0" smtClean="0"/>
            </a:br>
            <a:r>
              <a:rPr lang="kk-KZ" sz="2000" b="1" dirty="0" smtClean="0"/>
              <a:t/>
            </a:r>
            <a:br>
              <a:rPr lang="kk-KZ" sz="2000" b="1" dirty="0" smtClean="0"/>
            </a:br>
            <a:r>
              <a:rPr lang="kk-KZ" sz="2000" b="1" dirty="0" smtClean="0"/>
              <a:t/>
            </a:r>
            <a:br>
              <a:rPr lang="kk-KZ" sz="2000" b="1" dirty="0" smtClean="0"/>
            </a:br>
            <a:r>
              <a:rPr lang="kk-KZ" sz="1800" b="1" dirty="0" smtClean="0"/>
              <a:t> </a:t>
            </a:r>
            <a:r>
              <a:rPr lang="kk-KZ" sz="1800" b="1" dirty="0" smtClean="0">
                <a:solidFill>
                  <a:srgbClr val="FF0000"/>
                </a:solidFill>
              </a:rPr>
              <a:t>Сабақтыбекіту .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kk-KZ" sz="1800" b="1" dirty="0" smtClean="0"/>
              <a:t>«Төрт сөйлем»</a:t>
            </a:r>
            <a:r>
              <a:rPr lang="kk-KZ" sz="1800" dirty="0" smtClean="0"/>
              <a:t>  әдісі арқылы  сабақты қорытындылайық.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kk-KZ" sz="2000" b="1" dirty="0" smtClean="0"/>
              <a:t> </a:t>
            </a:r>
            <a:r>
              <a:rPr lang="kk-KZ" sz="2700" b="1" dirty="0" smtClean="0">
                <a:solidFill>
                  <a:srgbClr val="FF0000"/>
                </a:solidFill>
              </a:rPr>
              <a:t/>
            </a:r>
            <a:br>
              <a:rPr lang="kk-KZ" sz="2700" b="1" dirty="0" smtClean="0">
                <a:solidFill>
                  <a:srgbClr val="FF0000"/>
                </a:solidFill>
              </a:rPr>
            </a:br>
            <a:endParaRPr lang="ru-RU" sz="2700" b="1" dirty="0">
              <a:solidFill>
                <a:srgbClr val="FF0000"/>
              </a:solidFill>
            </a:endParaRPr>
          </a:p>
        </p:txBody>
      </p:sp>
      <p:pic>
        <p:nvPicPr>
          <p:cNvPr id="6" name="Рисунок 5" descr="ÐÑÐµÐ·ÐµÐ½ÑÐ°ÑÐ¸Ñ &quot;ÒÑÑÑÒ Ó©ÑÑÑÑÐº ÐµÑÑÐµÐ³ÑÑÑ&quot; 5-ÑÑÐ½ÑÐ¿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514474"/>
            <a:ext cx="6215105" cy="2557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9976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699792" y="1635646"/>
            <a:ext cx="5616624" cy="21921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19050">
              <a:bevelT w="38100" h="31750"/>
              <a:contourClr>
                <a:schemeClr val="accent6">
                  <a:lumMod val="50000"/>
                </a:schemeClr>
              </a:contourClr>
            </a:sp3d>
          </a:bodyPr>
          <a:lstStyle/>
          <a:p>
            <a:pPr>
              <a:lnSpc>
                <a:spcPct val="80000"/>
              </a:lnSpc>
              <a:spcBef>
                <a:spcPct val="0"/>
              </a:spcBef>
              <a:defRPr/>
            </a:pPr>
            <a:r>
              <a:rPr kumimoji="0" lang="kk-KZ" sz="2400" u="none" strike="noStrike" kern="1200" spc="120" normalizeH="0" baseline="0" noProof="0" dirty="0" smtClean="0">
                <a:ln w="6350">
                  <a:noFill/>
                </a:ln>
                <a:gradFill>
                  <a:gsLst>
                    <a:gs pos="51000">
                      <a:srgbClr val="0070C0"/>
                    </a:gs>
                    <a:gs pos="64000">
                      <a:srgbClr val="FFFF00"/>
                    </a:gs>
                    <a:gs pos="80000">
                      <a:srgbClr val="C00000"/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Оқу</a:t>
            </a:r>
            <a:r>
              <a:rPr kumimoji="0" lang="kk-KZ" sz="2400" u="none" strike="noStrike" kern="1200" spc="120" normalizeH="0" noProof="0" dirty="0" smtClean="0">
                <a:ln w="6350">
                  <a:noFill/>
                </a:ln>
                <a:gradFill>
                  <a:gsLst>
                    <a:gs pos="51000">
                      <a:srgbClr val="0070C0"/>
                    </a:gs>
                    <a:gs pos="64000">
                      <a:srgbClr val="FFFF00"/>
                    </a:gs>
                    <a:gs pos="80000">
                      <a:srgbClr val="C00000"/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 мақсаты:</a:t>
            </a:r>
          </a:p>
          <a:p>
            <a:pPr>
              <a:lnSpc>
                <a:spcPct val="80000"/>
              </a:lnSpc>
              <a:spcBef>
                <a:spcPct val="0"/>
              </a:spcBef>
              <a:defRPr/>
            </a:pPr>
            <a:endParaRPr lang="kk-KZ" sz="2400" dirty="0" smtClean="0"/>
          </a:p>
          <a:p>
            <a:pPr>
              <a:lnSpc>
                <a:spcPct val="80000"/>
              </a:lnSpc>
              <a:spcBef>
                <a:spcPct val="0"/>
              </a:spcBef>
              <a:defRPr/>
            </a:pPr>
            <a:r>
              <a:rPr lang="kk-KZ" sz="2400" dirty="0" smtClean="0"/>
              <a:t>5Т/Ж2. Әдеби шығарманың тақырыбы мен идеясын ашу.</a:t>
            </a:r>
            <a:endParaRPr lang="ru-RU" sz="2400" dirty="0" smtClean="0"/>
          </a:p>
          <a:p>
            <a:pPr lvl="0">
              <a:lnSpc>
                <a:spcPct val="80000"/>
              </a:lnSpc>
              <a:spcBef>
                <a:spcPct val="0"/>
              </a:spcBef>
              <a:defRPr/>
            </a:pPr>
            <a:endParaRPr lang="kk-KZ" sz="2400" spc="120" dirty="0" smtClean="0">
              <a:ln w="6350">
                <a:noFill/>
              </a:ln>
              <a:gradFill>
                <a:gsLst>
                  <a:gs pos="51000">
                    <a:srgbClr val="0070C0"/>
                  </a:gs>
                  <a:gs pos="64000">
                    <a:srgbClr val="FFFF00"/>
                  </a:gs>
                  <a:gs pos="80000">
                    <a:srgbClr val="C00000"/>
                  </a:gs>
                </a:gsLst>
                <a:lin ang="5400000" scaled="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+mj-ea"/>
              <a:cs typeface="+mj-cs"/>
            </a:endParaRPr>
          </a:p>
          <a:p>
            <a:pPr lvl="0">
              <a:lnSpc>
                <a:spcPct val="80000"/>
              </a:lnSpc>
              <a:spcBef>
                <a:spcPct val="0"/>
              </a:spcBef>
              <a:defRPr/>
            </a:pPr>
            <a:r>
              <a:rPr lang="kk-KZ" sz="2400" spc="120" dirty="0" smtClean="0">
                <a:ln w="6350">
                  <a:noFill/>
                </a:ln>
                <a:gradFill>
                  <a:gsLst>
                    <a:gs pos="51000">
                      <a:srgbClr val="0070C0"/>
                    </a:gs>
                    <a:gs pos="64000">
                      <a:srgbClr val="FFFF00"/>
                    </a:gs>
                    <a:gs pos="80000">
                      <a:srgbClr val="C00000"/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+mj-ea"/>
                <a:cs typeface="+mj-cs"/>
              </a:rPr>
              <a:t>Сабақ мақсаты</a:t>
            </a:r>
            <a:r>
              <a:rPr lang="kk-KZ" sz="2400" spc="120" dirty="0">
                <a:ln w="6350">
                  <a:noFill/>
                </a:ln>
                <a:gradFill>
                  <a:gsLst>
                    <a:gs pos="51000">
                      <a:srgbClr val="0070C0"/>
                    </a:gs>
                    <a:gs pos="64000">
                      <a:srgbClr val="FFFF00"/>
                    </a:gs>
                    <a:gs pos="80000">
                      <a:srgbClr val="C00000"/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ea typeface="+mj-ea"/>
                <a:cs typeface="+mj-cs"/>
              </a:rPr>
              <a:t>:</a:t>
            </a:r>
          </a:p>
          <a:p>
            <a:pPr algn="just">
              <a:lnSpc>
                <a:spcPct val="80000"/>
              </a:lnSpc>
              <a:spcBef>
                <a:spcPct val="0"/>
              </a:spcBef>
              <a:defRPr/>
            </a:pP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u="none" strike="noStrike" kern="1200" spc="120" normalizeH="0" baseline="0" noProof="0" dirty="0">
              <a:ln w="6350">
                <a:noFill/>
              </a:ln>
              <a:gradFill>
                <a:gsLst>
                  <a:gs pos="51000">
                    <a:srgbClr val="0070C0"/>
                  </a:gs>
                  <a:gs pos="64000">
                    <a:srgbClr val="FFFF00"/>
                  </a:gs>
                  <a:gs pos="80000">
                    <a:srgbClr val="C00000"/>
                  </a:gs>
                </a:gsLst>
                <a:lin ang="5400000" scaled="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00298" y="3429006"/>
            <a:ext cx="457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/>
              <a:t>Шығарманың тақырыбы мен идеясын анықтайды.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71927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483768" y="555526"/>
            <a:ext cx="5616624" cy="28803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19050">
              <a:bevelT w="38100" h="31750"/>
              <a:contourClr>
                <a:schemeClr val="accent6">
                  <a:lumMod val="5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2800" u="none" strike="noStrike" kern="1200" spc="120" normalizeH="0" baseline="0" noProof="0" dirty="0" smtClean="0">
              <a:ln w="6350">
                <a:noFill/>
              </a:ln>
              <a:gradFill>
                <a:gsLst>
                  <a:gs pos="51000">
                    <a:srgbClr val="0070C0"/>
                  </a:gs>
                  <a:gs pos="64000">
                    <a:srgbClr val="FFFF00"/>
                  </a:gs>
                  <a:gs pos="80000">
                    <a:srgbClr val="C00000"/>
                  </a:gs>
                </a:gsLst>
                <a:lin ang="5400000" scaled="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400" u="none" strike="noStrike" kern="1200" spc="120" normalizeH="0" baseline="0" noProof="0" dirty="0" smtClean="0">
                <a:ln w="6350">
                  <a:noFill/>
                </a:ln>
                <a:gradFill>
                  <a:gsLst>
                    <a:gs pos="51000">
                      <a:srgbClr val="0070C0"/>
                    </a:gs>
                    <a:gs pos="64000">
                      <a:srgbClr val="FFFF00"/>
                    </a:gs>
                    <a:gs pos="80000">
                      <a:srgbClr val="C00000"/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          Бағалау</a:t>
            </a:r>
            <a:r>
              <a:rPr kumimoji="0" lang="kk-KZ" sz="2400" u="none" strike="noStrike" kern="1200" spc="120" normalizeH="0" noProof="0" dirty="0" smtClean="0">
                <a:ln w="6350">
                  <a:noFill/>
                </a:ln>
                <a:gradFill>
                  <a:gsLst>
                    <a:gs pos="51000">
                      <a:srgbClr val="0070C0"/>
                    </a:gs>
                    <a:gs pos="64000">
                      <a:srgbClr val="FFFF00"/>
                    </a:gs>
                    <a:gs pos="80000">
                      <a:srgbClr val="C00000"/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ea typeface="+mj-ea"/>
                <a:cs typeface="+mj-cs"/>
              </a:rPr>
              <a:t> критерийі:</a:t>
            </a: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k-KZ" sz="2400" spc="120" dirty="0">
              <a:ln w="6350">
                <a:noFill/>
              </a:ln>
              <a:gradFill>
                <a:gsLst>
                  <a:gs pos="51000">
                    <a:srgbClr val="0070C0"/>
                  </a:gs>
                  <a:gs pos="64000">
                    <a:srgbClr val="FFFF00"/>
                  </a:gs>
                  <a:gs pos="80000">
                    <a:srgbClr val="C00000"/>
                  </a:gs>
                </a:gsLst>
                <a:lin ang="5400000" scaled="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u="none" strike="noStrike" kern="1200" spc="120" normalizeH="0" baseline="0" noProof="0" dirty="0">
              <a:ln w="6350">
                <a:noFill/>
              </a:ln>
              <a:gradFill>
                <a:gsLst>
                  <a:gs pos="51000">
                    <a:srgbClr val="0070C0"/>
                  </a:gs>
                  <a:gs pos="64000">
                    <a:srgbClr val="FFFF00"/>
                  </a:gs>
                  <a:gs pos="80000">
                    <a:srgbClr val="C00000"/>
                  </a:gs>
                </a:gsLst>
                <a:lin ang="5400000" scaled="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ea typeface="+mj-ea"/>
              <a:cs typeface="+mj-c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000232" y="2285998"/>
          <a:ext cx="5572164" cy="1500198"/>
        </p:xfrm>
        <a:graphic>
          <a:graphicData uri="http://schemas.openxmlformats.org/drawingml/2006/table">
            <a:tbl>
              <a:tblPr/>
              <a:tblGrid>
                <a:gridCol w="5572164"/>
              </a:tblGrid>
              <a:tr h="15001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k-KZ" sz="12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  </a:t>
                      </a:r>
                      <a:r>
                        <a:rPr lang="kk-KZ" sz="20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Шығармадан</a:t>
                      </a:r>
                      <a:r>
                        <a:rPr lang="kk-KZ" sz="2000" b="1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мысалдар келтіре</a:t>
                      </a:r>
                      <a:r>
                        <a:rPr lang="kk-KZ" sz="20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отырып , </a:t>
                      </a:r>
                      <a:r>
                        <a:rPr lang="kk-KZ" sz="2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тақырыбы мен </a:t>
                      </a:r>
                      <a:endParaRPr lang="kk-KZ" sz="2000" b="1" dirty="0" smtClean="0">
                        <a:solidFill>
                          <a:srgbClr val="00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идеясын </a:t>
                      </a:r>
                      <a:r>
                        <a:rPr lang="kk-KZ" sz="20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ашады.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509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500166" y="771550"/>
            <a:ext cx="6600226" cy="3600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1800" b="1" i="1" dirty="0" smtClean="0">
                <a:solidFill>
                  <a:srgbClr val="FF0000"/>
                </a:solidFill>
              </a:rPr>
              <a:t>                 ОЙ ШАҚЫРУ </a:t>
            </a:r>
            <a:endParaRPr lang="kk-KZ" sz="1800" i="1" dirty="0" smtClean="0"/>
          </a:p>
          <a:p>
            <a:r>
              <a:rPr lang="kk-KZ" sz="2000" u="sng" dirty="0" smtClean="0">
                <a:hlinkClick r:id="rId3"/>
              </a:rPr>
              <a:t>https://youtu.be/LYwrwXWSBUw</a:t>
            </a:r>
            <a:endParaRPr lang="ru-RU" sz="2000" dirty="0" smtClean="0"/>
          </a:p>
          <a:p>
            <a:pPr marL="0" indent="0">
              <a:buNone/>
            </a:pPr>
            <a:r>
              <a:rPr lang="ru-RU" sz="1900" dirty="0" smtClean="0"/>
              <a:t>	</a:t>
            </a:r>
            <a:r>
              <a:rPr lang="kk-KZ" sz="1800" dirty="0" smtClean="0"/>
              <a:t>Осы сілтеме арқылы М.Мақатаевтың </a:t>
            </a:r>
            <a:r>
              <a:rPr lang="kk-KZ" sz="1800" dirty="0" smtClean="0">
                <a:solidFill>
                  <a:srgbClr val="FF0000"/>
                </a:solidFill>
              </a:rPr>
              <a:t>“Шеше,сен бақыттысың ” </a:t>
            </a:r>
            <a:r>
              <a:rPr lang="kk-KZ" sz="1800" dirty="0" smtClean="0"/>
              <a:t>өлеңін тыңдайды . Өлеңді тыңдай отырып  әр бала бақыт деген ұғымның не екенін түсінеді.</a:t>
            </a:r>
            <a:endParaRPr lang="ru-RU" sz="1800" dirty="0" smtClean="0"/>
          </a:p>
          <a:p>
            <a:pPr marL="0" indent="0">
              <a:buNone/>
            </a:pPr>
            <a:endParaRPr lang="kk-KZ" sz="1800" b="1" dirty="0" smtClean="0"/>
          </a:p>
          <a:p>
            <a:pPr marL="0" indent="0">
              <a:buNone/>
            </a:pPr>
            <a:endParaRPr lang="ru-RU" sz="1800" b="1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pic>
        <p:nvPicPr>
          <p:cNvPr id="7170" name="Picture 2" descr="ÒÐ°Ð·Ð°Ò ÑÑÐ»ÑÐ½ÐµÐ½ ÑÐ°Ð±Ð°Ò Ð¶Ð¾ÑÐ¿Ð°ÑÑ: ÐÑÐ±Ð°ÑÑ Ð¶ÓÐ½Ðµ Ð´ÐµÐ¼Ð¾Ð³ÑÐ°ÑÐ¸ÑÐ»ÑÒ Ó©Ð·Ð³ÐµÑÑÑ (8 ÑÑÐ½ÑÐ¿, I  ÑÐ¾ÒÑÐ°Ð½ ) Â» ZHARA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2571750"/>
            <a:ext cx="4357719" cy="208753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8755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643042" y="771550"/>
            <a:ext cx="6457350" cy="3600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1800" b="1" dirty="0" smtClean="0">
                <a:solidFill>
                  <a:srgbClr val="FF0000"/>
                </a:solidFill>
              </a:rPr>
              <a:t>1-тапсырма. </a:t>
            </a:r>
            <a:r>
              <a:rPr lang="kk-KZ" sz="1800" b="1" dirty="0" smtClean="0"/>
              <a:t>«Сканворд» әдісі арқылы Бақыт ұғымын ашу</a:t>
            </a:r>
            <a:endParaRPr lang="ru-RU" sz="1800" dirty="0" smtClean="0"/>
          </a:p>
          <a:p>
            <a:pPr marL="0" indent="0">
              <a:buNone/>
            </a:pPr>
            <a:r>
              <a:rPr lang="kk-KZ" sz="1800" dirty="0" smtClean="0"/>
              <a:t>	</a:t>
            </a:r>
          </a:p>
          <a:p>
            <a:pPr marL="0" indent="0">
              <a:buNone/>
            </a:pPr>
            <a:r>
              <a:rPr lang="kk-KZ" sz="1800" dirty="0" smtClean="0"/>
              <a:t>Оқушыларға әріптер ұсынылады. Әр дыбыстың бастапқы әрпінен бақыт деген не екенін, қалай түсінетінін жазып шығады.</a:t>
            </a:r>
            <a:endParaRPr lang="ru-RU" sz="1800" dirty="0" smtClean="0"/>
          </a:p>
          <a:p>
            <a:pPr marL="0" indent="0">
              <a:buNone/>
            </a:pPr>
            <a:endParaRPr lang="ru-RU" sz="1800" b="1" dirty="0"/>
          </a:p>
          <a:p>
            <a:pPr marL="0" indent="0">
              <a:buNone/>
            </a:pPr>
            <a:r>
              <a:rPr lang="ru-RU" sz="1700" b="1" dirty="0"/>
              <a:t>Дескриптор:</a:t>
            </a:r>
          </a:p>
          <a:p>
            <a:pPr lvl="0"/>
            <a:r>
              <a:rPr lang="kk-KZ" sz="1800" dirty="0" smtClean="0"/>
              <a:t>Бақыт туралы ойланады </a:t>
            </a:r>
            <a:r>
              <a:rPr lang="kk-KZ" sz="1700" dirty="0" smtClean="0"/>
              <a:t>;</a:t>
            </a:r>
            <a:endParaRPr lang="ru-RU" sz="1700" dirty="0" smtClean="0"/>
          </a:p>
          <a:p>
            <a:pPr lvl="0"/>
            <a:r>
              <a:rPr lang="kk-KZ" sz="1800" dirty="0" smtClean="0"/>
              <a:t>Әр дыбыс бойынша бақыт ұғымына анықтама береді.</a:t>
            </a: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8755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5880" y="1131590"/>
            <a:ext cx="82809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/>
              <a:t>	</a:t>
            </a:r>
            <a:endParaRPr lang="ru-RU" sz="2400" dirty="0"/>
          </a:p>
          <a:p>
            <a:r>
              <a:rPr lang="ru-RU" dirty="0">
                <a:solidFill>
                  <a:srgbClr val="00B050"/>
                </a:solidFill>
              </a:rPr>
              <a:t> </a:t>
            </a:r>
            <a:br>
              <a:rPr lang="ru-RU" dirty="0">
                <a:solidFill>
                  <a:srgbClr val="00B050"/>
                </a:solidFill>
              </a:rPr>
            </a:br>
            <a:endParaRPr lang="ru-RU" sz="2400" b="1" i="1" dirty="0" smtClean="0"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9247" y="555526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kk-KZ" sz="2000" b="1" dirty="0" smtClean="0"/>
              <a:t/>
            </a:r>
            <a:br>
              <a:rPr lang="kk-KZ" sz="2000" b="1" dirty="0" smtClean="0"/>
            </a:br>
            <a:r>
              <a:rPr lang="kk-KZ" sz="2000" b="1" dirty="0" smtClean="0"/>
              <a:t>                                  </a:t>
            </a:r>
            <a:br>
              <a:rPr lang="kk-KZ" sz="2000" b="1" dirty="0" smtClean="0"/>
            </a:br>
            <a:r>
              <a:rPr lang="kk-KZ" sz="2000" b="1" dirty="0" smtClean="0"/>
              <a:t/>
            </a:r>
            <a:br>
              <a:rPr lang="kk-KZ" sz="2000" b="1" dirty="0" smtClean="0"/>
            </a:br>
            <a:r>
              <a:rPr lang="kk-KZ" sz="2000" b="1" dirty="0" smtClean="0"/>
              <a:t> </a:t>
            </a:r>
            <a:r>
              <a:rPr lang="kk-KZ" sz="2700" b="1" dirty="0" smtClean="0">
                <a:solidFill>
                  <a:srgbClr val="FF0000"/>
                </a:solidFill>
              </a:rPr>
              <a:t>Өзіңді тексер !</a:t>
            </a:r>
            <a:br>
              <a:rPr lang="kk-KZ" sz="2700" b="1" dirty="0" smtClean="0">
                <a:solidFill>
                  <a:srgbClr val="FF0000"/>
                </a:solidFill>
              </a:rPr>
            </a:br>
            <a:endParaRPr lang="ru-RU" sz="27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00" y="1500180"/>
          <a:ext cx="6096000" cy="2571768"/>
        </p:xfrm>
        <a:graphic>
          <a:graphicData uri="http://schemas.openxmlformats.org/drawingml/2006/table">
            <a:tbl>
              <a:tblPr/>
              <a:tblGrid>
                <a:gridCol w="6096000"/>
              </a:tblGrid>
              <a:tr h="2571768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kk-KZ" sz="2800" b="1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Б </a:t>
                      </a:r>
                      <a:r>
                        <a:rPr lang="kk-KZ" sz="28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- </a:t>
                      </a:r>
                      <a:r>
                        <a:rPr lang="kk-KZ" sz="28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баласының қуанышы</a:t>
                      </a:r>
                      <a:endParaRPr lang="ru-RU" sz="2800" dirty="0">
                        <a:latin typeface="+mn-lt"/>
                        <a:ea typeface="Times New Roman"/>
                      </a:endParaRP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kk-KZ" sz="2800" b="1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А </a:t>
                      </a:r>
                      <a:r>
                        <a:rPr lang="kk-KZ" sz="28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- </a:t>
                      </a:r>
                      <a:r>
                        <a:rPr lang="kk-KZ" sz="28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анасының жанында болуы</a:t>
                      </a:r>
                      <a:endParaRPr lang="ru-RU" sz="2800" dirty="0">
                        <a:latin typeface="+mn-lt"/>
                        <a:ea typeface="Times New Roman"/>
                      </a:endParaRP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kk-KZ" sz="2800" b="1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Қ </a:t>
                      </a:r>
                      <a:r>
                        <a:rPr lang="kk-KZ" sz="28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- </a:t>
                      </a:r>
                      <a:r>
                        <a:rPr lang="kk-KZ" sz="28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қуанышты сәттер</a:t>
                      </a:r>
                      <a:endParaRPr lang="ru-RU" sz="2800" dirty="0">
                        <a:latin typeface="+mn-lt"/>
                        <a:ea typeface="Times New Roman"/>
                      </a:endParaRP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kk-KZ" sz="2800" b="1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Ы </a:t>
                      </a:r>
                      <a:r>
                        <a:rPr lang="kk-KZ" sz="280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- </a:t>
                      </a:r>
                      <a:r>
                        <a:rPr lang="kk-KZ" sz="28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ырыс, береке,ынтымақ</a:t>
                      </a:r>
                      <a:endParaRPr lang="ru-RU" sz="2800" dirty="0">
                        <a:latin typeface="+mn-lt"/>
                        <a:ea typeface="Times New Roman"/>
                      </a:endParaRP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kk-KZ" sz="280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</a:rPr>
                        <a:t>Т</a:t>
                      </a:r>
                      <a:r>
                        <a:rPr lang="kk-KZ" sz="28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</a:rPr>
                        <a:t>- татулық, отбасы тұтастығы </a:t>
                      </a:r>
                      <a:endParaRPr lang="ru-RU" sz="2800" dirty="0">
                        <a:latin typeface="+mn-lt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976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23528" y="771550"/>
            <a:ext cx="8640960" cy="3888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>
                <a:solidFill>
                  <a:srgbClr val="FF0000"/>
                </a:solidFill>
              </a:rPr>
              <a:t>	</a:t>
            </a:r>
            <a:r>
              <a:rPr lang="ru-RU" sz="2400" dirty="0" smtClean="0">
                <a:solidFill>
                  <a:srgbClr val="FF0000"/>
                </a:solidFill>
              </a:rPr>
              <a:t>2-тапсырма. </a:t>
            </a:r>
            <a:r>
              <a:rPr lang="kk-KZ" sz="1800" b="1" dirty="0" smtClean="0"/>
              <a:t>«Оқиға картасы» әдісі</a:t>
            </a:r>
            <a:r>
              <a:rPr lang="kk-KZ" sz="1800" dirty="0" smtClean="0"/>
              <a:t> арқылы мәтіннен кейіпкердің                  бақытты сәттерін табу.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sz="1800" b="1" dirty="0" smtClean="0"/>
          </a:p>
          <a:p>
            <a:pPr marL="0" indent="0">
              <a:buNone/>
            </a:pPr>
            <a:endParaRPr lang="ru-RU" sz="1800" b="1" dirty="0"/>
          </a:p>
          <a:p>
            <a:pPr marL="0" indent="0">
              <a:buNone/>
            </a:pPr>
            <a:r>
              <a:rPr lang="ru-RU" sz="2000" b="1" dirty="0" smtClean="0"/>
              <a:t>Дескриптор:</a:t>
            </a:r>
          </a:p>
          <a:p>
            <a:pPr marL="0" indent="0">
              <a:buNone/>
            </a:pPr>
            <a:r>
              <a:rPr lang="ru-RU" sz="2000" dirty="0" smtClean="0"/>
              <a:t>-</a:t>
            </a:r>
            <a:r>
              <a:rPr lang="kk-KZ" sz="2000" dirty="0" smtClean="0"/>
              <a:t> Мәтіннен кейіпкердің бақытты сәттерін суреттейтін тұстарды  табады</a:t>
            </a:r>
            <a:r>
              <a:rPr lang="ru-RU" sz="2000" dirty="0" smtClean="0"/>
              <a:t>; </a:t>
            </a:r>
            <a:endParaRPr lang="ru-RU" sz="2000" dirty="0"/>
          </a:p>
          <a:p>
            <a:pPr>
              <a:buFontTx/>
              <a:buChar char="-"/>
            </a:pPr>
            <a:r>
              <a:rPr lang="kk-KZ" sz="2000" dirty="0" smtClean="0"/>
              <a:t>Сол тұстарды дәптерге түртіп алады; 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928662" y="1500180"/>
            <a:ext cx="150019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00430" y="1500180"/>
            <a:ext cx="150019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072198" y="1500180"/>
            <a:ext cx="157163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Выгнутая вверх стрелка 8"/>
          <p:cNvSpPr/>
          <p:nvPr/>
        </p:nvSpPr>
        <p:spPr>
          <a:xfrm>
            <a:off x="2428860" y="1571618"/>
            <a:ext cx="1216152" cy="7315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Выгнутая вниз стрелка 9"/>
          <p:cNvSpPr/>
          <p:nvPr/>
        </p:nvSpPr>
        <p:spPr>
          <a:xfrm>
            <a:off x="5000628" y="1714494"/>
            <a:ext cx="1216152" cy="73152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647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059582"/>
            <a:ext cx="8136904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/>
              <a:t>	</a:t>
            </a:r>
            <a:endParaRPr lang="ru-RU" sz="2400" dirty="0"/>
          </a:p>
          <a:p>
            <a:r>
              <a:rPr lang="ru-RU" sz="2400" dirty="0" smtClean="0"/>
              <a:t> 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2400" b="1" i="1" dirty="0" smtClean="0"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36861" y="627534"/>
            <a:ext cx="8229600" cy="432048"/>
          </a:xfrm>
        </p:spPr>
        <p:txBody>
          <a:bodyPr>
            <a:noAutofit/>
          </a:bodyPr>
          <a:lstStyle/>
          <a:p>
            <a:pPr algn="l"/>
            <a:r>
              <a:rPr lang="kk-KZ" sz="2400" b="1" dirty="0" smtClean="0">
                <a:solidFill>
                  <a:srgbClr val="FF0000"/>
                </a:solidFill>
              </a:rPr>
              <a:t>                              Өзіңді тексер !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214282" y="1714494"/>
            <a:ext cx="2286016" cy="192882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itchFamily="34" charset="0"/>
              </a:rPr>
              <a:t>Есмағамбеттің қалаға апарам деп уәде берген кезі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3214678" y="1714494"/>
            <a:ext cx="2428892" cy="192882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itchFamily="34" charset="0"/>
              </a:rPr>
              <a:t>Сержанның анасы туралы айтып мақтануы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6286512" y="1714494"/>
            <a:ext cx="2500330" cy="1857388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itchFamily="34" charset="0"/>
              </a:rPr>
              <a:t>Анаға деген сағыныштан туған әнді үнемі айтып жүруі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54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23528" y="771550"/>
            <a:ext cx="8640960" cy="38884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dirty="0" smtClean="0">
                <a:solidFill>
                  <a:srgbClr val="FF0000"/>
                </a:solidFill>
              </a:rPr>
              <a:t>	</a:t>
            </a:r>
            <a:r>
              <a:rPr lang="ru-RU" sz="2400" dirty="0" smtClean="0">
                <a:solidFill>
                  <a:srgbClr val="FF0000"/>
                </a:solidFill>
              </a:rPr>
              <a:t>3-тапсырма. </a:t>
            </a:r>
            <a:r>
              <a:rPr lang="kk-KZ" sz="1800" dirty="0" smtClean="0"/>
              <a:t>«Балық  қаңқасы» әдісі арқылы бөлімнің тақырыбы мен идеясын табу </a:t>
            </a:r>
            <a:endParaRPr lang="ru-RU" sz="1800" dirty="0" smtClean="0"/>
          </a:p>
          <a:p>
            <a:pPr marL="0" indent="0">
              <a:buNone/>
            </a:pPr>
            <a:endParaRPr lang="kk-KZ" sz="1800" dirty="0" smtClean="0"/>
          </a:p>
          <a:p>
            <a:pPr marL="0" indent="0">
              <a:buNone/>
            </a:pPr>
            <a:endParaRPr lang="ru-RU" sz="1800" dirty="0" smtClean="0"/>
          </a:p>
          <a:p>
            <a:pPr marL="0" indent="0">
              <a:buNone/>
            </a:pPr>
            <a:endParaRPr lang="ru-RU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sz="1800" b="1" dirty="0" smtClean="0"/>
          </a:p>
          <a:p>
            <a:pPr marL="0" indent="0">
              <a:buNone/>
            </a:pPr>
            <a:endParaRPr lang="ru-RU" sz="1800" b="1" dirty="0"/>
          </a:p>
          <a:p>
            <a:pPr marL="0" indent="0">
              <a:buNone/>
            </a:pPr>
            <a:endParaRPr lang="ru-RU" sz="2000" b="1" dirty="0" smtClean="0"/>
          </a:p>
          <a:p>
            <a:pPr marL="0" indent="0">
              <a:buNone/>
            </a:pPr>
            <a:endParaRPr lang="ru-RU" sz="2000" dirty="0"/>
          </a:p>
        </p:txBody>
      </p:sp>
      <p:pic>
        <p:nvPicPr>
          <p:cNvPr id="8" name="Рисунок 7" descr="3.«Фишбон» немесе «Балық қаңқасы» әдісі«Қаңқаның басында» мәтінде  қарастырылатынпроблема - Школьные Знания.com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76" y="1571618"/>
            <a:ext cx="6072230" cy="27860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647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2143</TotalTime>
  <Words>141</Words>
  <Application>Microsoft Office PowerPoint</Application>
  <PresentationFormat>Экран (16:9)</PresentationFormat>
  <Paragraphs>76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                         Өзіңді тексер ! </vt:lpstr>
      <vt:lpstr>Презентация PowerPoint</vt:lpstr>
      <vt:lpstr>                              Өзіңді тексер !</vt:lpstr>
      <vt:lpstr>Презентация PowerPoint</vt:lpstr>
      <vt:lpstr>                                      Өзіңді тексер ! </vt:lpstr>
      <vt:lpstr>                                       Сабақтыбекіту . «Төрт сөйлем»  әдісі арқылы  сабақты қорытындылайық.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Ранько Елена</dc:creator>
  <cp:lastModifiedBy>user</cp:lastModifiedBy>
  <cp:revision>101</cp:revision>
  <dcterms:created xsi:type="dcterms:W3CDTF">2018-03-09T15:08:22Z</dcterms:created>
  <dcterms:modified xsi:type="dcterms:W3CDTF">2021-04-06T18:59:54Z</dcterms:modified>
</cp:coreProperties>
</file>